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sldIdLst>
    <p:sldId id="256" r:id="rId5"/>
    <p:sldId id="257" r:id="rId6"/>
  </p:sldIdLst>
  <p:sldSz cx="12192000" cy="6858000"/>
  <p:notesSz cx="6797675" cy="9926638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EB89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4D52725-CE05-4BD9-AB9D-B3302FA71E2E}" v="1" dt="2019-05-16T10:06:03.2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120" y="6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68" d="100"/>
          <a:sy n="68" d="100"/>
        </p:scale>
        <p:origin x="3038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nveig Kviseth Tinmannsvik" userId="4524b6df-164b-487f-97d6-6213d01290f2" providerId="ADAL" clId="{7E85488F-A06E-4D8E-A372-71900F502B23}"/>
    <pc:docChg chg="undo custSel modSld">
      <pc:chgData name="Ranveig Kviseth Tinmannsvik" userId="4524b6df-164b-487f-97d6-6213d01290f2" providerId="ADAL" clId="{7E85488F-A06E-4D8E-A372-71900F502B23}" dt="2019-03-26T11:59:34.485" v="82" actId="255"/>
      <pc:docMkLst>
        <pc:docMk/>
      </pc:docMkLst>
      <pc:sldChg chg="modSp">
        <pc:chgData name="Ranveig Kviseth Tinmannsvik" userId="4524b6df-164b-487f-97d6-6213d01290f2" providerId="ADAL" clId="{7E85488F-A06E-4D8E-A372-71900F502B23}" dt="2019-03-26T10:08:09.412" v="0" actId="208"/>
        <pc:sldMkLst>
          <pc:docMk/>
          <pc:sldMk cId="3549762024" sldId="256"/>
        </pc:sldMkLst>
        <pc:spChg chg="mod">
          <ac:chgData name="Ranveig Kviseth Tinmannsvik" userId="4524b6df-164b-487f-97d6-6213d01290f2" providerId="ADAL" clId="{7E85488F-A06E-4D8E-A372-71900F502B23}" dt="2019-03-26T10:08:09.412" v="0" actId="208"/>
          <ac:spMkLst>
            <pc:docMk/>
            <pc:sldMk cId="3549762024" sldId="256"/>
            <ac:spMk id="63" creationId="{1A80ED87-AC78-47F4-9E52-E219A330A400}"/>
          </ac:spMkLst>
        </pc:spChg>
      </pc:sldChg>
      <pc:sldChg chg="modSp">
        <pc:chgData name="Ranveig Kviseth Tinmannsvik" userId="4524b6df-164b-487f-97d6-6213d01290f2" providerId="ADAL" clId="{7E85488F-A06E-4D8E-A372-71900F502B23}" dt="2019-03-26T11:59:34.485" v="82" actId="255"/>
        <pc:sldMkLst>
          <pc:docMk/>
          <pc:sldMk cId="3615230888" sldId="257"/>
        </pc:sldMkLst>
        <pc:spChg chg="mod">
          <ac:chgData name="Ranveig Kviseth Tinmannsvik" userId="4524b6df-164b-487f-97d6-6213d01290f2" providerId="ADAL" clId="{7E85488F-A06E-4D8E-A372-71900F502B23}" dt="2019-03-26T11:59:34.485" v="82" actId="255"/>
          <ac:spMkLst>
            <pc:docMk/>
            <pc:sldMk cId="3615230888" sldId="257"/>
            <ac:spMk id="3" creationId="{89252117-76C7-4F10-8BBE-294C9F977288}"/>
          </ac:spMkLst>
        </pc:spChg>
      </pc:sldChg>
    </pc:docChg>
  </pc:docChgLst>
  <pc:docChgLst>
    <pc:chgData name="Marianne Fon" userId="5c6474f7-8a18-4f01-9a11-a65355b9dce8" providerId="ADAL" clId="{64D52725-CE05-4BD9-AB9D-B3302FA71E2E}"/>
    <pc:docChg chg="modSld">
      <pc:chgData name="Marianne Fon" userId="5c6474f7-8a18-4f01-9a11-a65355b9dce8" providerId="ADAL" clId="{64D52725-CE05-4BD9-AB9D-B3302FA71E2E}" dt="2019-05-16T10:05:40.167" v="3" actId="20577"/>
      <pc:docMkLst>
        <pc:docMk/>
      </pc:docMkLst>
      <pc:sldChg chg="modSp">
        <pc:chgData name="Marianne Fon" userId="5c6474f7-8a18-4f01-9a11-a65355b9dce8" providerId="ADAL" clId="{64D52725-CE05-4BD9-AB9D-B3302FA71E2E}" dt="2019-05-16T10:05:40.167" v="3" actId="20577"/>
        <pc:sldMkLst>
          <pc:docMk/>
          <pc:sldMk cId="3615230888" sldId="257"/>
        </pc:sldMkLst>
        <pc:spChg chg="mod">
          <ac:chgData name="Marianne Fon" userId="5c6474f7-8a18-4f01-9a11-a65355b9dce8" providerId="ADAL" clId="{64D52725-CE05-4BD9-AB9D-B3302FA71E2E}" dt="2019-05-16T10:05:40.167" v="3" actId="20577"/>
          <ac:spMkLst>
            <pc:docMk/>
            <pc:sldMk cId="3615230888" sldId="257"/>
            <ac:spMk id="3" creationId="{89252117-76C7-4F10-8BBE-294C9F977288}"/>
          </ac:spMkLst>
        </pc:spChg>
      </pc:sldChg>
    </pc:docChg>
  </pc:docChgLst>
  <pc:docChgLst>
    <pc:chgData name="Ranveig Kviseth Tinmannsvik" userId="4524b6df-164b-487f-97d6-6213d01290f2" providerId="ADAL" clId="{D23B98C5-C565-4455-BF0E-A32780FAE07A}"/>
  </pc:docChgLst>
  <pc:docChgLst>
    <pc:chgData name="Ranveig K Tinmannsvik" userId="4524b6df-164b-487f-97d6-6213d01290f2" providerId="ADAL" clId="{485CE79D-E81F-4011-9923-A6A224CDE667}"/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575D1B-1442-4E8F-992D-0677CC0472F2}" type="datetimeFigureOut">
              <a:rPr lang="nb-NO" smtClean="0"/>
              <a:t>16.05.2019</a:t>
            </a:fld>
            <a:endParaRPr lang="nb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58316F-4266-4DCC-8FF9-6E29581EB5A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739662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hindreromming.no/artiklar/sjekklister-&#229;rsaker-til-r&#248;mming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9768" y="4777194"/>
            <a:ext cx="5438140" cy="4457117"/>
          </a:xfrm>
        </p:spPr>
        <p:txBody>
          <a:bodyPr/>
          <a:lstStyle/>
          <a:p>
            <a:r>
              <a:rPr lang="nb-NO" sz="1400" dirty="0"/>
              <a:t>Noen tips til bruk av </a:t>
            </a:r>
            <a:r>
              <a:rPr lang="nb-NO" sz="1400" b="1" i="1" dirty="0"/>
              <a:t>STEP-metoden</a:t>
            </a:r>
            <a:r>
              <a:rPr lang="nb-NO" sz="1400" i="1" dirty="0"/>
              <a:t>:</a:t>
            </a:r>
          </a:p>
          <a:p>
            <a:endParaRPr lang="nb-NO" sz="1400" dirty="0"/>
          </a:p>
          <a:p>
            <a:pPr marL="361950" lvl="0" indent="-361950">
              <a:buFont typeface="+mj-lt"/>
              <a:buAutoNum type="arabicPeriod"/>
            </a:pPr>
            <a:r>
              <a:rPr lang="nb-NO" sz="1400" dirty="0"/>
              <a:t>Start med å beskrive hvilke aktører som er involvert i hendelsen.</a:t>
            </a:r>
          </a:p>
          <a:p>
            <a:pPr marL="361950" lvl="0" indent="-361950">
              <a:buFont typeface="+mj-lt"/>
              <a:buAutoNum type="arabicPeriod"/>
            </a:pPr>
            <a:r>
              <a:rPr lang="nb-NO" sz="1400" dirty="0"/>
              <a:t>Aktører kan være både personer (stillingskategori, organisasjon) og utstyr (not, hanefot, servicefartøy, etc.). Bruk gjerne forskjellige farger for å markere ulike typer aktører.</a:t>
            </a:r>
          </a:p>
          <a:p>
            <a:pPr marL="361950" lvl="0" indent="-361950">
              <a:buFont typeface="+mj-lt"/>
              <a:buAutoNum type="arabicPeriod"/>
            </a:pPr>
            <a:r>
              <a:rPr lang="nb-NO" sz="1400" dirty="0"/>
              <a:t>Beskriv handlinger/hendelser på tidslinjen til den enkelte aktøren. Usikre handlinger/hendelser illustreres med stiplede linjer.</a:t>
            </a:r>
          </a:p>
          <a:p>
            <a:pPr marL="361950" lvl="0" indent="-361950">
              <a:buFont typeface="+mj-lt"/>
              <a:buAutoNum type="arabicPeriod"/>
            </a:pPr>
            <a:r>
              <a:rPr lang="nb-NO" sz="1400" dirty="0"/>
              <a:t>Angi tidspunktet for handlingene/hendelsene det er kjent, gjerne med klokkeslett direkte i boksene.</a:t>
            </a:r>
          </a:p>
          <a:p>
            <a:pPr marL="361950" lvl="0" indent="-361950">
              <a:buFont typeface="+mj-lt"/>
              <a:buAutoNum type="arabicPeriod"/>
            </a:pPr>
            <a:r>
              <a:rPr lang="nb-NO" sz="1400" dirty="0"/>
              <a:t>Angi forbindelsen mellom handlinger/hendelser ved bruk av piler. </a:t>
            </a:r>
          </a:p>
          <a:p>
            <a:pPr marL="342900" indent="-342900">
              <a:buFont typeface="+mj-lt"/>
              <a:buAutoNum type="arabicPeriod"/>
            </a:pPr>
            <a:r>
              <a:rPr lang="nb-NO" sz="1400" dirty="0"/>
              <a:t>Sikkerhetsproblemer (avvik, prosedyrebrudd, uegnet utstyr, etc.) illustreres med røde "varseltrekanter" øverst i diagrammet. </a:t>
            </a:r>
          </a:p>
          <a:p>
            <a:pPr marL="342900" indent="-342900">
              <a:buFont typeface="+mj-lt"/>
              <a:buAutoNum type="arabicPeriod"/>
            </a:pPr>
            <a:r>
              <a:rPr lang="nb-NO" sz="1400" dirty="0"/>
              <a:t>For å gå dypere inn i bakenforliggende årsaker benyttes et </a:t>
            </a:r>
            <a:r>
              <a:rPr lang="nb-NO" sz="1400" i="1" dirty="0"/>
              <a:t>Årsakskart</a:t>
            </a:r>
            <a:r>
              <a:rPr lang="nb-NO" sz="1400" dirty="0"/>
              <a:t>, </a:t>
            </a:r>
            <a:r>
              <a:rPr lang="nb-NO" sz="1400" dirty="0">
                <a:highlight>
                  <a:srgbClr val="FFFF00"/>
                </a:highlight>
              </a:rPr>
              <a:t>lenke til Årsakskart-mal</a:t>
            </a:r>
            <a:r>
              <a:rPr lang="nb-NO" sz="1400" dirty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nb-NO" sz="1400" dirty="0"/>
              <a:t>Foreslå foreslår tiltak og barrierer som kunne ha stanset hendelseskjeden i å utvikle seg videre. Bruk gjerne "Sjekklister – årsaker til rømming" som støtte; </a:t>
            </a:r>
            <a:r>
              <a:rPr lang="nb-NO" sz="1400" u="sng" dirty="0">
                <a:hlinkClick r:id="rId3"/>
              </a:rPr>
              <a:t>http://hindreromming.no/</a:t>
            </a:r>
            <a:r>
              <a:rPr lang="nb-NO" sz="1400" u="sng" dirty="0" err="1">
                <a:hlinkClick r:id="rId3"/>
              </a:rPr>
              <a:t>artiklar</a:t>
            </a:r>
            <a:r>
              <a:rPr lang="nb-NO" sz="1400" u="sng" dirty="0">
                <a:hlinkClick r:id="rId3"/>
              </a:rPr>
              <a:t>/sjekklister-årsaker-til-rømming</a:t>
            </a:r>
            <a:r>
              <a:rPr lang="nb-NO" sz="1400" dirty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nb-NO" sz="1400" dirty="0"/>
              <a:t>Sikkerhetsproblemer og forslag til tiltak oppsummeres i en tabell.</a:t>
            </a:r>
          </a:p>
          <a:p>
            <a:pPr marL="342900" indent="-342900">
              <a:buFont typeface="+mj-lt"/>
              <a:buAutoNum type="arabicPeriod"/>
            </a:pPr>
            <a:endParaRPr lang="nb-NO" sz="1400" dirty="0"/>
          </a:p>
          <a:p>
            <a:endParaRPr lang="nb-NO" sz="1400" dirty="0"/>
          </a:p>
          <a:p>
            <a:pPr marL="342900" indent="-342900">
              <a:buFont typeface="+mj-lt"/>
              <a:buAutoNum type="arabicPeriod"/>
            </a:pPr>
            <a:endParaRPr lang="nb-NO" sz="1400" dirty="0"/>
          </a:p>
          <a:p>
            <a:pPr marL="342900" indent="-342900">
              <a:buFont typeface="+mj-lt"/>
              <a:buAutoNum type="arabicPeriod"/>
            </a:pPr>
            <a:endParaRPr lang="nb-NO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sz="1400" dirty="0"/>
          </a:p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58316F-4266-4DCC-8FF9-6E29581EB5AC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841856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F44B8C-069F-44B2-99E6-77F9030D68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0C1796D-B010-4AD2-A9C2-E236DEFD2C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CB7B42-17D5-4A9E-8C67-762998A5A8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459C7-48EA-40BF-8D55-6E0ADBDEE691}" type="datetimeFigureOut">
              <a:rPr lang="nb-NO" smtClean="0"/>
              <a:t>16.05.2019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AA8A1D-B1A2-40B2-AFAC-AAF3ED7C5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40291E-7EA4-4E3C-9BDE-822470826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DC9C6-3E34-4A23-AFA8-883329F4BCB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0175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35DE3E-062E-4417-ADE2-C8BD34215D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E032EE-6E5E-41EF-A27C-4593860E1C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7A3D86-ED7E-44F8-92A2-854964ED6F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459C7-48EA-40BF-8D55-6E0ADBDEE691}" type="datetimeFigureOut">
              <a:rPr lang="nb-NO" smtClean="0"/>
              <a:t>16.05.2019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66F233-A890-4C55-907E-59223291B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8A2BF9-B383-4AF1-ADA9-AFB5B0B22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DC9C6-3E34-4A23-AFA8-883329F4BCB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40835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C62F20-445D-4EF2-8381-ACF4AEE898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12243CD-118C-4BAA-9197-74EB4349CF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1B5420-EEE7-4C8F-BBDF-26B7AA8027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459C7-48EA-40BF-8D55-6E0ADBDEE691}" type="datetimeFigureOut">
              <a:rPr lang="nb-NO" smtClean="0"/>
              <a:t>16.05.2019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971312-E0C7-4116-A11C-D3AE1EF8D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779578-8221-402F-B9FB-1ADF9F462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DC9C6-3E34-4A23-AFA8-883329F4BCB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12024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816CE9-3DE3-4CD2-A95E-F9098C3C9E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27F392-ECB2-4D9D-9408-685FF56DBC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8ED083-AC1D-492F-8982-4B09414FE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459C7-48EA-40BF-8D55-6E0ADBDEE691}" type="datetimeFigureOut">
              <a:rPr lang="nb-NO" smtClean="0"/>
              <a:t>16.05.2019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B45E2D-E9E3-4561-84D1-A54A99351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75EE2F-4D63-4537-AFA5-F9665CD77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DC9C6-3E34-4A23-AFA8-883329F4BCB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19922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AFB31D-E009-4C90-B34B-9761FB17D4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17DC7A-61E6-46AB-B99F-14890393AD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05FB2-A0B3-4360-B732-EACC72E5A9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459C7-48EA-40BF-8D55-6E0ADBDEE691}" type="datetimeFigureOut">
              <a:rPr lang="nb-NO" smtClean="0"/>
              <a:t>16.05.2019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FA19B1-7FA6-4993-9DA4-4FF8CE1D62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990CE8-CD1E-442A-9989-A39688A35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DC9C6-3E34-4A23-AFA8-883329F4BCB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89262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BD449B-29C2-4EE7-B524-146AA6966D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3F1F3C-868C-49DE-9B51-A077936B6E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98AA64-DF14-4C9F-BC61-96BA5F78B4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CCF1D5-F9C6-4075-8CAE-A77E8E19F4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459C7-48EA-40BF-8D55-6E0ADBDEE691}" type="datetimeFigureOut">
              <a:rPr lang="nb-NO" smtClean="0"/>
              <a:t>16.05.2019</a:t>
            </a:fld>
            <a:endParaRPr lang="nb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E294CC-1FC7-4C85-9A56-60F99C2E1A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F6A892-1E85-4C81-9696-AFFEAF488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DC9C6-3E34-4A23-AFA8-883329F4BCB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36123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17CC9F-4EDD-4ABA-9A2E-47D3F317A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DB928E-6107-4E52-A3C8-C298E6B0CF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97A479-CF36-4D6A-A2CB-E39AC27744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D704195-E3BC-4541-8491-964CCCD3DB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F0F4657-5675-4E27-863A-C8D4BA5353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FB927E-C0A1-4EC8-A395-6BF7FC65A9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459C7-48EA-40BF-8D55-6E0ADBDEE691}" type="datetimeFigureOut">
              <a:rPr lang="nb-NO" smtClean="0"/>
              <a:t>16.05.2019</a:t>
            </a:fld>
            <a:endParaRPr lang="nb-NO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E628FC3-F662-43DB-87EA-2EF3D8044E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7916752-1C25-4647-A79D-473DEAABE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DC9C6-3E34-4A23-AFA8-883329F4BCB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20410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E85458-3FAE-45DE-9483-D21E5CD59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63976AD-A23B-40D5-9FA6-41821AB2DF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459C7-48EA-40BF-8D55-6E0ADBDEE691}" type="datetimeFigureOut">
              <a:rPr lang="nb-NO" smtClean="0"/>
              <a:t>16.05.2019</a:t>
            </a:fld>
            <a:endParaRPr lang="nb-N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D4AC03C-F087-43F2-B22C-DC0A0B9A1F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F95E94-1824-4BA6-A4D8-26C0FC614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DC9C6-3E34-4A23-AFA8-883329F4BCB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53364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E7DBDC4-2514-43BF-8FEB-46C20EE5F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459C7-48EA-40BF-8D55-6E0ADBDEE691}" type="datetimeFigureOut">
              <a:rPr lang="nb-NO" smtClean="0"/>
              <a:t>16.05.2019</a:t>
            </a:fld>
            <a:endParaRPr lang="nb-N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C621B2A-AE83-4E9B-BA00-01B45B3456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C2AB74-5623-4B4B-AE29-EF2477A63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DC9C6-3E34-4A23-AFA8-883329F4BCB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3551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0612DD-4861-4876-8BE1-69AB9352B5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DD080C-EF57-43A9-A407-DE8506823B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5EE8FC-A7C5-4FEC-8DB9-44375F93FD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FB7542-2904-4699-A944-FAD6FF148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459C7-48EA-40BF-8D55-6E0ADBDEE691}" type="datetimeFigureOut">
              <a:rPr lang="nb-NO" smtClean="0"/>
              <a:t>16.05.2019</a:t>
            </a:fld>
            <a:endParaRPr lang="nb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36CBF1-D4FD-44FB-BA02-E16FFA44F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2C990C-94D0-4CC7-9B2D-96BFA576A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DC9C6-3E34-4A23-AFA8-883329F4BCB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83195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DB272B-2DF4-4AE4-B4CD-EF11C5E469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553D2E6-294C-497B-AA6E-8788F6A965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50229E-E69C-41EE-AFB9-062F437E1A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5B44A5-5E99-4612-81C3-47555299E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459C7-48EA-40BF-8D55-6E0ADBDEE691}" type="datetimeFigureOut">
              <a:rPr lang="nb-NO" smtClean="0"/>
              <a:t>16.05.2019</a:t>
            </a:fld>
            <a:endParaRPr lang="nb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A24F51-C10C-457C-B8DB-D7C42B70F5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7A0F75-D811-4F1F-BFA8-6876DFDB5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DC9C6-3E34-4A23-AFA8-883329F4BCB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67766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7E13F99-C589-4C88-B95D-8597CF39DE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7391E8-8EC5-4FC4-87DD-EE5E6A5111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38E512-3A8A-4102-9D6A-5B10705975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459C7-48EA-40BF-8D55-6E0ADBDEE691}" type="datetimeFigureOut">
              <a:rPr lang="nb-NO" smtClean="0"/>
              <a:t>16.05.2019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4AD81D-573E-40EF-BB88-0FF6C0EBB5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BA6033-23F0-4C45-A53A-7486AA84A0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0DC9C6-3E34-4A23-AFA8-883329F4BCB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49201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hindreromming.no/artiklar/sjekklister-&#229;rsaker-til-r&#248;mming" TargetMode="External"/><Relationship Id="rId2" Type="http://schemas.openxmlformats.org/officeDocument/2006/relationships/hyperlink" Target="https://www.sintef.no/ocean/granskeromming/arsakskart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9133EFB-E79F-42D4-BA23-BA658218FAD5}"/>
              </a:ext>
            </a:extLst>
          </p:cNvPr>
          <p:cNvCxnSpPr/>
          <p:nvPr/>
        </p:nvCxnSpPr>
        <p:spPr>
          <a:xfrm>
            <a:off x="2188029" y="673553"/>
            <a:ext cx="0" cy="551089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0767EC1E-9CC4-4859-98F4-AF811656347E}"/>
              </a:ext>
            </a:extLst>
          </p:cNvPr>
          <p:cNvCxnSpPr>
            <a:cxnSpLocks/>
          </p:cNvCxnSpPr>
          <p:nvPr/>
        </p:nvCxnSpPr>
        <p:spPr>
          <a:xfrm>
            <a:off x="429987" y="6184446"/>
            <a:ext cx="10779577" cy="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74CBDD03-FB55-4CB1-985E-0CD680B40F2C}"/>
              </a:ext>
            </a:extLst>
          </p:cNvPr>
          <p:cNvSpPr txBox="1"/>
          <p:nvPr/>
        </p:nvSpPr>
        <p:spPr>
          <a:xfrm>
            <a:off x="2506439" y="334738"/>
            <a:ext cx="80254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STEP-diagram: Rømmingshendelse ved lokasjon …………………………., dato: ……………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7A728341-1123-4A1A-84E2-894422544C43}"/>
              </a:ext>
            </a:extLst>
          </p:cNvPr>
          <p:cNvSpPr txBox="1"/>
          <p:nvPr/>
        </p:nvSpPr>
        <p:spPr>
          <a:xfrm>
            <a:off x="386445" y="783912"/>
            <a:ext cx="1355271" cy="3077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nb-NO" sz="1400" dirty="0"/>
              <a:t>AKTØRER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13DE5E95-9F40-4679-AE3B-22C5A6E46B26}"/>
              </a:ext>
            </a:extLst>
          </p:cNvPr>
          <p:cNvCxnSpPr>
            <a:cxnSpLocks/>
          </p:cNvCxnSpPr>
          <p:nvPr/>
        </p:nvCxnSpPr>
        <p:spPr>
          <a:xfrm>
            <a:off x="410937" y="1242328"/>
            <a:ext cx="10779577" cy="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1BEE7C1D-2965-4242-ACED-939FF56BEA31}"/>
              </a:ext>
            </a:extLst>
          </p:cNvPr>
          <p:cNvSpPr txBox="1"/>
          <p:nvPr/>
        </p:nvSpPr>
        <p:spPr>
          <a:xfrm>
            <a:off x="9829800" y="6261449"/>
            <a:ext cx="1357916" cy="3077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nb-NO" sz="1400" dirty="0"/>
              <a:t>Tidsakse</a:t>
            </a:r>
          </a:p>
        </p:txBody>
      </p:sp>
      <p:sp>
        <p:nvSpPr>
          <p:cNvPr id="66" name="Isosceles Triangle 65">
            <a:extLst>
              <a:ext uri="{FF2B5EF4-FFF2-40B4-BE49-F238E27FC236}">
                <a16:creationId xmlns:a16="http://schemas.microsoft.com/office/drawing/2014/main" id="{6080A6ED-FA7E-42C8-BFB4-0E7BC23D7770}"/>
              </a:ext>
            </a:extLst>
          </p:cNvPr>
          <p:cNvSpPr/>
          <p:nvPr/>
        </p:nvSpPr>
        <p:spPr>
          <a:xfrm>
            <a:off x="3486145" y="788220"/>
            <a:ext cx="481674" cy="389938"/>
          </a:xfrm>
          <a:prstGeom prst="triangle">
            <a:avLst>
              <a:gd name="adj" fmla="val 50001"/>
            </a:avLst>
          </a:prstGeom>
          <a:solidFill>
            <a:srgbClr val="FF0000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67" name="Isosceles Triangle 66">
            <a:extLst>
              <a:ext uri="{FF2B5EF4-FFF2-40B4-BE49-F238E27FC236}">
                <a16:creationId xmlns:a16="http://schemas.microsoft.com/office/drawing/2014/main" id="{2D3B1F0A-241D-4040-8605-528F5374B4FF}"/>
              </a:ext>
            </a:extLst>
          </p:cNvPr>
          <p:cNvSpPr/>
          <p:nvPr/>
        </p:nvSpPr>
        <p:spPr>
          <a:xfrm>
            <a:off x="5294525" y="783912"/>
            <a:ext cx="481674" cy="389938"/>
          </a:xfrm>
          <a:prstGeom prst="triangle">
            <a:avLst>
              <a:gd name="adj" fmla="val 50001"/>
            </a:avLst>
          </a:prstGeom>
          <a:solidFill>
            <a:srgbClr val="FF0000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69" name="Isosceles Triangle 68">
            <a:extLst>
              <a:ext uri="{FF2B5EF4-FFF2-40B4-BE49-F238E27FC236}">
                <a16:creationId xmlns:a16="http://schemas.microsoft.com/office/drawing/2014/main" id="{FECDA184-2FB9-421C-B8E7-E08319BEFBFA}"/>
              </a:ext>
            </a:extLst>
          </p:cNvPr>
          <p:cNvSpPr/>
          <p:nvPr/>
        </p:nvSpPr>
        <p:spPr>
          <a:xfrm>
            <a:off x="9429762" y="802722"/>
            <a:ext cx="481674" cy="389938"/>
          </a:xfrm>
          <a:prstGeom prst="triangle">
            <a:avLst>
              <a:gd name="adj" fmla="val 50001"/>
            </a:avLst>
          </a:prstGeom>
          <a:solidFill>
            <a:srgbClr val="FF0000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70" name="Isosceles Triangle 69">
            <a:extLst>
              <a:ext uri="{FF2B5EF4-FFF2-40B4-BE49-F238E27FC236}">
                <a16:creationId xmlns:a16="http://schemas.microsoft.com/office/drawing/2014/main" id="{5D75D81C-88CD-41A8-8CCB-2C61B7715541}"/>
              </a:ext>
            </a:extLst>
          </p:cNvPr>
          <p:cNvSpPr/>
          <p:nvPr/>
        </p:nvSpPr>
        <p:spPr>
          <a:xfrm>
            <a:off x="8603804" y="802722"/>
            <a:ext cx="481674" cy="389938"/>
          </a:xfrm>
          <a:prstGeom prst="triangle">
            <a:avLst>
              <a:gd name="adj" fmla="val 50001"/>
            </a:avLst>
          </a:prstGeom>
          <a:solidFill>
            <a:srgbClr val="FF0000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570B8AA3-3EE9-41A8-8589-A2700BD5B142}"/>
              </a:ext>
            </a:extLst>
          </p:cNvPr>
          <p:cNvSpPr/>
          <p:nvPr/>
        </p:nvSpPr>
        <p:spPr>
          <a:xfrm>
            <a:off x="449037" y="2178661"/>
            <a:ext cx="1355265" cy="49882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dirty="0">
                <a:solidFill>
                  <a:schemeClr val="tx1"/>
                </a:solidFill>
              </a:rPr>
              <a:t>Aktør</a:t>
            </a:r>
            <a:r>
              <a:rPr lang="nb-NO" sz="1200" dirty="0">
                <a:solidFill>
                  <a:schemeClr val="tx1"/>
                </a:solidFill>
              </a:rPr>
              <a:t> 2</a:t>
            </a: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D63EB6DE-B1AF-4F0A-9CB9-5F7414A0FA99}"/>
              </a:ext>
            </a:extLst>
          </p:cNvPr>
          <p:cNvSpPr/>
          <p:nvPr/>
        </p:nvSpPr>
        <p:spPr>
          <a:xfrm>
            <a:off x="449037" y="1440373"/>
            <a:ext cx="1355265" cy="49882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dirty="0">
                <a:solidFill>
                  <a:schemeClr val="tx1"/>
                </a:solidFill>
              </a:rPr>
              <a:t>Aktør 1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BBCF64A3-64CD-4F09-80E8-E5516BDA0150}"/>
              </a:ext>
            </a:extLst>
          </p:cNvPr>
          <p:cNvSpPr/>
          <p:nvPr/>
        </p:nvSpPr>
        <p:spPr>
          <a:xfrm>
            <a:off x="449037" y="2915853"/>
            <a:ext cx="1355265" cy="49882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dirty="0">
                <a:solidFill>
                  <a:schemeClr val="tx1"/>
                </a:solidFill>
              </a:rPr>
              <a:t>Aktør</a:t>
            </a:r>
            <a:r>
              <a:rPr lang="nb-NO" sz="1200" dirty="0">
                <a:solidFill>
                  <a:schemeClr val="tx1"/>
                </a:solidFill>
              </a:rPr>
              <a:t> 3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F83D3CEC-2A1C-4AB6-A21C-62DFF30F79D3}"/>
              </a:ext>
            </a:extLst>
          </p:cNvPr>
          <p:cNvSpPr/>
          <p:nvPr/>
        </p:nvSpPr>
        <p:spPr>
          <a:xfrm>
            <a:off x="449037" y="3653045"/>
            <a:ext cx="1355265" cy="49882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dirty="0">
                <a:solidFill>
                  <a:schemeClr val="tx1"/>
                </a:solidFill>
              </a:rPr>
              <a:t>Aktør</a:t>
            </a:r>
            <a:r>
              <a:rPr lang="nb-NO" sz="1200" dirty="0">
                <a:solidFill>
                  <a:schemeClr val="tx1"/>
                </a:solidFill>
              </a:rPr>
              <a:t> 4</a:t>
            </a: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9AA0F259-F756-4E72-A0FD-7B97164393E9}"/>
              </a:ext>
            </a:extLst>
          </p:cNvPr>
          <p:cNvSpPr/>
          <p:nvPr/>
        </p:nvSpPr>
        <p:spPr>
          <a:xfrm>
            <a:off x="449037" y="4390237"/>
            <a:ext cx="1355265" cy="49882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dirty="0">
                <a:solidFill>
                  <a:schemeClr val="tx1"/>
                </a:solidFill>
              </a:rPr>
              <a:t>Aktør</a:t>
            </a:r>
            <a:r>
              <a:rPr lang="nb-NO" sz="1200" dirty="0">
                <a:solidFill>
                  <a:schemeClr val="tx1"/>
                </a:solidFill>
              </a:rPr>
              <a:t> 5</a:t>
            </a: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9C28306A-2544-4BB8-8B8C-65FCF59A8ABD}"/>
              </a:ext>
            </a:extLst>
          </p:cNvPr>
          <p:cNvSpPr/>
          <p:nvPr/>
        </p:nvSpPr>
        <p:spPr>
          <a:xfrm>
            <a:off x="449037" y="5127429"/>
            <a:ext cx="1355265" cy="49882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dirty="0">
                <a:solidFill>
                  <a:schemeClr val="tx1"/>
                </a:solidFill>
              </a:rPr>
              <a:t>Aktør 6</a:t>
            </a: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04C2A9A3-25F1-4C6E-B21C-805DB8E404AF}"/>
              </a:ext>
            </a:extLst>
          </p:cNvPr>
          <p:cNvSpPr/>
          <p:nvPr/>
        </p:nvSpPr>
        <p:spPr>
          <a:xfrm>
            <a:off x="4142166" y="2175567"/>
            <a:ext cx="834558" cy="49882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dirty="0">
                <a:solidFill>
                  <a:schemeClr val="tx1"/>
                </a:solidFill>
              </a:rPr>
              <a:t>XX</a:t>
            </a: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386DB560-5C18-4601-ADFA-4DB75ACE9778}"/>
              </a:ext>
            </a:extLst>
          </p:cNvPr>
          <p:cNvSpPr/>
          <p:nvPr/>
        </p:nvSpPr>
        <p:spPr>
          <a:xfrm>
            <a:off x="449037" y="1441469"/>
            <a:ext cx="1355265" cy="49882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dirty="0">
                <a:solidFill>
                  <a:schemeClr val="tx1"/>
                </a:solidFill>
              </a:rPr>
              <a:t>Aktør 1</a:t>
            </a: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82EAB54C-7781-4131-82E3-858123B2F540}"/>
              </a:ext>
            </a:extLst>
          </p:cNvPr>
          <p:cNvSpPr/>
          <p:nvPr/>
        </p:nvSpPr>
        <p:spPr>
          <a:xfrm>
            <a:off x="5131024" y="2166025"/>
            <a:ext cx="834558" cy="49882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dirty="0">
                <a:solidFill>
                  <a:schemeClr val="tx1"/>
                </a:solidFill>
              </a:rPr>
              <a:t>XX</a:t>
            </a: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12E4FDAC-9474-40CE-A71E-C716786020FA}"/>
              </a:ext>
            </a:extLst>
          </p:cNvPr>
          <p:cNvSpPr/>
          <p:nvPr/>
        </p:nvSpPr>
        <p:spPr>
          <a:xfrm>
            <a:off x="6115517" y="2166024"/>
            <a:ext cx="834558" cy="49882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dirty="0">
                <a:solidFill>
                  <a:schemeClr val="tx1"/>
                </a:solidFill>
              </a:rPr>
              <a:t>XX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FAD2A2B0-FE20-49BD-8962-0599FAD28B13}"/>
              </a:ext>
            </a:extLst>
          </p:cNvPr>
          <p:cNvSpPr/>
          <p:nvPr/>
        </p:nvSpPr>
        <p:spPr>
          <a:xfrm>
            <a:off x="2312764" y="1440373"/>
            <a:ext cx="834558" cy="49882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dirty="0">
                <a:solidFill>
                  <a:schemeClr val="tx1"/>
                </a:solidFill>
              </a:rPr>
              <a:t>XX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8AE34BEC-85F3-4899-912C-5A69C4B03B22}"/>
              </a:ext>
            </a:extLst>
          </p:cNvPr>
          <p:cNvSpPr/>
          <p:nvPr/>
        </p:nvSpPr>
        <p:spPr>
          <a:xfrm>
            <a:off x="3307608" y="1437469"/>
            <a:ext cx="834558" cy="49882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dirty="0">
                <a:solidFill>
                  <a:schemeClr val="tx1"/>
                </a:solidFill>
              </a:rPr>
              <a:t>XX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4A51FA32-70EF-46A7-87BE-ACB3D9DA0CF6}"/>
              </a:ext>
            </a:extLst>
          </p:cNvPr>
          <p:cNvSpPr/>
          <p:nvPr/>
        </p:nvSpPr>
        <p:spPr>
          <a:xfrm>
            <a:off x="5131024" y="2915852"/>
            <a:ext cx="834558" cy="49882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dirty="0">
                <a:solidFill>
                  <a:schemeClr val="tx1"/>
                </a:solidFill>
              </a:rPr>
              <a:t>XX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D5E6F7FA-F37B-4086-A111-6DF6BAA8BB47}"/>
              </a:ext>
            </a:extLst>
          </p:cNvPr>
          <p:cNvSpPr/>
          <p:nvPr/>
        </p:nvSpPr>
        <p:spPr>
          <a:xfrm>
            <a:off x="6116411" y="2915484"/>
            <a:ext cx="834558" cy="49882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dirty="0">
                <a:solidFill>
                  <a:schemeClr val="tx1"/>
                </a:solidFill>
              </a:rPr>
              <a:t>XX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9736C32-D558-4364-8C58-943214038898}"/>
              </a:ext>
            </a:extLst>
          </p:cNvPr>
          <p:cNvSpPr/>
          <p:nvPr/>
        </p:nvSpPr>
        <p:spPr>
          <a:xfrm>
            <a:off x="7265319" y="3653044"/>
            <a:ext cx="834558" cy="49882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dirty="0">
                <a:solidFill>
                  <a:schemeClr val="tx1"/>
                </a:solidFill>
              </a:rPr>
              <a:t>XX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BB1BB55C-8DA6-47EA-A5A4-CC7445783612}"/>
              </a:ext>
            </a:extLst>
          </p:cNvPr>
          <p:cNvSpPr/>
          <p:nvPr/>
        </p:nvSpPr>
        <p:spPr>
          <a:xfrm>
            <a:off x="8414226" y="4390236"/>
            <a:ext cx="834558" cy="49882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dirty="0">
                <a:solidFill>
                  <a:schemeClr val="tx1"/>
                </a:solidFill>
              </a:rPr>
              <a:t>XX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28AF4E8C-3715-4CAE-8D3D-3C6A392184F5}"/>
              </a:ext>
            </a:extLst>
          </p:cNvPr>
          <p:cNvSpPr/>
          <p:nvPr/>
        </p:nvSpPr>
        <p:spPr>
          <a:xfrm>
            <a:off x="9248784" y="5116849"/>
            <a:ext cx="834558" cy="49882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dirty="0">
                <a:solidFill>
                  <a:schemeClr val="tx1"/>
                </a:solidFill>
              </a:rPr>
              <a:t>XX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A15A438B-2A3F-4D60-86DD-6E2751AF901E}"/>
              </a:ext>
            </a:extLst>
          </p:cNvPr>
          <p:cNvSpPr/>
          <p:nvPr/>
        </p:nvSpPr>
        <p:spPr>
          <a:xfrm>
            <a:off x="10244375" y="5113425"/>
            <a:ext cx="834558" cy="49882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dirty="0">
                <a:solidFill>
                  <a:schemeClr val="tx1"/>
                </a:solidFill>
              </a:rPr>
              <a:t>XX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61707BDF-1DD1-4216-8B18-E9BDECD90075}"/>
              </a:ext>
            </a:extLst>
          </p:cNvPr>
          <p:cNvCxnSpPr>
            <a:cxnSpLocks/>
            <a:endCxn id="66" idx="3"/>
          </p:cNvCxnSpPr>
          <p:nvPr/>
        </p:nvCxnSpPr>
        <p:spPr>
          <a:xfrm flipH="1" flipV="1">
            <a:off x="3726987" y="1178158"/>
            <a:ext cx="6064" cy="25931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76100A0-93F4-43DB-9A19-0607EF75C53A}"/>
              </a:ext>
            </a:extLst>
          </p:cNvPr>
          <p:cNvCxnSpPr>
            <a:cxnSpLocks/>
            <a:stCxn id="67" idx="3"/>
            <a:endCxn id="95" idx="0"/>
          </p:cNvCxnSpPr>
          <p:nvPr/>
        </p:nvCxnSpPr>
        <p:spPr>
          <a:xfrm>
            <a:off x="5535367" y="1173850"/>
            <a:ext cx="12936" cy="992175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9E53979-1324-4454-8475-EB47BBE99DE7}"/>
              </a:ext>
            </a:extLst>
          </p:cNvPr>
          <p:cNvCxnSpPr>
            <a:stCxn id="70" idx="3"/>
            <a:endCxn id="33" idx="0"/>
          </p:cNvCxnSpPr>
          <p:nvPr/>
        </p:nvCxnSpPr>
        <p:spPr>
          <a:xfrm flipH="1">
            <a:off x="8831505" y="1192660"/>
            <a:ext cx="13141" cy="3197576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69A5BCF-FE98-42AD-BCE7-5B5BD99A963F}"/>
              </a:ext>
            </a:extLst>
          </p:cNvPr>
          <p:cNvCxnSpPr>
            <a:stCxn id="69" idx="3"/>
            <a:endCxn id="37" idx="0"/>
          </p:cNvCxnSpPr>
          <p:nvPr/>
        </p:nvCxnSpPr>
        <p:spPr>
          <a:xfrm flipH="1">
            <a:off x="9666063" y="1192660"/>
            <a:ext cx="4541" cy="3924189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47729195-F9C1-4E66-B776-445D83652794}"/>
              </a:ext>
            </a:extLst>
          </p:cNvPr>
          <p:cNvCxnSpPr>
            <a:stCxn id="27" idx="3"/>
            <a:endCxn id="28" idx="1"/>
          </p:cNvCxnSpPr>
          <p:nvPr/>
        </p:nvCxnSpPr>
        <p:spPr>
          <a:xfrm flipV="1">
            <a:off x="3147322" y="1686881"/>
            <a:ext cx="160286" cy="29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895673C8-20E4-4DA2-B57F-6ABC973945DD}"/>
              </a:ext>
            </a:extLst>
          </p:cNvPr>
          <p:cNvCxnSpPr>
            <a:stCxn id="92" idx="3"/>
            <a:endCxn id="95" idx="1"/>
          </p:cNvCxnSpPr>
          <p:nvPr/>
        </p:nvCxnSpPr>
        <p:spPr>
          <a:xfrm flipV="1">
            <a:off x="4976724" y="2415437"/>
            <a:ext cx="154300" cy="95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616AF990-728E-48EC-AC65-0F1E7AB82B60}"/>
              </a:ext>
            </a:extLst>
          </p:cNvPr>
          <p:cNvCxnSpPr>
            <a:stCxn id="95" idx="3"/>
            <a:endCxn id="97" idx="1"/>
          </p:cNvCxnSpPr>
          <p:nvPr/>
        </p:nvCxnSpPr>
        <p:spPr>
          <a:xfrm flipV="1">
            <a:off x="5965582" y="2415436"/>
            <a:ext cx="149935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944091EE-950F-4F8F-A160-70EC335D8A16}"/>
              </a:ext>
            </a:extLst>
          </p:cNvPr>
          <p:cNvCxnSpPr>
            <a:stCxn id="29" idx="3"/>
            <a:endCxn id="30" idx="1"/>
          </p:cNvCxnSpPr>
          <p:nvPr/>
        </p:nvCxnSpPr>
        <p:spPr>
          <a:xfrm flipV="1">
            <a:off x="5965582" y="3164896"/>
            <a:ext cx="150829" cy="3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78FBF5CD-D481-487C-8E74-F6A6B4E8D13C}"/>
              </a:ext>
            </a:extLst>
          </p:cNvPr>
          <p:cNvCxnSpPr>
            <a:cxnSpLocks/>
            <a:stCxn id="37" idx="3"/>
            <a:endCxn id="38" idx="1"/>
          </p:cNvCxnSpPr>
          <p:nvPr/>
        </p:nvCxnSpPr>
        <p:spPr>
          <a:xfrm flipV="1">
            <a:off x="10083342" y="5362837"/>
            <a:ext cx="161033" cy="34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or: Elbow 40">
            <a:extLst>
              <a:ext uri="{FF2B5EF4-FFF2-40B4-BE49-F238E27FC236}">
                <a16:creationId xmlns:a16="http://schemas.microsoft.com/office/drawing/2014/main" id="{A18B5C33-2CF2-4CAA-BD46-FDBACA1890D1}"/>
              </a:ext>
            </a:extLst>
          </p:cNvPr>
          <p:cNvCxnSpPr>
            <a:stCxn id="28" idx="2"/>
            <a:endCxn id="92" idx="1"/>
          </p:cNvCxnSpPr>
          <p:nvPr/>
        </p:nvCxnSpPr>
        <p:spPr>
          <a:xfrm rot="16200000" flipH="1">
            <a:off x="3689183" y="1971995"/>
            <a:ext cx="488687" cy="417279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ECAC75BE-BE1E-43AF-8554-71E4053FDD4A}"/>
              </a:ext>
            </a:extLst>
          </p:cNvPr>
          <p:cNvCxnSpPr>
            <a:stCxn id="97" idx="2"/>
            <a:endCxn id="30" idx="0"/>
          </p:cNvCxnSpPr>
          <p:nvPr/>
        </p:nvCxnSpPr>
        <p:spPr>
          <a:xfrm>
            <a:off x="6532796" y="2664847"/>
            <a:ext cx="894" cy="2506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ctor: Elbow 44">
            <a:extLst>
              <a:ext uri="{FF2B5EF4-FFF2-40B4-BE49-F238E27FC236}">
                <a16:creationId xmlns:a16="http://schemas.microsoft.com/office/drawing/2014/main" id="{03570738-581F-438F-8730-5C8B16361B40}"/>
              </a:ext>
            </a:extLst>
          </p:cNvPr>
          <p:cNvCxnSpPr>
            <a:stCxn id="30" idx="3"/>
            <a:endCxn id="37" idx="0"/>
          </p:cNvCxnSpPr>
          <p:nvPr/>
        </p:nvCxnSpPr>
        <p:spPr>
          <a:xfrm>
            <a:off x="6950969" y="3164896"/>
            <a:ext cx="2715094" cy="1951953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ctor: Elbow 46">
            <a:extLst>
              <a:ext uri="{FF2B5EF4-FFF2-40B4-BE49-F238E27FC236}">
                <a16:creationId xmlns:a16="http://schemas.microsoft.com/office/drawing/2014/main" id="{91D8F61B-D305-43B5-A775-D8DE3BEB8B86}"/>
              </a:ext>
            </a:extLst>
          </p:cNvPr>
          <p:cNvCxnSpPr>
            <a:stCxn id="31" idx="2"/>
            <a:endCxn id="33" idx="1"/>
          </p:cNvCxnSpPr>
          <p:nvPr/>
        </p:nvCxnSpPr>
        <p:spPr>
          <a:xfrm rot="16200000" flipH="1">
            <a:off x="7804522" y="4029943"/>
            <a:ext cx="487781" cy="731628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ctor: Elbow 48">
            <a:extLst>
              <a:ext uri="{FF2B5EF4-FFF2-40B4-BE49-F238E27FC236}">
                <a16:creationId xmlns:a16="http://schemas.microsoft.com/office/drawing/2014/main" id="{D2268EE0-BC90-47C6-AFAC-02AD7BD0F590}"/>
              </a:ext>
            </a:extLst>
          </p:cNvPr>
          <p:cNvCxnSpPr>
            <a:stCxn id="33" idx="2"/>
            <a:endCxn id="37" idx="1"/>
          </p:cNvCxnSpPr>
          <p:nvPr/>
        </p:nvCxnSpPr>
        <p:spPr>
          <a:xfrm rot="16200000" flipH="1">
            <a:off x="8801543" y="4919020"/>
            <a:ext cx="477202" cy="417279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47">
            <a:extLst>
              <a:ext uri="{FF2B5EF4-FFF2-40B4-BE49-F238E27FC236}">
                <a16:creationId xmlns:a16="http://schemas.microsoft.com/office/drawing/2014/main" id="{CC2AC0ED-2A31-4528-8340-DE9B58B3BD49}"/>
              </a:ext>
            </a:extLst>
          </p:cNvPr>
          <p:cNvSpPr/>
          <p:nvPr/>
        </p:nvSpPr>
        <p:spPr>
          <a:xfrm>
            <a:off x="2253342" y="6502273"/>
            <a:ext cx="808265" cy="14859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dirty="0">
                <a:solidFill>
                  <a:schemeClr val="tx1"/>
                </a:solidFill>
              </a:rPr>
              <a:t>XX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099DC69-3904-4E6D-9220-636C381964CA}"/>
              </a:ext>
            </a:extLst>
          </p:cNvPr>
          <p:cNvSpPr txBox="1"/>
          <p:nvPr/>
        </p:nvSpPr>
        <p:spPr>
          <a:xfrm>
            <a:off x="2205944" y="6388098"/>
            <a:ext cx="7658329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nb-NO" dirty="0"/>
              <a:t>             </a:t>
            </a:r>
            <a:r>
              <a:rPr lang="nb-NO" sz="1100" dirty="0"/>
              <a:t>Aksjon/handling                                 Antatt aksjon/handling                            Sikkerhetsproblem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66B47ED9-E6E5-4ADF-8CBF-9D9493CB3C6E}"/>
              </a:ext>
            </a:extLst>
          </p:cNvPr>
          <p:cNvSpPr/>
          <p:nvPr/>
        </p:nvSpPr>
        <p:spPr>
          <a:xfrm>
            <a:off x="2312765" y="6445123"/>
            <a:ext cx="610050" cy="25528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dirty="0">
                <a:solidFill>
                  <a:schemeClr val="tx1"/>
                </a:solidFill>
              </a:rPr>
              <a:t>XX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5B9FFF32-B7B2-40C7-A2BB-64E774531673}"/>
              </a:ext>
            </a:extLst>
          </p:cNvPr>
          <p:cNvSpPr/>
          <p:nvPr/>
        </p:nvSpPr>
        <p:spPr>
          <a:xfrm>
            <a:off x="4254420" y="6445123"/>
            <a:ext cx="610050" cy="25528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dirty="0">
                <a:solidFill>
                  <a:schemeClr val="tx1"/>
                </a:solidFill>
              </a:rPr>
              <a:t>XX</a:t>
            </a:r>
          </a:p>
        </p:txBody>
      </p:sp>
      <p:sp>
        <p:nvSpPr>
          <p:cNvPr id="53" name="Isosceles Triangle 52">
            <a:extLst>
              <a:ext uri="{FF2B5EF4-FFF2-40B4-BE49-F238E27FC236}">
                <a16:creationId xmlns:a16="http://schemas.microsoft.com/office/drawing/2014/main" id="{EFD2516C-035B-446D-8A7B-9C642A0C5420}"/>
              </a:ext>
            </a:extLst>
          </p:cNvPr>
          <p:cNvSpPr/>
          <p:nvPr/>
        </p:nvSpPr>
        <p:spPr>
          <a:xfrm>
            <a:off x="6681167" y="6406910"/>
            <a:ext cx="375141" cy="293495"/>
          </a:xfrm>
          <a:prstGeom prst="triangle">
            <a:avLst>
              <a:gd name="adj" fmla="val 50001"/>
            </a:avLst>
          </a:prstGeom>
          <a:solidFill>
            <a:srgbClr val="FF0000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dirty="0">
                <a:solidFill>
                  <a:schemeClr val="tx1"/>
                </a:solidFill>
              </a:rPr>
              <a:t>x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1A80ED87-AC78-47F4-9E52-E219A330A400}"/>
              </a:ext>
            </a:extLst>
          </p:cNvPr>
          <p:cNvSpPr/>
          <p:nvPr/>
        </p:nvSpPr>
        <p:spPr>
          <a:xfrm>
            <a:off x="10854864" y="4396924"/>
            <a:ext cx="1041574" cy="537216"/>
          </a:xfrm>
          <a:prstGeom prst="rect">
            <a:avLst/>
          </a:prstGeom>
          <a:solidFill>
            <a:srgbClr val="EB89A7"/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dirty="0">
                <a:solidFill>
                  <a:schemeClr val="tx1"/>
                </a:solidFill>
              </a:rPr>
              <a:t>NN rømte fisk</a:t>
            </a:r>
          </a:p>
        </p:txBody>
      </p:sp>
      <p:cxnSp>
        <p:nvCxnSpPr>
          <p:cNvPr id="24" name="Connector: Elbow 23">
            <a:extLst>
              <a:ext uri="{FF2B5EF4-FFF2-40B4-BE49-F238E27FC236}">
                <a16:creationId xmlns:a16="http://schemas.microsoft.com/office/drawing/2014/main" id="{5964EA33-91A1-4A3A-BB86-F5CD53BEEA07}"/>
              </a:ext>
            </a:extLst>
          </p:cNvPr>
          <p:cNvCxnSpPr>
            <a:stCxn id="38" idx="0"/>
            <a:endCxn id="63" idx="1"/>
          </p:cNvCxnSpPr>
          <p:nvPr/>
        </p:nvCxnSpPr>
        <p:spPr>
          <a:xfrm rot="5400000" flipH="1" flipV="1">
            <a:off x="10534313" y="4792874"/>
            <a:ext cx="447893" cy="193210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id="{A7DF7848-88E6-4030-8C87-421A71E003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80689" y="206711"/>
            <a:ext cx="615749" cy="128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97620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5F8297-BA4C-4046-B42F-CF9D67EBBD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11016"/>
          </a:xfrm>
        </p:spPr>
        <p:txBody>
          <a:bodyPr>
            <a:normAutofit fontScale="90000"/>
          </a:bodyPr>
          <a:lstStyle/>
          <a:p>
            <a:br>
              <a:rPr lang="nb-NO" dirty="0"/>
            </a:br>
            <a:r>
              <a:rPr lang="nb-NO" sz="3600" dirty="0">
                <a:solidFill>
                  <a:schemeClr val="tx2"/>
                </a:solidFill>
                <a:latin typeface="+mn-lt"/>
              </a:rPr>
              <a:t>Noen tips til bruk av </a:t>
            </a:r>
            <a:r>
              <a:rPr lang="nb-NO" sz="3600" b="1" i="1" dirty="0">
                <a:solidFill>
                  <a:schemeClr val="tx2"/>
                </a:solidFill>
                <a:latin typeface="+mn-lt"/>
              </a:rPr>
              <a:t>STEP-metoden</a:t>
            </a:r>
            <a:r>
              <a:rPr lang="nb-NO" sz="3600" i="1" dirty="0">
                <a:solidFill>
                  <a:schemeClr val="tx2"/>
                </a:solidFill>
                <a:latin typeface="+mn-lt"/>
              </a:rPr>
              <a:t>:</a:t>
            </a:r>
            <a:br>
              <a:rPr lang="nb-NO" sz="3600" i="1" dirty="0">
                <a:solidFill>
                  <a:schemeClr val="tx2"/>
                </a:solidFill>
                <a:latin typeface="+mn-lt"/>
              </a:rPr>
            </a:br>
            <a:endParaRPr lang="nb-NO" sz="36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252117-76C7-4F10-8BBE-294C9F9772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3707" y="1303109"/>
            <a:ext cx="10918371" cy="5189765"/>
          </a:xfrm>
        </p:spPr>
        <p:txBody>
          <a:bodyPr>
            <a:normAutofit fontScale="62500" lnSpcReduction="20000"/>
          </a:bodyPr>
          <a:lstStyle/>
          <a:p>
            <a:pPr marL="361950" lvl="0" indent="-361950">
              <a:lnSpc>
                <a:spcPct val="120000"/>
              </a:lnSpc>
              <a:buFont typeface="+mj-lt"/>
              <a:buAutoNum type="arabicPeriod"/>
            </a:pPr>
            <a:r>
              <a:rPr lang="nb-NO" sz="3100" dirty="0">
                <a:solidFill>
                  <a:schemeClr val="tx2"/>
                </a:solidFill>
              </a:rPr>
              <a:t>Start med å beskrive hvilke aktører som er involvert i hendelsen.</a:t>
            </a:r>
          </a:p>
          <a:p>
            <a:pPr marL="361950" lvl="0" indent="-361950">
              <a:lnSpc>
                <a:spcPct val="120000"/>
              </a:lnSpc>
              <a:buFont typeface="+mj-lt"/>
              <a:buAutoNum type="arabicPeriod"/>
            </a:pPr>
            <a:r>
              <a:rPr lang="nb-NO" sz="3100" dirty="0">
                <a:solidFill>
                  <a:schemeClr val="tx2"/>
                </a:solidFill>
              </a:rPr>
              <a:t>Aktører kan være både personer (stillingskategori, organisasjon) og utstyr (not, hanefot, servicefartøy, etc.). Bruk gjerne forskjellige farger for å markere ulike typer aktører.</a:t>
            </a:r>
          </a:p>
          <a:p>
            <a:pPr marL="358775" lvl="0" indent="-358775">
              <a:lnSpc>
                <a:spcPct val="120000"/>
              </a:lnSpc>
              <a:buFont typeface="+mj-lt"/>
              <a:buAutoNum type="arabicPeriod" startAt="3"/>
            </a:pPr>
            <a:r>
              <a:rPr lang="nb-NO" sz="3100" dirty="0">
                <a:solidFill>
                  <a:schemeClr val="tx2"/>
                </a:solidFill>
              </a:rPr>
              <a:t>Beskriv handlinger/hendelser på tidslinjen til den enkelte aktøren. Usikre handlinger/hendelser illustreres med stiplede linjer.</a:t>
            </a:r>
          </a:p>
          <a:p>
            <a:pPr marL="358775" lvl="0" indent="-358775">
              <a:lnSpc>
                <a:spcPct val="120000"/>
              </a:lnSpc>
              <a:buFont typeface="+mj-lt"/>
              <a:buAutoNum type="arabicPeriod" startAt="4"/>
            </a:pPr>
            <a:r>
              <a:rPr lang="nb-NO" sz="3100" dirty="0">
                <a:solidFill>
                  <a:schemeClr val="tx2"/>
                </a:solidFill>
              </a:rPr>
              <a:t>Angi tidspunktet for handlingene/hendelsene der det er kjent, gjerne med klokkeslett direkte i boksene.</a:t>
            </a:r>
          </a:p>
          <a:p>
            <a:pPr marL="358775" lvl="0" indent="-358775">
              <a:buFont typeface="+mj-lt"/>
              <a:buAutoNum type="arabicPeriod" startAt="5"/>
            </a:pPr>
            <a:r>
              <a:rPr lang="nb-NO" sz="3100" dirty="0">
                <a:solidFill>
                  <a:schemeClr val="tx2"/>
                </a:solidFill>
              </a:rPr>
              <a:t>Angi forbindelsen mellom handlinger/hendelser ved bruk av piler. </a:t>
            </a:r>
          </a:p>
          <a:p>
            <a:pPr marL="358775" indent="-358775">
              <a:lnSpc>
                <a:spcPct val="120000"/>
              </a:lnSpc>
              <a:buFont typeface="+mj-lt"/>
              <a:buAutoNum type="arabicPeriod" startAt="5"/>
            </a:pPr>
            <a:r>
              <a:rPr lang="nb-NO" sz="3100" dirty="0">
                <a:solidFill>
                  <a:schemeClr val="tx2"/>
                </a:solidFill>
              </a:rPr>
              <a:t>Sikkerhetsproblemer (avvik, prosedyrebrudd, uegnet utstyr, etc.) illustreres med røde "varseltrekanter" øverst i diagrammet. </a:t>
            </a:r>
          </a:p>
          <a:p>
            <a:pPr marL="342900" indent="-342900">
              <a:buFont typeface="+mj-lt"/>
              <a:buAutoNum type="arabicPeriod" startAt="5"/>
            </a:pPr>
            <a:r>
              <a:rPr lang="nb-NO" sz="3100" dirty="0">
                <a:solidFill>
                  <a:schemeClr val="tx2"/>
                </a:solidFill>
              </a:rPr>
              <a:t>For å gå dypere inn i bakenforliggende årsaker benyttes et </a:t>
            </a:r>
            <a:r>
              <a:rPr lang="nb-NO" sz="3100" i="1" dirty="0" err="1">
                <a:solidFill>
                  <a:schemeClr val="tx2"/>
                </a:solidFill>
                <a:hlinkClick r:id="rId2"/>
              </a:rPr>
              <a:t>Årsakskart</a:t>
            </a:r>
            <a:r>
              <a:rPr lang="nb-NO" sz="3100" i="1" dirty="0">
                <a:solidFill>
                  <a:schemeClr val="tx2"/>
                </a:solidFill>
              </a:rPr>
              <a:t>.</a:t>
            </a:r>
            <a:endParaRPr lang="nb-NO" sz="3100" dirty="0">
              <a:solidFill>
                <a:schemeClr val="tx2"/>
              </a:solidFill>
            </a:endParaRPr>
          </a:p>
          <a:p>
            <a:pPr marL="342900" indent="-342900">
              <a:lnSpc>
                <a:spcPct val="120000"/>
              </a:lnSpc>
              <a:buFont typeface="+mj-lt"/>
              <a:buAutoNum type="arabicPeriod" startAt="5"/>
            </a:pPr>
            <a:r>
              <a:rPr lang="nb-NO" sz="3100" dirty="0">
                <a:solidFill>
                  <a:schemeClr val="tx2"/>
                </a:solidFill>
              </a:rPr>
              <a:t>Foreslå tiltak og barrierer som kunne ha stanset hendelseskjeden i å utvikle seg videre. Bruk gjerne "Sjekklister – årsaker til rømming" som støtte; </a:t>
            </a:r>
            <a:r>
              <a:rPr lang="nb-NO" sz="3100" u="sng" dirty="0">
                <a:hlinkClick r:id="rId3"/>
              </a:rPr>
              <a:t>http://hindreromming.no/</a:t>
            </a:r>
            <a:r>
              <a:rPr lang="nb-NO" sz="3100" u="sng" dirty="0" err="1">
                <a:hlinkClick r:id="rId3"/>
              </a:rPr>
              <a:t>artiklar</a:t>
            </a:r>
            <a:r>
              <a:rPr lang="nb-NO" sz="3100" u="sng" dirty="0">
                <a:hlinkClick r:id="rId3"/>
              </a:rPr>
              <a:t>/sjekklister-årsaker-til-rømming</a:t>
            </a:r>
            <a:r>
              <a:rPr lang="nb-NO" sz="3100" dirty="0"/>
              <a:t>.</a:t>
            </a:r>
          </a:p>
          <a:p>
            <a:pPr marL="342900" indent="-342900">
              <a:buFont typeface="+mj-lt"/>
              <a:buAutoNum type="arabicPeriod" startAt="5"/>
            </a:pPr>
            <a:r>
              <a:rPr lang="nb-NO" sz="3100" dirty="0">
                <a:solidFill>
                  <a:schemeClr val="tx2"/>
                </a:solidFill>
              </a:rPr>
              <a:t>Sikkerhetsproblemer og forslag til tiltak oppsummeres i en tabell.</a:t>
            </a:r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6152308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orpSiteInstitute xmlns="97b9d05f-25aa-449b-a5c1-1420e2c26872" xsi:nil="true"/>
    <CorpSiteZipContact xmlns="8bbd4995-53b7-43e2-b62f-10947586ac31" xsi:nil="true"/>
    <CorpSiteProjectLeader xmlns="8bbd4995-53b7-43e2-b62f-10947586ac31">
      <UserInfo>
        <DisplayName/>
        <AccountId xsi:nil="true"/>
        <AccountType/>
      </UserInfo>
    </CorpSiteProjectLeader>
    <CorpSiteSubTitle xmlns="8bbd4995-53b7-43e2-b62f-10947586ac31" xsi:nil="true"/>
    <CorpSiteTags xmlns="8bbd4995-53b7-43e2-b62f-10947586ac31" xsi:nil="true"/>
    <CorpSiteISBN xmlns="8bbd4995-53b7-43e2-b62f-10947586ac31" xsi:nil="true"/>
    <CorpWorkflowFeedback xmlns="8bbd4995-53b7-43e2-b62f-10947586ac31" xsi:nil="true"/>
    <CorpSiteAccess xmlns="8bbd4995-53b7-43e2-b62f-10947586ac31">Kun navngitte medlemmer</CorpSiteAccess>
    <CorpSiteRecipientPerson xmlns="8bbd4995-53b7-43e2-b62f-10947586ac31" xsi:nil="true"/>
    <CorpSiteProjectNumber xmlns="8bbd4995-53b7-43e2-b62f-10947586ac31" xsi:nil="true"/>
    <CorpSiteProjectName xmlns="8bbd4995-53b7-43e2-b62f-10947586ac31" xsi:nil="true"/>
    <CorpDocInstitute xmlns="8bbd4995-53b7-43e2-b62f-10947586ac31" xsi:nil="true"/>
    <CorpSiteInstitutePhone xmlns="8bbd4995-53b7-43e2-b62f-10947586ac31" xsi:nil="true"/>
    <CorpSiteProjectOwner xmlns="8bbd4995-53b7-43e2-b62f-10947586ac31">
      <UserInfo>
        <DisplayName/>
        <AccountId xsi:nil="true"/>
        <AccountType/>
      </UserInfo>
    </CorpSiteProjectOwner>
    <CorpDocPageClassificationNbNo xmlns="8bbd4995-53b7-43e2-b62f-10947586ac31">Åpen</CorpDocPageClassificationNbNo>
    <CorpDocClassificationEnUs xmlns="8bbd4995-53b7-43e2-b62f-10947586ac31">Unrestricted</CorpDocClassificationEnUs>
    <CorpDocClassificationNbNo xmlns="8bbd4995-53b7-43e2-b62f-10947586ac31">Åpen</CorpDocClassificationNbNo>
    <CorpSiteClassification xmlns="8bbd4995-53b7-43e2-b62f-10947586ac31">Åpen</CorpSiteClassification>
    <CorpSiteInstituteEmail xmlns="8bbd4995-53b7-43e2-b62f-10947586ac31" xsi:nil="true"/>
    <CorpSiteCoAuthors xmlns="8bbd4995-53b7-43e2-b62f-10947586ac31" xsi:nil="true"/>
    <CorpSiteDocumentAuthor xmlns="8bbd4995-53b7-43e2-b62f-10947586ac31">
      <UserInfo>
        <DisplayName/>
        <AccountId xsi:nil="true"/>
        <AccountType/>
      </UserInfo>
    </CorpSiteDocumentAuthor>
    <CorpSiteInstituteEnUs xmlns="8bbd4995-53b7-43e2-b62f-10947586ac31" xsi:nil="true"/>
    <CorpSiteRecipientCompany xmlns="8bbd4995-53b7-43e2-b62f-10947586ac31" xsi:nil="true"/>
    <CorpSiteDocLanguage xmlns="8bbd4995-53b7-43e2-b62f-10947586ac31" xsi:nil="true"/>
    <CorpDocVersion xmlns="8bbd4995-53b7-43e2-b62f-10947586ac31" xsi:nil="true"/>
    <CorpWorkflowApproval xmlns="8bbd4995-53b7-43e2-b62f-10947586ac31" xsi:nil="true"/>
    <ArchiveStatus xmlns="8bbd4995-53b7-43e2-b62f-10947586ac31" xsi:nil="true"/>
    <CorpSiteProjectQA xmlns="8bbd4995-53b7-43e2-b62f-10947586ac31">
      <UserInfo>
        <DisplayName/>
        <AccountId xsi:nil="true"/>
        <AccountType/>
      </UserInfo>
    </CorpSiteProjectQA>
    <CorpSiteZipAddress xmlns="8bbd4995-53b7-43e2-b62f-10947586ac31" xsi:nil="true"/>
    <CorpSiteVATNumber xmlns="8bbd4995-53b7-43e2-b62f-10947586ac31" xsi:nil="true"/>
    <CorpSiteReportNumber xmlns="8bbd4995-53b7-43e2-b62f-10947586ac31" xsi:nil="true"/>
    <CorpSiteOurRef xmlns="8bbd4995-53b7-43e2-b62f-10947586ac31" xsi:nil="true"/>
    <CorpDocPageClassificationEnUs xmlns="8bbd4995-53b7-43e2-b62f-10947586ac31">Unrestricted</CorpDocPageClassificationEnU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Generic document" ma:contentTypeID="0x01010031B82B69D2361148B4D8F7EC156802130800F3E6E3EC2A0966458B08444CD17BC33C" ma:contentTypeVersion="43" ma:contentTypeDescription="Opprett et nytt dokument." ma:contentTypeScope="" ma:versionID="16fdee88fbd49cda0724dd209dfee633">
  <xsd:schema xmlns:xsd="http://www.w3.org/2001/XMLSchema" xmlns:xs="http://www.w3.org/2001/XMLSchema" xmlns:p="http://schemas.microsoft.com/office/2006/metadata/properties" xmlns:ns2="8bbd4995-53b7-43e2-b62f-10947586ac31" xmlns:ns3="a5cbd536-8fd4-46e1-a742-44969f734dc5" xmlns:ns4="97b9d05f-25aa-449b-a5c1-1420e2c26872" targetNamespace="http://schemas.microsoft.com/office/2006/metadata/properties" ma:root="true" ma:fieldsID="e3e16d072ef8ccae9aa59908954844d0" ns2:_="" ns3:_="" ns4:_="">
    <xsd:import namespace="8bbd4995-53b7-43e2-b62f-10947586ac31"/>
    <xsd:import namespace="a5cbd536-8fd4-46e1-a742-44969f734dc5"/>
    <xsd:import namespace="97b9d05f-25aa-449b-a5c1-1420e2c26872"/>
    <xsd:element name="properties">
      <xsd:complexType>
        <xsd:sequence>
          <xsd:element name="documentManagement">
            <xsd:complexType>
              <xsd:all>
                <xsd:element ref="ns2:ArchiveStatus" minOccurs="0"/>
                <xsd:element ref="ns2:CorpWorkflowApproval" minOccurs="0"/>
                <xsd:element ref="ns2:CorpWorkflowFeedback" minOccurs="0"/>
                <xsd:element ref="ns2:CorpSiteProjectNumber" minOccurs="0"/>
                <xsd:element ref="ns2:CorpSiteProjectName" minOccurs="0"/>
                <xsd:element ref="ns2:CorpSiteSubTitle" minOccurs="0"/>
                <xsd:element ref="ns2:CorpSiteAccess" minOccurs="0"/>
                <xsd:element ref="ns2:CorpSiteClassification" minOccurs="0"/>
                <xsd:element ref="ns2:CorpSiteTags" minOccurs="0"/>
                <xsd:element ref="ns2:CorpSiteProjectQA" minOccurs="0"/>
                <xsd:element ref="ns2:CorpSiteProjectOwner" minOccurs="0"/>
                <xsd:element ref="ns2:CorpSiteProjectLeader" minOccurs="0"/>
                <xsd:element ref="ns2:CorpSiteReportNumber" minOccurs="0"/>
                <xsd:element ref="ns2:CorpSiteISBN" minOccurs="0"/>
                <xsd:element ref="ns2:CorpSiteCoAuthors" minOccurs="0"/>
                <xsd:element ref="ns2:CorpSiteRecipientCompany" minOccurs="0"/>
                <xsd:element ref="ns2:CorpSiteRecipientPerson" minOccurs="0"/>
                <xsd:element ref="ns2:CorpSiteOurRef" minOccurs="0"/>
                <xsd:element ref="ns2:CorpSiteDocumentAuthor" minOccurs="0"/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2:CorpSiteZipAddress" minOccurs="0"/>
                <xsd:element ref="ns2:CorpSiteZipContact" minOccurs="0"/>
                <xsd:element ref="ns2:CorpSiteVATNumber" minOccurs="0"/>
                <xsd:element ref="ns4:CorpSiteInstitute" minOccurs="0"/>
                <xsd:element ref="ns2:CorpSiteInstituteEmail" minOccurs="0"/>
                <xsd:element ref="ns2:CorpDocPageClassificationNbNo" minOccurs="0"/>
                <xsd:element ref="ns2:CorpDocClassificationEnUs" minOccurs="0"/>
                <xsd:element ref="ns2:CorpDocPageClassificationEnUs" minOccurs="0"/>
                <xsd:element ref="ns2:CorpSiteInstituteEnUs" minOccurs="0"/>
                <xsd:element ref="ns2:CorpSiteInstitutePhone" minOccurs="0"/>
                <xsd:element ref="ns2:CorpSiteDocLanguage" minOccurs="0"/>
                <xsd:element ref="ns2:CorpDocInstitute" minOccurs="0"/>
                <xsd:element ref="ns2:CorpDocClassificationNbNo" minOccurs="0"/>
                <xsd:element ref="ns3:MediaServiceDateTaken" minOccurs="0"/>
                <xsd:element ref="ns3:MediaServiceAutoTags" minOccurs="0"/>
                <xsd:element ref="ns2:CorpDocVers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bd4995-53b7-43e2-b62f-10947586ac31" elementFormDefault="qualified">
    <xsd:import namespace="http://schemas.microsoft.com/office/2006/documentManagement/types"/>
    <xsd:import namespace="http://schemas.microsoft.com/office/infopath/2007/PartnerControls"/>
    <xsd:element name="ArchiveStatus" ma:index="8" nillable="true" ma:displayName="Arkivstatus" ma:internalName="ArchiveStatus">
      <xsd:simpleType>
        <xsd:restriction base="dms:Text">
          <xsd:maxLength value="255"/>
        </xsd:restriction>
      </xsd:simpleType>
    </xsd:element>
    <xsd:element name="CorpWorkflowApproval" ma:index="9" nillable="true" ma:displayName="Status godkjenning" ma:internalName="CorpWorkflowApproval">
      <xsd:simpleType>
        <xsd:restriction base="dms:Text">
          <xsd:maxLength value="255"/>
        </xsd:restriction>
      </xsd:simpleType>
    </xsd:element>
    <xsd:element name="CorpWorkflowFeedback" ma:index="10" nillable="true" ma:displayName="Status kvalitetssikring" ma:internalName="CorpWorkflowFeedback">
      <xsd:simpleType>
        <xsd:restriction base="dms:Text">
          <xsd:maxLength value="255"/>
        </xsd:restriction>
      </xsd:simpleType>
    </xsd:element>
    <xsd:element name="CorpSiteProjectNumber" ma:index="11" nillable="true" ma:displayName="Prosjektnummer" ma:default="" ma:internalName="CorpSiteProjectNumber">
      <xsd:simpleType>
        <xsd:restriction base="dms:Text">
          <xsd:maxLength value="255"/>
        </xsd:restriction>
      </xsd:simpleType>
    </xsd:element>
    <xsd:element name="CorpSiteProjectName" ma:index="12" nillable="true" ma:displayName="Prosjektnavn" ma:internalName="CorpSiteProjectName">
      <xsd:simpleType>
        <xsd:restriction base="dms:Text">
          <xsd:maxLength value="255"/>
        </xsd:restriction>
      </xsd:simpleType>
    </xsd:element>
    <xsd:element name="CorpSiteSubTitle" ma:index="13" nillable="true" ma:displayName="Sub Tittel" ma:internalName="CorpSiteSubTitle">
      <xsd:simpleType>
        <xsd:restriction base="dms:Text">
          <xsd:maxLength value="255"/>
        </xsd:restriction>
      </xsd:simpleType>
    </xsd:element>
    <xsd:element name="CorpSiteAccess" ma:index="14" nillable="true" ma:displayName="Lesetilgang" ma:default="Kun navngitte medlemmer" ma:format="Dropdown" ma:internalName="CorpSiteAccess">
      <xsd:simpleType>
        <xsd:restriction base="dms:Choice">
          <xsd:enumeration value="Kun navngitte medlemmer"/>
          <xsd:enumeration value="SINTEF"/>
          <xsd:enumeration value="Institutt"/>
          <xsd:enumeration value="Avdeling"/>
          <xsd:maxLength value="255"/>
        </xsd:restriction>
      </xsd:simpleType>
    </xsd:element>
    <xsd:element name="CorpSiteClassification" ma:index="15" nillable="true" ma:displayName="Klassifisering" ma:default="Åpen" ma:internalName="CorpSiteClassification">
      <xsd:simpleType>
        <xsd:restriction base="dms:Choice">
          <xsd:enumeration value="Åpen"/>
          <xsd:enumeration value="Fortrolig"/>
          <xsd:enumeration value="Strengt fortrolig"/>
          <xsd:maxLength value="255"/>
        </xsd:restriction>
      </xsd:simpleType>
    </xsd:element>
    <xsd:element name="CorpSiteTags" ma:index="16" nillable="true" ma:displayName="Tags" ma:internalName="CorpSiteTags">
      <xsd:simpleType>
        <xsd:restriction base="dms:Text">
          <xsd:maxLength value="255"/>
        </xsd:restriction>
      </xsd:simpleType>
    </xsd:element>
    <xsd:element name="CorpSiteProjectQA" ma:index="17" nillable="true" ma:displayName="Kvalitestsansvarlig" ma:list="UserInfo" ma:SharePointGroup="0" ma:internalName="CorpSiteProjectQA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CorpSiteProjectOwner" ma:index="18" nillable="true" ma:displayName="Prosjekteier" ma:list="UserInfo" ma:SharePointGroup="0" ma:internalName="CorpSiteProjectOwner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CorpSiteProjectLeader" ma:index="19" nillable="true" ma:displayName="Prosjektleder" ma:list="UserInfo" ma:SharePointGroup="0" ma:internalName="CorpSiteProjectLeader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CorpSiteReportNumber" ma:index="20" nillable="true" ma:displayName="Rapport nummer" ma:internalName="CorpSiteReportNumber">
      <xsd:simpleType>
        <xsd:restriction base="dms:Text">
          <xsd:maxLength value="255"/>
        </xsd:restriction>
      </xsd:simpleType>
    </xsd:element>
    <xsd:element name="CorpSiteISBN" ma:index="21" nillable="true" ma:displayName="ISBN" ma:internalName="CorpSiteISBN">
      <xsd:simpleType>
        <xsd:restriction base="dms:Text">
          <xsd:maxLength value="255"/>
        </xsd:restriction>
      </xsd:simpleType>
    </xsd:element>
    <xsd:element name="CorpSiteCoAuthors" ma:index="22" nillable="true" ma:displayName="Medforfattere" ma:internalName="CorpSiteCoAuthors">
      <xsd:simpleType>
        <xsd:restriction base="dms:Text">
          <xsd:maxLength value="255"/>
        </xsd:restriction>
      </xsd:simpleType>
    </xsd:element>
    <xsd:element name="CorpSiteRecipientCompany" ma:index="23" nillable="true" ma:displayName="Mottakende selskap" ma:internalName="CorpSiteRecipientCompany">
      <xsd:simpleType>
        <xsd:restriction base="dms:Text">
          <xsd:maxLength value="255"/>
        </xsd:restriction>
      </xsd:simpleType>
    </xsd:element>
    <xsd:element name="CorpSiteRecipientPerson" ma:index="24" nillable="true" ma:displayName="Mottakende person" ma:internalName="CorpSiteRecipientPerson">
      <xsd:simpleType>
        <xsd:restriction base="dms:Text">
          <xsd:maxLength value="255"/>
        </xsd:restriction>
      </xsd:simpleType>
    </xsd:element>
    <xsd:element name="CorpSiteOurRef" ma:index="25" nillable="true" ma:displayName="Vår ref" ma:internalName="CorpSiteOurRef">
      <xsd:simpleType>
        <xsd:restriction base="dms:Text">
          <xsd:maxLength value="255"/>
        </xsd:restriction>
      </xsd:simpleType>
    </xsd:element>
    <xsd:element name="CorpSiteDocumentAuthor" ma:index="26" nillable="true" ma:displayName="Hovedforfatter" ma:internalName="CorpSiteDocumentAutho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CorpSiteZipAddress" ma:index="31" nillable="true" ma:displayName="Adresse" ma:internalName="CorpSiteZipAddress">
      <xsd:simpleType>
        <xsd:restriction base="dms:Note">
          <xsd:maxLength value="255"/>
        </xsd:restriction>
      </xsd:simpleType>
    </xsd:element>
    <xsd:element name="CorpSiteZipContact" ma:index="32" nillable="true" ma:displayName="Kontakt" ma:internalName="CorpSiteZipContact">
      <xsd:simpleType>
        <xsd:restriction base="dms:Note">
          <xsd:maxLength value="255"/>
        </xsd:restriction>
      </xsd:simpleType>
    </xsd:element>
    <xsd:element name="CorpSiteVATNumber" ma:index="33" nillable="true" ma:displayName="Foretaksnummer" ma:internalName="CorpSiteVATNumber">
      <xsd:simpleType>
        <xsd:restriction base="dms:Text">
          <xsd:maxLength value="255"/>
        </xsd:restriction>
      </xsd:simpleType>
    </xsd:element>
    <xsd:element name="CorpSiteInstituteEmail" ma:index="35" nillable="true" ma:displayName="E-post institutt" ma:internalName="CorpSiteInstituteEmail">
      <xsd:simpleType>
        <xsd:restriction base="dms:Text">
          <xsd:maxLength value="255"/>
        </xsd:restriction>
      </xsd:simpleType>
    </xsd:element>
    <xsd:element name="CorpDocPageClassificationNbNo" ma:index="36" nillable="true" ma:displayName="Gradering Denne Siden" ma:default="Åpen" ma:internalName="CorpDocPageClassificationNbNo">
      <xsd:simpleType>
        <xsd:restriction base="dms:Choice">
          <xsd:enumeration value="Åpen"/>
          <xsd:enumeration value="Intern"/>
          <xsd:enumeration value="Fortrolig"/>
          <xsd:enumeration value="Strengt fortrolig"/>
          <xsd:maxLength value="255"/>
        </xsd:restriction>
      </xsd:simpleType>
    </xsd:element>
    <xsd:element name="CorpDocClassificationEnUs" ma:index="37" nillable="true" ma:displayName="Classification" ma:default="Unrestricted" ma:internalName="CorpDocClassificationEnUs">
      <xsd:simpleType>
        <xsd:restriction base="dms:Choice">
          <xsd:enumeration value="Unrestricted"/>
          <xsd:enumeration value="Internal"/>
          <xsd:enumeration value="Restricted"/>
          <xsd:enumeration value="Confidential"/>
          <xsd:maxLength value="255"/>
        </xsd:restriction>
      </xsd:simpleType>
    </xsd:element>
    <xsd:element name="CorpDocPageClassificationEnUs" ma:index="38" nillable="true" ma:displayName="Classification This Page" ma:default="Unrestricted" ma:internalName="CorpDocPageClassificationEnUs">
      <xsd:simpleType>
        <xsd:restriction base="dms:Choice">
          <xsd:enumeration value="Unrestricted"/>
          <xsd:enumeration value="Internal"/>
          <xsd:enumeration value="Restricted"/>
          <xsd:enumeration value="Confidential"/>
          <xsd:maxLength value="255"/>
        </xsd:restriction>
      </xsd:simpleType>
    </xsd:element>
    <xsd:element name="CorpSiteInstituteEnUs" ma:index="39" nillable="true" ma:displayName="InstituteEng" ma:internalName="CorpSiteInstituteEnUs">
      <xsd:simpleType>
        <xsd:restriction base="dms:Text">
          <xsd:maxLength value="255"/>
        </xsd:restriction>
      </xsd:simpleType>
    </xsd:element>
    <xsd:element name="CorpSiteInstitutePhone" ma:index="40" nillable="true" ma:displayName="Institutt tlf" ma:internalName="CorpSiteInstitutePhone">
      <xsd:simpleType>
        <xsd:restriction base="dms:Text">
          <xsd:maxLength value="255"/>
        </xsd:restriction>
      </xsd:simpleType>
    </xsd:element>
    <xsd:element name="CorpSiteDocLanguage" ma:index="41" nillable="true" ma:displayName="Språk" ma:internalName="CorpSiteDocLanguage">
      <xsd:simpleType>
        <xsd:restriction base="dms:Text">
          <xsd:maxLength value="255"/>
        </xsd:restriction>
      </xsd:simpleType>
    </xsd:element>
    <xsd:element name="CorpDocInstitute" ma:index="42" nillable="true" ma:displayName="Institutt" ma:internalName="CorpDocInstitute">
      <xsd:simpleType>
        <xsd:restriction base="dms:Text">
          <xsd:maxLength value="255"/>
        </xsd:restriction>
      </xsd:simpleType>
    </xsd:element>
    <xsd:element name="CorpDocClassificationNbNo" ma:index="43" nillable="true" ma:displayName="Gradering" ma:default="Åpen" ma:internalName="CorpDocClassificationNbNo">
      <xsd:simpleType>
        <xsd:restriction base="dms:Choice">
          <xsd:enumeration value="Åpen"/>
          <xsd:enumeration value="Intern"/>
          <xsd:enumeration value="Fortrolig"/>
          <xsd:enumeration value="Strengt fortrolig"/>
          <xsd:maxLength value="255"/>
        </xsd:restriction>
      </xsd:simpleType>
    </xsd:element>
    <xsd:element name="CorpDocVersion" ma:index="46" nillable="true" ma:displayName="Versjon" ma:internalName="CorpDocVersion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cbd536-8fd4-46e1-a742-44969f734dc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27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28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4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45" nillable="true" ma:displayName="MediaServiceAutoTags" ma:internalName="MediaServiceAutoTags" ma:readOnly="true">
      <xsd:simpleType>
        <xsd:restriction base="dms:Text"/>
      </xsd:simpleType>
    </xsd:element>
    <xsd:element name="MediaServiceOCR" ma:index="4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4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4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5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b9d05f-25aa-449b-a5c1-1420e2c26872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0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CorpSiteInstitute" ma:index="34" nillable="true" ma:displayName="Institutt" ma:internalName="CorpSiteInstitute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D2D521F-34BD-4A28-B748-3B0389E995FF}">
  <ds:schemaRefs>
    <ds:schemaRef ds:uri="http://schemas.microsoft.com/office/2006/metadata/properties"/>
    <ds:schemaRef ds:uri="8bbd4995-53b7-43e2-b62f-10947586ac31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97b9d05f-25aa-449b-a5c1-1420e2c26872"/>
    <ds:schemaRef ds:uri="http://purl.org/dc/elements/1.1/"/>
    <ds:schemaRef ds:uri="a5cbd536-8fd4-46e1-a742-44969f734dc5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C2B4DA13-5C67-42DD-9E67-F45E6D6FC4C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B964584-E565-47CC-97B3-F2576D25C1FD}"/>
</file>

<file path=docProps/app.xml><?xml version="1.0" encoding="utf-8"?>
<Properties xmlns="http://schemas.openxmlformats.org/officeDocument/2006/extended-properties" xmlns:vt="http://schemas.openxmlformats.org/officeDocument/2006/docPropsVTypes">
  <TotalTime>595</TotalTime>
  <Words>414</Words>
  <Application>Microsoft Office PowerPoint</Application>
  <PresentationFormat>Widescreen</PresentationFormat>
  <Paragraphs>57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 Noen tips til bruk av STEP-metoden: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Ranveig K Tinmannsvik</dc:creator>
  <cp:lastModifiedBy>Marianne Fon</cp:lastModifiedBy>
  <cp:revision>11</cp:revision>
  <cp:lastPrinted>2018-10-03T14:26:23Z</cp:lastPrinted>
  <dcterms:created xsi:type="dcterms:W3CDTF">2018-10-03T07:40:32Z</dcterms:created>
  <dcterms:modified xsi:type="dcterms:W3CDTF">2019-05-16T10:06:08Z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-1015908704</vt:i4>
  </property>
  <property fmtid="{D5CDD505-2E9C-101B-9397-08002B2CF9AE}" pid="3" name="_NewReviewCycle">
    <vt:lpwstr/>
  </property>
  <property fmtid="{D5CDD505-2E9C-101B-9397-08002B2CF9AE}" pid="4" name="_EmailSubject">
    <vt:lpwstr>Granskning av rømmingshendelser på web</vt:lpwstr>
  </property>
  <property fmtid="{D5CDD505-2E9C-101B-9397-08002B2CF9AE}" pid="5" name="_AuthorEmail">
    <vt:lpwstr>Ranveig.K.Tinmannsvik@sintef.no</vt:lpwstr>
  </property>
  <property fmtid="{D5CDD505-2E9C-101B-9397-08002B2CF9AE}" pid="6" name="_AuthorEmailDisplayName">
    <vt:lpwstr>Ranveig Kviseth Tinmannsvik</vt:lpwstr>
  </property>
  <property fmtid="{D5CDD505-2E9C-101B-9397-08002B2CF9AE}" pid="7" name="_PreviousAdHocReviewCycleID">
    <vt:i4>-1741088025</vt:i4>
  </property>
  <property fmtid="{D5CDD505-2E9C-101B-9397-08002B2CF9AE}" pid="8" name="ContentTypeId">
    <vt:lpwstr>0x01010031B82B69D2361148B4D8F7EC156802130800F3E6E3EC2A0966458B08444CD17BC33C</vt:lpwstr>
  </property>
</Properties>
</file>