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89A7"/>
    <a:srgbClr val="DCC5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FB3841-89CD-4A49-916E-1D64B4E836A8}" v="4" dt="2019-03-21T13:44:23.9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540" autoAdjust="0"/>
  </p:normalViewPr>
  <p:slideViewPr>
    <p:cSldViewPr snapToGrid="0">
      <p:cViewPr varScale="1">
        <p:scale>
          <a:sx n="95" d="100"/>
          <a:sy n="95" d="100"/>
        </p:scale>
        <p:origin x="86" y="115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2899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1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nveig Kviseth Tinmannsvik" userId="4524b6df-164b-487f-97d6-6213d01290f2" providerId="ADAL" clId="{EBFB3841-89CD-4A49-916E-1D64B4E836A8}"/>
    <pc:docChg chg="undo custSel modSld">
      <pc:chgData name="Ranveig Kviseth Tinmannsvik" userId="4524b6df-164b-487f-97d6-6213d01290f2" providerId="ADAL" clId="{EBFB3841-89CD-4A49-916E-1D64B4E836A8}" dt="2019-03-26T12:26:28.367" v="36" actId="20577"/>
      <pc:docMkLst>
        <pc:docMk/>
      </pc:docMkLst>
      <pc:sldChg chg="modSp">
        <pc:chgData name="Ranveig Kviseth Tinmannsvik" userId="4524b6df-164b-487f-97d6-6213d01290f2" providerId="ADAL" clId="{EBFB3841-89CD-4A49-916E-1D64B4E836A8}" dt="2019-03-26T12:21:20.360" v="2" actId="208"/>
        <pc:sldMkLst>
          <pc:docMk/>
          <pc:sldMk cId="3197492368" sldId="256"/>
        </pc:sldMkLst>
        <pc:spChg chg="mod">
          <ac:chgData name="Ranveig Kviseth Tinmannsvik" userId="4524b6df-164b-487f-97d6-6213d01290f2" providerId="ADAL" clId="{EBFB3841-89CD-4A49-916E-1D64B4E836A8}" dt="2019-03-26T12:21:20.360" v="2" actId="208"/>
          <ac:spMkLst>
            <pc:docMk/>
            <pc:sldMk cId="3197492368" sldId="256"/>
            <ac:spMk id="152" creationId="{AC5BEDB5-E816-4AED-B85A-611CD5A3D3A8}"/>
          </ac:spMkLst>
        </pc:spChg>
      </pc:sldChg>
      <pc:sldChg chg="modSp">
        <pc:chgData name="Ranveig Kviseth Tinmannsvik" userId="4524b6df-164b-487f-97d6-6213d01290f2" providerId="ADAL" clId="{EBFB3841-89CD-4A49-916E-1D64B4E836A8}" dt="2019-03-26T12:26:28.367" v="36" actId="20577"/>
        <pc:sldMkLst>
          <pc:docMk/>
          <pc:sldMk cId="3301034606" sldId="257"/>
        </pc:sldMkLst>
        <pc:spChg chg="mod">
          <ac:chgData name="Ranveig Kviseth Tinmannsvik" userId="4524b6df-164b-487f-97d6-6213d01290f2" providerId="ADAL" clId="{EBFB3841-89CD-4A49-916E-1D64B4E836A8}" dt="2019-03-26T12:22:08.585" v="7" actId="179"/>
          <ac:spMkLst>
            <pc:docMk/>
            <pc:sldMk cId="3301034606" sldId="257"/>
            <ac:spMk id="4" creationId="{3FB739D1-23DE-4235-894A-DEA79E263941}"/>
          </ac:spMkLst>
        </pc:spChg>
        <pc:spChg chg="mod">
          <ac:chgData name="Ranveig Kviseth Tinmannsvik" userId="4524b6df-164b-487f-97d6-6213d01290f2" providerId="ADAL" clId="{EBFB3841-89CD-4A49-916E-1D64B4E836A8}" dt="2019-03-26T12:26:28.367" v="36" actId="20577"/>
          <ac:spMkLst>
            <pc:docMk/>
            <pc:sldMk cId="3301034606" sldId="257"/>
            <ac:spMk id="5" creationId="{EC1BCCA5-8A13-4C48-A9C4-A93F74BDD1E4}"/>
          </ac:spMkLst>
        </pc:spChg>
      </pc:sldChg>
    </pc:docChg>
  </pc:docChgLst>
  <pc:docChgLst>
    <pc:chgData name="Ranveig Kviseth Tinmannsvik" userId="4524b6df-164b-487f-97d6-6213d01290f2" providerId="ADAL" clId="{BB080A07-E393-498D-AE37-EB0A604D130C}"/>
  </pc:docChgLst>
  <pc:docChgLst>
    <pc:chgData name="Ranveig K Tinmannsvik" userId="4524b6df-164b-487f-97d6-6213d01290f2" providerId="ADAL" clId="{263ACA0D-5E78-48D1-BFA7-A03997114DFC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693E96-6576-4FA8-944A-BB03E0835D17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AF8B3-A275-48CC-890E-D35028D8C0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6203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62896"/>
            <a:ext cx="5486400" cy="3600450"/>
          </a:xfrm>
        </p:spPr>
        <p:txBody>
          <a:bodyPr/>
          <a:lstStyle/>
          <a:p>
            <a:endParaRPr lang="nb-NO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FAF8B3-A275-48CC-890E-D35028D8C0D1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480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56C1F-9886-4265-BE65-BD255579FA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1064C7-8CB7-422B-9C67-3E0C351B26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24510-40D3-4D25-9FB8-828F3401B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9008-2090-4ED0-ABB7-E54164C7595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599F8-A1A5-41A5-B82E-D5258681D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E03DE-14CF-493F-97D8-93C8DDA0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889C0-E53D-4767-9B28-09F5D88AC1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4730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95836-E7F5-40A9-846A-FAA5A5A93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89B0A7-FD01-45BA-A0A4-E649192A6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3303C-9530-4659-89D7-704668977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9008-2090-4ED0-ABB7-E54164C7595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D0BCDE-8015-4AA4-8C1E-39134A792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F1566-953D-4009-A310-0743FE0A4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889C0-E53D-4767-9B28-09F5D88AC1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9405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3CFF62-7BD5-42B9-9FEC-D303A05306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0AF481-F19E-4C65-9043-4AEB145721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EB979-3CB7-4CDC-A3E3-C739355D6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9008-2090-4ED0-ABB7-E54164C7595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F54EA-9C99-4EB3-A708-A67FC9C5C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B6D61-4A98-4391-85C5-3CF2E993F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889C0-E53D-4767-9B28-09F5D88AC1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176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7842B-03A1-4F35-8642-305C6B2B3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EFE96-194F-4906-A522-66EACDB0A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3E4DD-0DE7-4055-9B3F-31B979104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9008-2090-4ED0-ABB7-E54164C7595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4214D-163F-4757-B70E-9F40A0836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C2485-DDCC-4097-84DE-C26532A1B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889C0-E53D-4767-9B28-09F5D88AC1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7351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47E5E-91A6-4364-87F4-54700412F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D54BA3-2962-4CAE-AE22-AC8A2AF67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8B7B0-BF19-476A-961A-39D05EBBA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9008-2090-4ED0-ABB7-E54164C7595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1C750-3445-4A11-A206-4CC597AC8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2F5FB-DE45-45AD-83B1-F754D3D3E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889C0-E53D-4767-9B28-09F5D88AC1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9198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3B33B-CA22-4B3E-9A72-3E58B60D2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1C33D-683E-47AB-B9CD-977A6314F9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854D16-C5B6-44D0-8005-59C7134AD2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13865F-13FB-4252-A49A-FF64A7706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9008-2090-4ED0-ABB7-E54164C7595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BA25F3-5778-4C9F-A07B-0175E8645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AC894B-B7B3-43F6-BB0D-C4FCA42FD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889C0-E53D-4767-9B28-09F5D88AC1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186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534B1-05A1-43AB-9F8F-6460CAC4E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97D60-A33C-4622-86D2-C808B96B2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6F218A-79F7-4D7F-B823-6C3C881F5D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0AE202-39B4-4902-9372-63EC725D7F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8AE2F8-8A05-4A83-9624-B03140B722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BDD0F6-DBE6-484A-B53D-51AE13003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9008-2090-4ED0-ABB7-E54164C7595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E48D91-4AD4-4544-9095-B4116FC6B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0666E1-65C2-493D-AFB5-3E1F9910F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889C0-E53D-4767-9B28-09F5D88AC1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1490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5B7AB-00FA-4443-B429-96666DD5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0D494-AF8C-4F21-A1F5-FC76D0E5E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9008-2090-4ED0-ABB7-E54164C7595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7DF54D-109C-4711-813C-882E60464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3FBFD4-429A-4C84-81DC-ED66A90D9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889C0-E53D-4767-9B28-09F5D88AC1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6487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8C1817-6C4D-4F09-B79F-50AB06085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9008-2090-4ED0-ABB7-E54164C7595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4D4224-1ED2-49D8-A096-39554655E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C6BD9-2719-4E77-968B-44B028DEE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889C0-E53D-4767-9B28-09F5D88AC1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6552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42F53-FF5E-4C7B-BC21-CFC279346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65E78-FEFE-4F48-9141-A4399EF82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BA5DB4-E580-4FC1-8D5C-1B80551E8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EDA4ED-2A25-403A-8CF6-4E86EAAF5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9008-2090-4ED0-ABB7-E54164C7595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0F31F-79C5-47EA-A407-AC722C532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AF479F-07C5-4E39-9FDD-D74AA6219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889C0-E53D-4767-9B28-09F5D88AC1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0867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C581A-1838-4BFF-B956-7A1DD00FE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F5A8FC-05D2-48BB-BA79-809CE109FD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1FD013-DA29-42A6-BE58-A5A1A9148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7C2443-11E1-467E-A55F-79149C8BB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9008-2090-4ED0-ABB7-E54164C7595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AAC747-F300-4325-9F6D-82116507D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3149FF-F2F4-45A9-926B-78F123A0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889C0-E53D-4767-9B28-09F5D88AC1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208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55208B-CF5F-4837-A5D7-8E6639535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908E0F-D101-4DFF-AA75-F25FA13B9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FA3BA-C6B9-4372-B347-0E1049AEA4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79008-2090-4ED0-ABB7-E54164C7595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82DE5-58FC-4445-8A30-0149E34BE0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39386-744B-4E28-8EC5-6352D61806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889C0-E53D-4767-9B28-09F5D88AC1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402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hindreromming.no/artiklar/sjekklister-&#229;rsaker-til-r&#248;mm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70DDD3B-FAB7-4978-8AD8-7BC2DC852BB4}"/>
              </a:ext>
            </a:extLst>
          </p:cNvPr>
          <p:cNvSpPr/>
          <p:nvPr/>
        </p:nvSpPr>
        <p:spPr>
          <a:xfrm>
            <a:off x="0" y="6323113"/>
            <a:ext cx="12191995" cy="520510"/>
          </a:xfrm>
          <a:prstGeom prst="rect">
            <a:avLst/>
          </a:prstGeom>
          <a:solidFill>
            <a:schemeClr val="bg1">
              <a:lumMod val="75000"/>
              <a:alpha val="26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Arrow: Notched Right 3">
            <a:extLst>
              <a:ext uri="{FF2B5EF4-FFF2-40B4-BE49-F238E27FC236}">
                <a16:creationId xmlns:a16="http://schemas.microsoft.com/office/drawing/2014/main" id="{81155456-AF7C-4F43-98D2-64C2D0D268C3}"/>
              </a:ext>
            </a:extLst>
          </p:cNvPr>
          <p:cNvSpPr/>
          <p:nvPr/>
        </p:nvSpPr>
        <p:spPr>
          <a:xfrm>
            <a:off x="613054" y="5450365"/>
            <a:ext cx="10357322" cy="424417"/>
          </a:xfrm>
          <a:prstGeom prst="notched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6DB0AAE-6989-4B89-8E0D-EA48EFE5C2D2}"/>
              </a:ext>
            </a:extLst>
          </p:cNvPr>
          <p:cNvCxnSpPr>
            <a:cxnSpLocks/>
          </p:cNvCxnSpPr>
          <p:nvPr/>
        </p:nvCxnSpPr>
        <p:spPr>
          <a:xfrm>
            <a:off x="-16884" y="482893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591D45-F4E8-41D6-BCE7-C13C2F9AA881}"/>
              </a:ext>
            </a:extLst>
          </p:cNvPr>
          <p:cNvCxnSpPr>
            <a:cxnSpLocks/>
          </p:cNvCxnSpPr>
          <p:nvPr/>
        </p:nvCxnSpPr>
        <p:spPr>
          <a:xfrm>
            <a:off x="-16884" y="369828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14E4BEB-B165-4EFD-9A1F-B3E849BFE687}"/>
              </a:ext>
            </a:extLst>
          </p:cNvPr>
          <p:cNvCxnSpPr>
            <a:cxnSpLocks/>
          </p:cNvCxnSpPr>
          <p:nvPr/>
        </p:nvCxnSpPr>
        <p:spPr>
          <a:xfrm>
            <a:off x="0" y="580768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7052679-6E92-4EF0-AF1A-629E4E4761F3}"/>
              </a:ext>
            </a:extLst>
          </p:cNvPr>
          <p:cNvCxnSpPr>
            <a:cxnSpLocks/>
          </p:cNvCxnSpPr>
          <p:nvPr/>
        </p:nvCxnSpPr>
        <p:spPr>
          <a:xfrm>
            <a:off x="515566" y="0"/>
            <a:ext cx="0" cy="6333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90B23AE-F470-4534-8307-6A423F3AF25F}"/>
              </a:ext>
            </a:extLst>
          </p:cNvPr>
          <p:cNvSpPr txBox="1"/>
          <p:nvPr/>
        </p:nvSpPr>
        <p:spPr>
          <a:xfrm rot="16200000">
            <a:off x="-468254" y="5428806"/>
            <a:ext cx="14341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/>
              <a:t>Hendelser</a:t>
            </a:r>
            <a:r>
              <a:rPr lang="nb-NO" sz="1600" dirty="0"/>
              <a:t> &amp; tap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6DF61F2-82FB-4DA2-BB00-23844A7B3916}"/>
              </a:ext>
            </a:extLst>
          </p:cNvPr>
          <p:cNvSpPr txBox="1"/>
          <p:nvPr/>
        </p:nvSpPr>
        <p:spPr>
          <a:xfrm rot="16200000">
            <a:off x="-134398" y="3960690"/>
            <a:ext cx="7900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/>
              <a:t>Direkte</a:t>
            </a:r>
            <a:r>
              <a:rPr lang="nb-NO" sz="1600" dirty="0"/>
              <a:t> </a:t>
            </a:r>
          </a:p>
          <a:p>
            <a:r>
              <a:rPr lang="nb-NO" sz="1600" dirty="0"/>
              <a:t>årsaker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2C7039-E04C-4E8F-A639-C4182C70FD2E}"/>
              </a:ext>
            </a:extLst>
          </p:cNvPr>
          <p:cNvSpPr txBox="1"/>
          <p:nvPr/>
        </p:nvSpPr>
        <p:spPr>
          <a:xfrm rot="16200000">
            <a:off x="-1128739" y="1975728"/>
            <a:ext cx="2752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Bakenforliggende</a:t>
            </a:r>
            <a:r>
              <a:rPr lang="nb-NO" sz="1600" dirty="0"/>
              <a:t> årsaker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B47E24-2E35-4EDF-9251-F1427B750979}"/>
              </a:ext>
            </a:extLst>
          </p:cNvPr>
          <p:cNvSpPr txBox="1"/>
          <p:nvPr/>
        </p:nvSpPr>
        <p:spPr>
          <a:xfrm>
            <a:off x="818809" y="272922"/>
            <a:ext cx="8992820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nb-NO" dirty="0"/>
              <a:t>Årsakskart: Rømmingshendelse ved lokasjon …………………………., dato: ……………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179E5637-940F-4E25-8D86-D88E24758EDA}"/>
              </a:ext>
            </a:extLst>
          </p:cNvPr>
          <p:cNvSpPr/>
          <p:nvPr/>
        </p:nvSpPr>
        <p:spPr>
          <a:xfrm>
            <a:off x="9622659" y="6479101"/>
            <a:ext cx="188975" cy="165994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n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41F964E-CB0F-442D-9A48-DA6C08B3370C}"/>
              </a:ext>
            </a:extLst>
          </p:cNvPr>
          <p:cNvCxnSpPr>
            <a:cxnSpLocks/>
          </p:cNvCxnSpPr>
          <p:nvPr/>
        </p:nvCxnSpPr>
        <p:spPr>
          <a:xfrm>
            <a:off x="-16884" y="132907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7F28803-D499-4F95-8C65-1DF6FD3DE15E}"/>
              </a:ext>
            </a:extLst>
          </p:cNvPr>
          <p:cNvCxnSpPr>
            <a:cxnSpLocks/>
          </p:cNvCxnSpPr>
          <p:nvPr/>
        </p:nvCxnSpPr>
        <p:spPr>
          <a:xfrm>
            <a:off x="-16884" y="2393745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BBE90F3-00F9-4A89-A6A2-24D1D8E7272C}"/>
              </a:ext>
            </a:extLst>
          </p:cNvPr>
          <p:cNvSpPr txBox="1"/>
          <p:nvPr/>
        </p:nvSpPr>
        <p:spPr>
          <a:xfrm>
            <a:off x="1248590" y="6466384"/>
            <a:ext cx="1138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Hendelse/årsak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7A44834-2041-4979-BC4A-275DAC0CA704}"/>
              </a:ext>
            </a:extLst>
          </p:cNvPr>
          <p:cNvSpPr txBox="1"/>
          <p:nvPr/>
        </p:nvSpPr>
        <p:spPr>
          <a:xfrm>
            <a:off x="5365245" y="6396836"/>
            <a:ext cx="1172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/>
              <a:t>Rammebetingelse/</a:t>
            </a:r>
          </a:p>
          <a:p>
            <a:r>
              <a:rPr lang="nb-NO" sz="1000" dirty="0"/>
              <a:t>omstendighet</a:t>
            </a:r>
          </a:p>
        </p:txBody>
      </p:sp>
      <p:sp>
        <p:nvSpPr>
          <p:cNvPr id="29" name="Explosion: 8 Points 28">
            <a:extLst>
              <a:ext uri="{FF2B5EF4-FFF2-40B4-BE49-F238E27FC236}">
                <a16:creationId xmlns:a16="http://schemas.microsoft.com/office/drawing/2014/main" id="{22436934-5400-4387-B076-45FF5899498F}"/>
              </a:ext>
            </a:extLst>
          </p:cNvPr>
          <p:cNvSpPr/>
          <p:nvPr/>
        </p:nvSpPr>
        <p:spPr>
          <a:xfrm>
            <a:off x="6704784" y="6374013"/>
            <a:ext cx="552434" cy="424417"/>
          </a:xfrm>
          <a:prstGeom prst="irregularSeal1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7C59F4F-3F2A-477F-BF36-48BEAD0495CB}"/>
              </a:ext>
            </a:extLst>
          </p:cNvPr>
          <p:cNvSpPr txBox="1"/>
          <p:nvPr/>
        </p:nvSpPr>
        <p:spPr>
          <a:xfrm>
            <a:off x="7219856" y="6388686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/>
              <a:t>Akutt hendelse,</a:t>
            </a:r>
          </a:p>
          <a:p>
            <a:r>
              <a:rPr lang="nb-NO" sz="1000" dirty="0"/>
              <a:t>f. eks hull i not</a:t>
            </a:r>
          </a:p>
        </p:txBody>
      </p: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0E5767DD-9DF0-4F0D-A03E-7CF0CFDCFB92}"/>
              </a:ext>
            </a:extLst>
          </p:cNvPr>
          <p:cNvCxnSpPr>
            <a:cxnSpLocks/>
          </p:cNvCxnSpPr>
          <p:nvPr/>
        </p:nvCxnSpPr>
        <p:spPr>
          <a:xfrm rot="5400000">
            <a:off x="8294046" y="6444193"/>
            <a:ext cx="393486" cy="25695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20124B1C-B9EC-4E44-B579-498A37402CA4}"/>
              </a:ext>
            </a:extLst>
          </p:cNvPr>
          <p:cNvSpPr txBox="1"/>
          <p:nvPr/>
        </p:nvSpPr>
        <p:spPr>
          <a:xfrm>
            <a:off x="8738729" y="6481772"/>
            <a:ext cx="7248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/>
              <a:t>Påvirkning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DAB3647-525B-4D2F-BFB6-F829BCE6C1CF}"/>
              </a:ext>
            </a:extLst>
          </p:cNvPr>
          <p:cNvSpPr txBox="1"/>
          <p:nvPr/>
        </p:nvSpPr>
        <p:spPr>
          <a:xfrm>
            <a:off x="9811634" y="6438987"/>
            <a:ext cx="9813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/>
              <a:t>Nr. årsakskjede</a:t>
            </a:r>
          </a:p>
        </p:txBody>
      </p:sp>
      <p:sp>
        <p:nvSpPr>
          <p:cNvPr id="37" name="Explosion: 8 Points 36">
            <a:extLst>
              <a:ext uri="{FF2B5EF4-FFF2-40B4-BE49-F238E27FC236}">
                <a16:creationId xmlns:a16="http://schemas.microsoft.com/office/drawing/2014/main" id="{81C4E944-2C98-45DA-9973-E0B5BA2AAC14}"/>
              </a:ext>
            </a:extLst>
          </p:cNvPr>
          <p:cNvSpPr/>
          <p:nvPr/>
        </p:nvSpPr>
        <p:spPr>
          <a:xfrm>
            <a:off x="7060513" y="5234246"/>
            <a:ext cx="1039701" cy="877504"/>
          </a:xfrm>
          <a:prstGeom prst="irregularSeal1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 useBgFill="1">
        <p:nvSpPr>
          <p:cNvPr id="67" name="TextBox 66">
            <a:extLst>
              <a:ext uri="{FF2B5EF4-FFF2-40B4-BE49-F238E27FC236}">
                <a16:creationId xmlns:a16="http://schemas.microsoft.com/office/drawing/2014/main" id="{2DB00D66-9F88-47AF-A282-0D1C285002BB}"/>
              </a:ext>
            </a:extLst>
          </p:cNvPr>
          <p:cNvSpPr txBox="1"/>
          <p:nvPr/>
        </p:nvSpPr>
        <p:spPr>
          <a:xfrm>
            <a:off x="5567215" y="4168377"/>
            <a:ext cx="1041574" cy="276999"/>
          </a:xfrm>
          <a:prstGeom prst="rect">
            <a:avLst/>
          </a:prstGeom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endParaRPr lang="nb-NO" sz="1200" dirty="0"/>
          </a:p>
        </p:txBody>
      </p:sp>
      <p:sp useBgFill="1">
        <p:nvSpPr>
          <p:cNvPr id="70" name="TextBox 69">
            <a:extLst>
              <a:ext uri="{FF2B5EF4-FFF2-40B4-BE49-F238E27FC236}">
                <a16:creationId xmlns:a16="http://schemas.microsoft.com/office/drawing/2014/main" id="{CA3E8D01-2516-4A16-BDAF-06B59463568B}"/>
              </a:ext>
            </a:extLst>
          </p:cNvPr>
          <p:cNvSpPr txBox="1"/>
          <p:nvPr/>
        </p:nvSpPr>
        <p:spPr>
          <a:xfrm>
            <a:off x="8453439" y="4140002"/>
            <a:ext cx="1041574" cy="276999"/>
          </a:xfrm>
          <a:prstGeom prst="rect">
            <a:avLst/>
          </a:prstGeom>
          <a:ln w="1905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endParaRPr lang="nb-NO" sz="1200" dirty="0"/>
          </a:p>
        </p:txBody>
      </p:sp>
      <p:cxnSp>
        <p:nvCxnSpPr>
          <p:cNvPr id="73" name="Connector: Elbow 72">
            <a:extLst>
              <a:ext uri="{FF2B5EF4-FFF2-40B4-BE49-F238E27FC236}">
                <a16:creationId xmlns:a16="http://schemas.microsoft.com/office/drawing/2014/main" id="{26018589-DD4C-46E0-A956-4EB9D06B1528}"/>
              </a:ext>
            </a:extLst>
          </p:cNvPr>
          <p:cNvCxnSpPr>
            <a:cxnSpLocks/>
          </p:cNvCxnSpPr>
          <p:nvPr/>
        </p:nvCxnSpPr>
        <p:spPr>
          <a:xfrm rot="5400000">
            <a:off x="1957061" y="2940830"/>
            <a:ext cx="1012261" cy="1399311"/>
          </a:xfrm>
          <a:prstGeom prst="bentConnector3">
            <a:avLst>
              <a:gd name="adj1" fmla="val 3158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or: Elbow 73">
            <a:extLst>
              <a:ext uri="{FF2B5EF4-FFF2-40B4-BE49-F238E27FC236}">
                <a16:creationId xmlns:a16="http://schemas.microsoft.com/office/drawing/2014/main" id="{8E466093-696A-44C6-919D-B2517C7E423E}"/>
              </a:ext>
            </a:extLst>
          </p:cNvPr>
          <p:cNvCxnSpPr>
            <a:cxnSpLocks/>
          </p:cNvCxnSpPr>
          <p:nvPr/>
        </p:nvCxnSpPr>
        <p:spPr>
          <a:xfrm rot="5400000">
            <a:off x="2677185" y="2238597"/>
            <a:ext cx="990380" cy="2817683"/>
          </a:xfrm>
          <a:prstGeom prst="bentConnector3">
            <a:avLst>
              <a:gd name="adj1" fmla="val 3029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 93">
            <a:extLst>
              <a:ext uri="{FF2B5EF4-FFF2-40B4-BE49-F238E27FC236}">
                <a16:creationId xmlns:a16="http://schemas.microsoft.com/office/drawing/2014/main" id="{6D136A5A-E19C-4132-894C-351FB99F821F}"/>
              </a:ext>
            </a:extLst>
          </p:cNvPr>
          <p:cNvSpPr/>
          <p:nvPr/>
        </p:nvSpPr>
        <p:spPr>
          <a:xfrm>
            <a:off x="1668085" y="4735137"/>
            <a:ext cx="188975" cy="165994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2B7A2222-3596-4A42-BEEB-BC7F95DBCFDA}"/>
              </a:ext>
            </a:extLst>
          </p:cNvPr>
          <p:cNvSpPr/>
          <p:nvPr/>
        </p:nvSpPr>
        <p:spPr>
          <a:xfrm>
            <a:off x="6001509" y="4751456"/>
            <a:ext cx="188975" cy="165994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98" name="Connector: Elbow 97">
            <a:extLst>
              <a:ext uri="{FF2B5EF4-FFF2-40B4-BE49-F238E27FC236}">
                <a16:creationId xmlns:a16="http://schemas.microsoft.com/office/drawing/2014/main" id="{B967234D-E3AB-497F-A9B9-3E68FFB4A7F8}"/>
              </a:ext>
            </a:extLst>
          </p:cNvPr>
          <p:cNvCxnSpPr>
            <a:cxnSpLocks/>
          </p:cNvCxnSpPr>
          <p:nvPr/>
        </p:nvCxnSpPr>
        <p:spPr>
          <a:xfrm rot="5400000">
            <a:off x="8478077" y="4892505"/>
            <a:ext cx="937346" cy="961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>
            <a:extLst>
              <a:ext uri="{FF2B5EF4-FFF2-40B4-BE49-F238E27FC236}">
                <a16:creationId xmlns:a16="http://schemas.microsoft.com/office/drawing/2014/main" id="{F531CA4E-A9C6-437F-BA87-6A897952B33F}"/>
              </a:ext>
            </a:extLst>
          </p:cNvPr>
          <p:cNvSpPr/>
          <p:nvPr/>
        </p:nvSpPr>
        <p:spPr>
          <a:xfrm>
            <a:off x="8851780" y="4735834"/>
            <a:ext cx="188975" cy="165994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D40BDCF1-E510-430A-9794-39573E48154A}"/>
              </a:ext>
            </a:extLst>
          </p:cNvPr>
          <p:cNvCxnSpPr>
            <a:cxnSpLocks/>
            <a:stCxn id="143" idx="2"/>
            <a:endCxn id="140" idx="0"/>
          </p:cNvCxnSpPr>
          <p:nvPr/>
        </p:nvCxnSpPr>
        <p:spPr>
          <a:xfrm rot="16200000" flipH="1">
            <a:off x="4875513" y="-489568"/>
            <a:ext cx="813421" cy="4043473"/>
          </a:xfrm>
          <a:prstGeom prst="bent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0512DDF0-194E-4866-AB2E-752EBB81463C}"/>
              </a:ext>
            </a:extLst>
          </p:cNvPr>
          <p:cNvSpPr/>
          <p:nvPr/>
        </p:nvSpPr>
        <p:spPr>
          <a:xfrm>
            <a:off x="6794411" y="4146616"/>
            <a:ext cx="1041574" cy="276999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CE1C177-B6D5-4A6B-8FF5-23086F85ADE3}"/>
              </a:ext>
            </a:extLst>
          </p:cNvPr>
          <p:cNvSpPr/>
          <p:nvPr/>
        </p:nvSpPr>
        <p:spPr>
          <a:xfrm>
            <a:off x="1241479" y="5368936"/>
            <a:ext cx="1041574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20B5A6B-6178-4936-99DE-CC6B90530F95}"/>
              </a:ext>
            </a:extLst>
          </p:cNvPr>
          <p:cNvSpPr/>
          <p:nvPr/>
        </p:nvSpPr>
        <p:spPr>
          <a:xfrm>
            <a:off x="1241479" y="4154044"/>
            <a:ext cx="1041574" cy="27699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AEDC3E2-5644-428A-9849-23463FC71C51}"/>
              </a:ext>
            </a:extLst>
          </p:cNvPr>
          <p:cNvSpPr/>
          <p:nvPr/>
        </p:nvSpPr>
        <p:spPr>
          <a:xfrm>
            <a:off x="1234266" y="2875802"/>
            <a:ext cx="1041574" cy="27699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79312C8-F3D6-438D-A48A-C0787647DBD1}"/>
              </a:ext>
            </a:extLst>
          </p:cNvPr>
          <p:cNvSpPr/>
          <p:nvPr/>
        </p:nvSpPr>
        <p:spPr>
          <a:xfrm>
            <a:off x="1234266" y="1695811"/>
            <a:ext cx="1041574" cy="27699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DF216336-1A84-4BF6-8530-66EFADF9510E}"/>
              </a:ext>
            </a:extLst>
          </p:cNvPr>
          <p:cNvSpPr/>
          <p:nvPr/>
        </p:nvSpPr>
        <p:spPr>
          <a:xfrm>
            <a:off x="199905" y="6450994"/>
            <a:ext cx="1041574" cy="276999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C6C4A35-4D68-49D2-AC71-37E4FF682FBA}"/>
              </a:ext>
            </a:extLst>
          </p:cNvPr>
          <p:cNvCxnSpPr/>
          <p:nvPr/>
        </p:nvCxnSpPr>
        <p:spPr>
          <a:xfrm>
            <a:off x="8705562" y="6381276"/>
            <a:ext cx="0" cy="3710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56019DF1-72B9-4961-9794-B0A9AEB2774A}"/>
              </a:ext>
            </a:extLst>
          </p:cNvPr>
          <p:cNvSpPr txBox="1"/>
          <p:nvPr/>
        </p:nvSpPr>
        <p:spPr>
          <a:xfrm>
            <a:off x="3395414" y="6484970"/>
            <a:ext cx="8723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/>
              <a:t>Usikker årsak</a:t>
            </a:r>
          </a:p>
        </p:txBody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07512039-A039-4F9F-823A-E388B1278350}"/>
              </a:ext>
            </a:extLst>
          </p:cNvPr>
          <p:cNvSpPr/>
          <p:nvPr/>
        </p:nvSpPr>
        <p:spPr>
          <a:xfrm>
            <a:off x="2320189" y="6457032"/>
            <a:ext cx="1041574" cy="276999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 useBgFill="1">
        <p:nvSpPr>
          <p:cNvPr id="80" name="Oval 79">
            <a:extLst>
              <a:ext uri="{FF2B5EF4-FFF2-40B4-BE49-F238E27FC236}">
                <a16:creationId xmlns:a16="http://schemas.microsoft.com/office/drawing/2014/main" id="{EBC5F587-3354-4949-BBE9-B72C614377ED}"/>
              </a:ext>
            </a:extLst>
          </p:cNvPr>
          <p:cNvSpPr/>
          <p:nvPr/>
        </p:nvSpPr>
        <p:spPr>
          <a:xfrm>
            <a:off x="4434320" y="6403604"/>
            <a:ext cx="844631" cy="387672"/>
          </a:xfrm>
          <a:prstGeom prst="ellips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 useBgFill="1">
        <p:nvSpPr>
          <p:cNvPr id="81" name="Rectangle 80">
            <a:extLst>
              <a:ext uri="{FF2B5EF4-FFF2-40B4-BE49-F238E27FC236}">
                <a16:creationId xmlns:a16="http://schemas.microsoft.com/office/drawing/2014/main" id="{64D4C7C3-74C8-47BE-BB76-7C71E09E7DC7}"/>
              </a:ext>
            </a:extLst>
          </p:cNvPr>
          <p:cNvSpPr/>
          <p:nvPr/>
        </p:nvSpPr>
        <p:spPr>
          <a:xfrm>
            <a:off x="2645400" y="2867822"/>
            <a:ext cx="1041574" cy="276999"/>
          </a:xfrm>
          <a:prstGeom prst="rect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 useBgFill="1">
        <p:nvSpPr>
          <p:cNvPr id="82" name="Rectangle 81">
            <a:extLst>
              <a:ext uri="{FF2B5EF4-FFF2-40B4-BE49-F238E27FC236}">
                <a16:creationId xmlns:a16="http://schemas.microsoft.com/office/drawing/2014/main" id="{9C46388E-4FB2-4065-86D8-B7003DDBC156}"/>
              </a:ext>
            </a:extLst>
          </p:cNvPr>
          <p:cNvSpPr/>
          <p:nvPr/>
        </p:nvSpPr>
        <p:spPr>
          <a:xfrm>
            <a:off x="4072308" y="2861152"/>
            <a:ext cx="1041574" cy="276999"/>
          </a:xfrm>
          <a:prstGeom prst="rect">
            <a:avLst/>
          </a:prstGeom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FBFCDDB-D228-45DB-9185-FD6A452E0434}"/>
              </a:ext>
            </a:extLst>
          </p:cNvPr>
          <p:cNvSpPr/>
          <p:nvPr/>
        </p:nvSpPr>
        <p:spPr>
          <a:xfrm>
            <a:off x="5563875" y="2867821"/>
            <a:ext cx="1041574" cy="276999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C482EB1-9FBC-4971-8886-4979FD9B7C87}"/>
              </a:ext>
            </a:extLst>
          </p:cNvPr>
          <p:cNvSpPr/>
          <p:nvPr/>
        </p:nvSpPr>
        <p:spPr>
          <a:xfrm>
            <a:off x="6783173" y="2861454"/>
            <a:ext cx="1041574" cy="276999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cxnSp>
        <p:nvCxnSpPr>
          <p:cNvPr id="86" name="Connector: Elbow 85">
            <a:extLst>
              <a:ext uri="{FF2B5EF4-FFF2-40B4-BE49-F238E27FC236}">
                <a16:creationId xmlns:a16="http://schemas.microsoft.com/office/drawing/2014/main" id="{1CB1E8F9-7D0B-482E-936A-584FE6AD01A4}"/>
              </a:ext>
            </a:extLst>
          </p:cNvPr>
          <p:cNvCxnSpPr>
            <a:cxnSpLocks/>
            <a:stCxn id="85" idx="2"/>
            <a:endCxn id="67" idx="0"/>
          </p:cNvCxnSpPr>
          <p:nvPr/>
        </p:nvCxnSpPr>
        <p:spPr>
          <a:xfrm rot="5400000">
            <a:off x="6181019" y="3045436"/>
            <a:ext cx="1029924" cy="1215958"/>
          </a:xfrm>
          <a:prstGeom prst="bent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BECAF760-0BDB-4BD0-A099-C5AD8C43BA3C}"/>
              </a:ext>
            </a:extLst>
          </p:cNvPr>
          <p:cNvCxnSpPr>
            <a:cxnSpLocks/>
          </p:cNvCxnSpPr>
          <p:nvPr/>
        </p:nvCxnSpPr>
        <p:spPr>
          <a:xfrm>
            <a:off x="6088002" y="4457856"/>
            <a:ext cx="0" cy="88687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or: Elbow 108">
            <a:extLst>
              <a:ext uri="{FF2B5EF4-FFF2-40B4-BE49-F238E27FC236}">
                <a16:creationId xmlns:a16="http://schemas.microsoft.com/office/drawing/2014/main" id="{3B18858A-2792-4ACA-BBAD-3B206E6215EC}"/>
              </a:ext>
            </a:extLst>
          </p:cNvPr>
          <p:cNvCxnSpPr>
            <a:cxnSpLocks/>
            <a:stCxn id="2" idx="2"/>
          </p:cNvCxnSpPr>
          <p:nvPr/>
        </p:nvCxnSpPr>
        <p:spPr>
          <a:xfrm rot="5400000">
            <a:off x="6241041" y="4270576"/>
            <a:ext cx="921118" cy="1227196"/>
          </a:xfrm>
          <a:prstGeom prst="bentConnector3">
            <a:avLst>
              <a:gd name="adj1" fmla="val 32076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664C198F-AF3C-4A79-B4FC-2E1AF6662BA5}"/>
              </a:ext>
            </a:extLst>
          </p:cNvPr>
          <p:cNvCxnSpPr>
            <a:cxnSpLocks/>
            <a:stCxn id="147" idx="6"/>
            <a:endCxn id="140" idx="1"/>
          </p:cNvCxnSpPr>
          <p:nvPr/>
        </p:nvCxnSpPr>
        <p:spPr>
          <a:xfrm flipV="1">
            <a:off x="6501431" y="2077380"/>
            <a:ext cx="281742" cy="3133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609FAC86-9636-4173-B0D7-E7F50ACD0AF0}"/>
              </a:ext>
            </a:extLst>
          </p:cNvPr>
          <p:cNvCxnSpPr>
            <a:cxnSpLocks/>
            <a:stCxn id="66" idx="2"/>
            <a:endCxn id="62" idx="0"/>
          </p:cNvCxnSpPr>
          <p:nvPr/>
        </p:nvCxnSpPr>
        <p:spPr>
          <a:xfrm>
            <a:off x="1762266" y="4431043"/>
            <a:ext cx="0" cy="9378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1E322C6D-D6AC-4336-8FFA-859C66425029}"/>
              </a:ext>
            </a:extLst>
          </p:cNvPr>
          <p:cNvCxnSpPr>
            <a:cxnSpLocks/>
            <a:stCxn id="68" idx="2"/>
            <a:endCxn id="66" idx="0"/>
          </p:cNvCxnSpPr>
          <p:nvPr/>
        </p:nvCxnSpPr>
        <p:spPr>
          <a:xfrm>
            <a:off x="1755053" y="3152801"/>
            <a:ext cx="7213" cy="10012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B1B8E3A4-EDF9-48FC-AD67-84D99589157D}"/>
              </a:ext>
            </a:extLst>
          </p:cNvPr>
          <p:cNvCxnSpPr>
            <a:cxnSpLocks/>
            <a:stCxn id="75" idx="2"/>
            <a:endCxn id="68" idx="0"/>
          </p:cNvCxnSpPr>
          <p:nvPr/>
        </p:nvCxnSpPr>
        <p:spPr>
          <a:xfrm>
            <a:off x="1755053" y="1972810"/>
            <a:ext cx="0" cy="902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>
            <a:extLst>
              <a:ext uri="{FF2B5EF4-FFF2-40B4-BE49-F238E27FC236}">
                <a16:creationId xmlns:a16="http://schemas.microsoft.com/office/drawing/2014/main" id="{8B102098-10D2-4E68-9E3B-C68A853FF766}"/>
              </a:ext>
            </a:extLst>
          </p:cNvPr>
          <p:cNvSpPr/>
          <p:nvPr/>
        </p:nvSpPr>
        <p:spPr>
          <a:xfrm>
            <a:off x="8453439" y="2860004"/>
            <a:ext cx="1041574" cy="276999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6B63896-ACD6-4BEB-8BBC-ABC051C2F58C}"/>
              </a:ext>
            </a:extLst>
          </p:cNvPr>
          <p:cNvSpPr/>
          <p:nvPr/>
        </p:nvSpPr>
        <p:spPr>
          <a:xfrm>
            <a:off x="9653514" y="2854735"/>
            <a:ext cx="1041574" cy="276999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cxnSp>
        <p:nvCxnSpPr>
          <p:cNvPr id="127" name="Connector: Elbow 126">
            <a:extLst>
              <a:ext uri="{FF2B5EF4-FFF2-40B4-BE49-F238E27FC236}">
                <a16:creationId xmlns:a16="http://schemas.microsoft.com/office/drawing/2014/main" id="{E3D815AD-C845-4115-B554-E50A9B6030F9}"/>
              </a:ext>
            </a:extLst>
          </p:cNvPr>
          <p:cNvCxnSpPr>
            <a:cxnSpLocks/>
            <a:stCxn id="125" idx="2"/>
            <a:endCxn id="70" idx="0"/>
          </p:cNvCxnSpPr>
          <p:nvPr/>
        </p:nvCxnSpPr>
        <p:spPr>
          <a:xfrm rot="5400000">
            <a:off x="9070130" y="3035831"/>
            <a:ext cx="1008268" cy="1200075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05F6A424-3E05-4A2B-88F1-9A7F0B105698}"/>
              </a:ext>
            </a:extLst>
          </p:cNvPr>
          <p:cNvCxnSpPr>
            <a:cxnSpLocks/>
            <a:stCxn id="84" idx="2"/>
            <a:endCxn id="67" idx="0"/>
          </p:cNvCxnSpPr>
          <p:nvPr/>
        </p:nvCxnSpPr>
        <p:spPr>
          <a:xfrm>
            <a:off x="6084662" y="3144820"/>
            <a:ext cx="3340" cy="102355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DE299DC1-8FE6-4948-B2A8-D0C729105C6C}"/>
              </a:ext>
            </a:extLst>
          </p:cNvPr>
          <p:cNvCxnSpPr>
            <a:cxnSpLocks/>
            <a:stCxn id="124" idx="2"/>
            <a:endCxn id="70" idx="0"/>
          </p:cNvCxnSpPr>
          <p:nvPr/>
        </p:nvCxnSpPr>
        <p:spPr>
          <a:xfrm>
            <a:off x="8974226" y="3137003"/>
            <a:ext cx="0" cy="100299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>
            <a:extLst>
              <a:ext uri="{FF2B5EF4-FFF2-40B4-BE49-F238E27FC236}">
                <a16:creationId xmlns:a16="http://schemas.microsoft.com/office/drawing/2014/main" id="{AC0CA37A-49D9-484A-9658-E119B02DCA37}"/>
              </a:ext>
            </a:extLst>
          </p:cNvPr>
          <p:cNvSpPr/>
          <p:nvPr/>
        </p:nvSpPr>
        <p:spPr>
          <a:xfrm>
            <a:off x="6783173" y="1938880"/>
            <a:ext cx="1041574" cy="276999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4A898230-9345-4CCC-93AD-4FA5B86818C1}"/>
              </a:ext>
            </a:extLst>
          </p:cNvPr>
          <p:cNvSpPr/>
          <p:nvPr/>
        </p:nvSpPr>
        <p:spPr>
          <a:xfrm>
            <a:off x="1242024" y="848460"/>
            <a:ext cx="4036926" cy="27699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96950CE4-2987-411B-9DDD-CC122D5903B1}"/>
              </a:ext>
            </a:extLst>
          </p:cNvPr>
          <p:cNvCxnSpPr>
            <a:cxnSpLocks/>
            <a:endCxn id="75" idx="0"/>
          </p:cNvCxnSpPr>
          <p:nvPr/>
        </p:nvCxnSpPr>
        <p:spPr>
          <a:xfrm>
            <a:off x="1755053" y="1125457"/>
            <a:ext cx="0" cy="5703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Oval 146">
            <a:extLst>
              <a:ext uri="{FF2B5EF4-FFF2-40B4-BE49-F238E27FC236}">
                <a16:creationId xmlns:a16="http://schemas.microsoft.com/office/drawing/2014/main" id="{9CFBE8D7-AC3F-4BDA-80CE-D95AB56953A5}"/>
              </a:ext>
            </a:extLst>
          </p:cNvPr>
          <p:cNvSpPr/>
          <p:nvPr/>
        </p:nvSpPr>
        <p:spPr>
          <a:xfrm>
            <a:off x="5656800" y="1886677"/>
            <a:ext cx="844631" cy="387672"/>
          </a:xfrm>
          <a:prstGeom prst="ellipse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91FAF809-19E0-412B-8D84-B02F0F8A267A}"/>
              </a:ext>
            </a:extLst>
          </p:cNvPr>
          <p:cNvSpPr/>
          <p:nvPr/>
        </p:nvSpPr>
        <p:spPr>
          <a:xfrm>
            <a:off x="5565545" y="5358224"/>
            <a:ext cx="1041574" cy="646331"/>
          </a:xfrm>
          <a:prstGeom prst="rect">
            <a:avLst/>
          </a:prstGeom>
          <a:solidFill>
            <a:srgbClr val="DCC5ED"/>
          </a:solidFill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368E2A76-721A-46D1-A611-83A195547BA1}"/>
              </a:ext>
            </a:extLst>
          </p:cNvPr>
          <p:cNvSpPr/>
          <p:nvPr/>
        </p:nvSpPr>
        <p:spPr>
          <a:xfrm>
            <a:off x="8453439" y="5378819"/>
            <a:ext cx="104157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AC5BEDB5-E816-4AED-B85A-611CD5A3D3A8}"/>
              </a:ext>
            </a:extLst>
          </p:cNvPr>
          <p:cNvSpPr/>
          <p:nvPr/>
        </p:nvSpPr>
        <p:spPr>
          <a:xfrm>
            <a:off x="11005915" y="5412781"/>
            <a:ext cx="1041574" cy="537216"/>
          </a:xfrm>
          <a:prstGeom prst="rect">
            <a:avLst/>
          </a:prstGeom>
          <a:solidFill>
            <a:srgbClr val="EB89A7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>
                <a:solidFill>
                  <a:schemeClr val="tx1"/>
                </a:solidFill>
              </a:rPr>
              <a:t>NN rømte fisk</a:t>
            </a:r>
          </a:p>
        </p:txBody>
      </p: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5FF8F2E2-D0C5-4008-9071-4246EFB437B5}"/>
              </a:ext>
            </a:extLst>
          </p:cNvPr>
          <p:cNvCxnSpPr>
            <a:cxnSpLocks/>
            <a:stCxn id="140" idx="2"/>
            <a:endCxn id="85" idx="0"/>
          </p:cNvCxnSpPr>
          <p:nvPr/>
        </p:nvCxnSpPr>
        <p:spPr>
          <a:xfrm>
            <a:off x="7303960" y="2215879"/>
            <a:ext cx="0" cy="64557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C716B821-4C3D-4438-AD98-C6BD63BFB372}"/>
              </a:ext>
            </a:extLst>
          </p:cNvPr>
          <p:cNvSpPr/>
          <p:nvPr/>
        </p:nvSpPr>
        <p:spPr>
          <a:xfrm>
            <a:off x="3369815" y="5339407"/>
            <a:ext cx="1041574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4115280-6E53-43C9-9DC3-4EC450C47D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07535" y="189594"/>
            <a:ext cx="617391" cy="126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492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B739D1-23DE-4235-894A-DEA79E263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9325"/>
          </a:xfrm>
        </p:spPr>
        <p:txBody>
          <a:bodyPr>
            <a:normAutofit fontScale="90000"/>
          </a:bodyPr>
          <a:lstStyle/>
          <a:p>
            <a:br>
              <a:rPr lang="nb-NO" dirty="0">
                <a:solidFill>
                  <a:schemeClr val="tx2"/>
                </a:solidFill>
              </a:rPr>
            </a:br>
            <a:r>
              <a:rPr lang="nb-NO" sz="3600" dirty="0">
                <a:solidFill>
                  <a:schemeClr val="tx2"/>
                </a:solidFill>
                <a:latin typeface="+mn-lt"/>
              </a:rPr>
              <a:t>Noen tips til bruk av </a:t>
            </a:r>
            <a:r>
              <a:rPr lang="nb-NO" sz="3600" b="1" i="1" dirty="0">
                <a:solidFill>
                  <a:schemeClr val="tx2"/>
                </a:solidFill>
                <a:latin typeface="+mn-lt"/>
              </a:rPr>
              <a:t>Årsakskart</a:t>
            </a:r>
            <a:r>
              <a:rPr lang="nb-NO" sz="3600" dirty="0">
                <a:solidFill>
                  <a:schemeClr val="tx2"/>
                </a:solidFill>
              </a:rPr>
              <a:t>:</a:t>
            </a:r>
            <a:br>
              <a:rPr lang="nb-NO" dirty="0"/>
            </a:br>
            <a:endParaRPr lang="nb-NO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C1BCCA5-8A13-4C48-A9C4-A93F74BDD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0890"/>
            <a:ext cx="10912642" cy="4509859"/>
          </a:xfrm>
        </p:spPr>
        <p:txBody>
          <a:bodyPr>
            <a:normAutofit/>
          </a:bodyPr>
          <a:lstStyle/>
          <a:p>
            <a:pPr marL="358775" lvl="0" indent="-358775">
              <a:lnSpc>
                <a:spcPct val="100000"/>
              </a:lnSpc>
              <a:buFont typeface="+mj-lt"/>
              <a:buAutoNum type="arabicPeriod"/>
            </a:pPr>
            <a:r>
              <a:rPr lang="nb-NO" sz="2000" dirty="0">
                <a:solidFill>
                  <a:schemeClr val="tx2"/>
                </a:solidFill>
              </a:rPr>
              <a:t>Beskriv de viktigste punktene i hendelseskjeden nederst i diagrammet.</a:t>
            </a:r>
          </a:p>
          <a:p>
            <a:pPr marL="358775" lvl="0" indent="-358775">
              <a:lnSpc>
                <a:spcPct val="100000"/>
              </a:lnSpc>
              <a:buFont typeface="+mj-lt"/>
              <a:buAutoNum type="arabicPeriod"/>
              <a:tabLst>
                <a:tab pos="0" algn="l"/>
              </a:tabLst>
            </a:pPr>
            <a:r>
              <a:rPr lang="nb-NO" sz="2000" dirty="0">
                <a:solidFill>
                  <a:schemeClr val="tx2"/>
                </a:solidFill>
              </a:rPr>
              <a:t>Start årsaksanalysen med å identifisere direkte årsaker for hver del-hendelse i hendelseskjeden.</a:t>
            </a:r>
          </a:p>
          <a:p>
            <a:pPr marL="358775" lvl="0" indent="-358775">
              <a:lnSpc>
                <a:spcPct val="100000"/>
              </a:lnSpc>
              <a:buFont typeface="+mj-lt"/>
              <a:buAutoNum type="arabicPeriod"/>
            </a:pPr>
            <a:r>
              <a:rPr lang="nb-NO" sz="2000" dirty="0">
                <a:solidFill>
                  <a:schemeClr val="tx2"/>
                </a:solidFill>
              </a:rPr>
              <a:t>Tenk nedenfra og opp ved tegning av diagrammet.</a:t>
            </a:r>
          </a:p>
          <a:p>
            <a:pPr marL="358775" lvl="0" indent="-358775">
              <a:lnSpc>
                <a:spcPct val="100000"/>
              </a:lnSpc>
              <a:buFont typeface="+mj-lt"/>
              <a:buAutoNum type="arabicPeriod"/>
            </a:pPr>
            <a:r>
              <a:rPr lang="nb-NO" sz="2000" dirty="0">
                <a:solidFill>
                  <a:schemeClr val="tx2"/>
                </a:solidFill>
              </a:rPr>
              <a:t>Direkte årsaker forbindes til bakenforliggende årsaker på høyere nivå.</a:t>
            </a:r>
          </a:p>
          <a:p>
            <a:pPr marL="358775" lvl="0" indent="-358775">
              <a:lnSpc>
                <a:spcPct val="100000"/>
              </a:lnSpc>
              <a:buFont typeface="+mj-lt"/>
              <a:buAutoNum type="arabicPeriod"/>
            </a:pPr>
            <a:r>
              <a:rPr lang="nb-NO" sz="2000" dirty="0">
                <a:solidFill>
                  <a:schemeClr val="tx2"/>
                </a:solidFill>
              </a:rPr>
              <a:t>Identifiser bakenforliggende årsaker ved å spørre "4x hvorfor". Bruk gjerne "Sjekklister – årsaker til rømming" som støtte; </a:t>
            </a:r>
            <a:r>
              <a:rPr lang="nb-NO" sz="2000" u="sng" dirty="0">
                <a:hlinkClick r:id="rId2"/>
              </a:rPr>
              <a:t>http://hindreromming.no/</a:t>
            </a:r>
            <a:r>
              <a:rPr lang="nb-NO" sz="2000" u="sng" dirty="0" err="1">
                <a:hlinkClick r:id="rId2"/>
              </a:rPr>
              <a:t>artiklar</a:t>
            </a:r>
            <a:r>
              <a:rPr lang="nb-NO" sz="2000" u="sng" dirty="0">
                <a:hlinkClick r:id="rId2"/>
              </a:rPr>
              <a:t>/sjekklister-årsaker-til-rømming</a:t>
            </a:r>
            <a:r>
              <a:rPr lang="nb-NO" sz="2000" dirty="0"/>
              <a:t>.</a:t>
            </a:r>
          </a:p>
          <a:p>
            <a:pPr marL="358775" lvl="0" indent="-358775">
              <a:lnSpc>
                <a:spcPct val="100000"/>
              </a:lnSpc>
              <a:buFont typeface="+mj-lt"/>
              <a:buAutoNum type="arabicPeriod"/>
            </a:pPr>
            <a:r>
              <a:rPr lang="nb-NO" sz="2000" dirty="0">
                <a:solidFill>
                  <a:schemeClr val="tx2"/>
                </a:solidFill>
              </a:rPr>
              <a:t>Rammebetingelser/omstendigheter, forhold som virksomheten ikke kan påvirke, legges inn </a:t>
            </a:r>
            <a:r>
              <a:rPr lang="nb-NO" sz="2000">
                <a:solidFill>
                  <a:schemeClr val="tx2"/>
                </a:solidFill>
              </a:rPr>
              <a:t>i ellipser</a:t>
            </a:r>
            <a:r>
              <a:rPr lang="nb-NO" sz="2000" dirty="0">
                <a:solidFill>
                  <a:schemeClr val="tx2"/>
                </a:solidFill>
              </a:rPr>
              <a:t>.</a:t>
            </a:r>
          </a:p>
          <a:p>
            <a:pPr marL="358775" indent="-358775">
              <a:lnSpc>
                <a:spcPct val="100000"/>
              </a:lnSpc>
              <a:buFont typeface="+mj-lt"/>
              <a:buAutoNum type="arabicPeriod"/>
            </a:pPr>
            <a:r>
              <a:rPr lang="nb-NO" sz="2000" dirty="0">
                <a:solidFill>
                  <a:schemeClr val="tx2"/>
                </a:solidFill>
              </a:rPr>
              <a:t>Bruk gjerne forskjellige farger for å skille de ulike årsakskjedene fra hverandre. 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01034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Generic document" ma:contentTypeID="0x01010031B82B69D2361148B4D8F7EC156802130800F3E6E3EC2A0966458B08444CD17BC33C" ma:contentTypeVersion="40" ma:contentTypeDescription="Opprett et nytt dokument." ma:contentTypeScope="" ma:versionID="9d35bc669a9a1ab28ddf952993068cbc">
  <xsd:schema xmlns:xsd="http://www.w3.org/2001/XMLSchema" xmlns:xs="http://www.w3.org/2001/XMLSchema" xmlns:p="http://schemas.microsoft.com/office/2006/metadata/properties" xmlns:ns2="8bbd4995-53b7-43e2-b62f-10947586ac31" xmlns:ns3="a5cbd536-8fd4-46e1-a742-44969f734dc5" xmlns:ns4="97b9d05f-25aa-449b-a5c1-1420e2c26872" targetNamespace="http://schemas.microsoft.com/office/2006/metadata/properties" ma:root="true" ma:fieldsID="d990f14d6aa64fcd735538120e1bb3e3" ns2:_="" ns3:_="" ns4:_="">
    <xsd:import namespace="8bbd4995-53b7-43e2-b62f-10947586ac31"/>
    <xsd:import namespace="a5cbd536-8fd4-46e1-a742-44969f734dc5"/>
    <xsd:import namespace="97b9d05f-25aa-449b-a5c1-1420e2c26872"/>
    <xsd:element name="properties">
      <xsd:complexType>
        <xsd:sequence>
          <xsd:element name="documentManagement">
            <xsd:complexType>
              <xsd:all>
                <xsd:element ref="ns2:ArchiveStatus" minOccurs="0"/>
                <xsd:element ref="ns2:CorpWorkflowApproval" minOccurs="0"/>
                <xsd:element ref="ns2:CorpWorkflowFeedback" minOccurs="0"/>
                <xsd:element ref="ns2:CorpSiteProjectNumber" minOccurs="0"/>
                <xsd:element ref="ns2:CorpSiteProjectName" minOccurs="0"/>
                <xsd:element ref="ns2:CorpSiteSubTitle" minOccurs="0"/>
                <xsd:element ref="ns2:CorpSiteAccess" minOccurs="0"/>
                <xsd:element ref="ns2:CorpSiteClassification" minOccurs="0"/>
                <xsd:element ref="ns2:CorpSiteTags" minOccurs="0"/>
                <xsd:element ref="ns2:CorpSiteProjectQA" minOccurs="0"/>
                <xsd:element ref="ns2:CorpSiteProjectOwner" minOccurs="0"/>
                <xsd:element ref="ns2:CorpSiteProjectLeader" minOccurs="0"/>
                <xsd:element ref="ns2:CorpSiteReportNumber" minOccurs="0"/>
                <xsd:element ref="ns2:CorpSiteISBN" minOccurs="0"/>
                <xsd:element ref="ns2:CorpSiteCoAuthors" minOccurs="0"/>
                <xsd:element ref="ns2:CorpSiteRecipientCompany" minOccurs="0"/>
                <xsd:element ref="ns2:CorpSiteRecipientPerson" minOccurs="0"/>
                <xsd:element ref="ns2:CorpSiteOurRef" minOccurs="0"/>
                <xsd:element ref="ns2:CorpSiteDocumentAuthor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2:CorpSiteZipAddress" minOccurs="0"/>
                <xsd:element ref="ns2:CorpSiteZipContact" minOccurs="0"/>
                <xsd:element ref="ns2:CorpSiteVATNumber" minOccurs="0"/>
                <xsd:element ref="ns4:CorpSiteInstitute" minOccurs="0"/>
                <xsd:element ref="ns2:CorpSiteInstituteEmail" minOccurs="0"/>
                <xsd:element ref="ns2:CorpDocPageClassificationNbNo" minOccurs="0"/>
                <xsd:element ref="ns2:CorpDocClassificationEnUs" minOccurs="0"/>
                <xsd:element ref="ns2:CorpDocPageClassificationEnUs" minOccurs="0"/>
                <xsd:element ref="ns2:CorpSiteInstituteEnUs" minOccurs="0"/>
                <xsd:element ref="ns2:CorpSiteInstitutePhone" minOccurs="0"/>
                <xsd:element ref="ns2:CorpSiteDocLanguage" minOccurs="0"/>
                <xsd:element ref="ns2:CorpDocInstitute" minOccurs="0"/>
                <xsd:element ref="ns2:CorpDocClassificationNbNo" minOccurs="0"/>
                <xsd:element ref="ns3:MediaServiceDateTaken" minOccurs="0"/>
                <xsd:element ref="ns3:MediaServiceAutoTags" minOccurs="0"/>
                <xsd:element ref="ns2:CorpDocVers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bd4995-53b7-43e2-b62f-10947586ac31" elementFormDefault="qualified">
    <xsd:import namespace="http://schemas.microsoft.com/office/2006/documentManagement/types"/>
    <xsd:import namespace="http://schemas.microsoft.com/office/infopath/2007/PartnerControls"/>
    <xsd:element name="ArchiveStatus" ma:index="8" nillable="true" ma:displayName="Arkivstatus" ma:internalName="ArchiveStatus">
      <xsd:simpleType>
        <xsd:restriction base="dms:Text">
          <xsd:maxLength value="255"/>
        </xsd:restriction>
      </xsd:simpleType>
    </xsd:element>
    <xsd:element name="CorpWorkflowApproval" ma:index="9" nillable="true" ma:displayName="Status godkjenning" ma:internalName="CorpWorkflowApproval">
      <xsd:simpleType>
        <xsd:restriction base="dms:Text">
          <xsd:maxLength value="255"/>
        </xsd:restriction>
      </xsd:simpleType>
    </xsd:element>
    <xsd:element name="CorpWorkflowFeedback" ma:index="10" nillable="true" ma:displayName="Status kvalitetssikring" ma:internalName="CorpWorkflowFeedback">
      <xsd:simpleType>
        <xsd:restriction base="dms:Text">
          <xsd:maxLength value="255"/>
        </xsd:restriction>
      </xsd:simpleType>
    </xsd:element>
    <xsd:element name="CorpSiteProjectNumber" ma:index="11" nillable="true" ma:displayName="Prosjektnummer" ma:default="" ma:internalName="CorpSiteProjectNumber">
      <xsd:simpleType>
        <xsd:restriction base="dms:Text">
          <xsd:maxLength value="255"/>
        </xsd:restriction>
      </xsd:simpleType>
    </xsd:element>
    <xsd:element name="CorpSiteProjectName" ma:index="12" nillable="true" ma:displayName="Prosjektnavn" ma:internalName="CorpSiteProjectName">
      <xsd:simpleType>
        <xsd:restriction base="dms:Text">
          <xsd:maxLength value="255"/>
        </xsd:restriction>
      </xsd:simpleType>
    </xsd:element>
    <xsd:element name="CorpSiteSubTitle" ma:index="13" nillable="true" ma:displayName="Sub Tittel" ma:internalName="CorpSiteSubTitle">
      <xsd:simpleType>
        <xsd:restriction base="dms:Text">
          <xsd:maxLength value="255"/>
        </xsd:restriction>
      </xsd:simpleType>
    </xsd:element>
    <xsd:element name="CorpSiteAccess" ma:index="14" nillable="true" ma:displayName="Lesetilgang" ma:default="Kun navngitte medlemmer" ma:format="Dropdown" ma:internalName="CorpSiteAccess">
      <xsd:simpleType>
        <xsd:restriction base="dms:Choice">
          <xsd:enumeration value="Kun navngitte medlemmer"/>
          <xsd:enumeration value="SINTEF"/>
          <xsd:enumeration value="Institutt"/>
          <xsd:enumeration value="Avdeling"/>
          <xsd:maxLength value="255"/>
        </xsd:restriction>
      </xsd:simpleType>
    </xsd:element>
    <xsd:element name="CorpSiteClassification" ma:index="15" nillable="true" ma:displayName="Klassifisering" ma:default="Åpen" ma:internalName="CorpSiteClassification">
      <xsd:simpleType>
        <xsd:restriction base="dms:Choice">
          <xsd:enumeration value="Åpen"/>
          <xsd:enumeration value="Fortrolig"/>
          <xsd:enumeration value="Strengt fortrolig"/>
          <xsd:maxLength value="255"/>
        </xsd:restriction>
      </xsd:simpleType>
    </xsd:element>
    <xsd:element name="CorpSiteTags" ma:index="16" nillable="true" ma:displayName="Tags" ma:internalName="CorpSiteTags">
      <xsd:simpleType>
        <xsd:restriction base="dms:Text">
          <xsd:maxLength value="255"/>
        </xsd:restriction>
      </xsd:simpleType>
    </xsd:element>
    <xsd:element name="CorpSiteProjectQA" ma:index="17" nillable="true" ma:displayName="Kvalitestsansvarlig" ma:list="UserInfo" ma:SharePointGroup="0" ma:internalName="CorpSiteProjectQA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rpSiteProjectOwner" ma:index="18" nillable="true" ma:displayName="Prosjekteier" ma:list="UserInfo" ma:SharePointGroup="0" ma:internalName="CorpSiteProject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rpSiteProjectLeader" ma:index="19" nillable="true" ma:displayName="Prosjektleder" ma:list="UserInfo" ma:SharePointGroup="0" ma:internalName="CorpSiteProjectLead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rpSiteReportNumber" ma:index="20" nillable="true" ma:displayName="Rapport nummer" ma:internalName="CorpSiteReportNumber">
      <xsd:simpleType>
        <xsd:restriction base="dms:Text">
          <xsd:maxLength value="255"/>
        </xsd:restriction>
      </xsd:simpleType>
    </xsd:element>
    <xsd:element name="CorpSiteISBN" ma:index="21" nillable="true" ma:displayName="ISBN" ma:internalName="CorpSiteISBN">
      <xsd:simpleType>
        <xsd:restriction base="dms:Text">
          <xsd:maxLength value="255"/>
        </xsd:restriction>
      </xsd:simpleType>
    </xsd:element>
    <xsd:element name="CorpSiteCoAuthors" ma:index="22" nillable="true" ma:displayName="Medforfattere" ma:internalName="CorpSiteCoAuthors">
      <xsd:simpleType>
        <xsd:restriction base="dms:Text">
          <xsd:maxLength value="255"/>
        </xsd:restriction>
      </xsd:simpleType>
    </xsd:element>
    <xsd:element name="CorpSiteRecipientCompany" ma:index="23" nillable="true" ma:displayName="Mottakende selskap" ma:internalName="CorpSiteRecipientCompany">
      <xsd:simpleType>
        <xsd:restriction base="dms:Text">
          <xsd:maxLength value="255"/>
        </xsd:restriction>
      </xsd:simpleType>
    </xsd:element>
    <xsd:element name="CorpSiteRecipientPerson" ma:index="24" nillable="true" ma:displayName="Mottakende person" ma:internalName="CorpSiteRecipientPerson">
      <xsd:simpleType>
        <xsd:restriction base="dms:Text">
          <xsd:maxLength value="255"/>
        </xsd:restriction>
      </xsd:simpleType>
    </xsd:element>
    <xsd:element name="CorpSiteOurRef" ma:index="25" nillable="true" ma:displayName="Vår ref" ma:internalName="CorpSiteOurRef">
      <xsd:simpleType>
        <xsd:restriction base="dms:Text">
          <xsd:maxLength value="255"/>
        </xsd:restriction>
      </xsd:simpleType>
    </xsd:element>
    <xsd:element name="CorpSiteDocumentAuthor" ma:index="26" nillable="true" ma:displayName="Hovedforfatter" ma:internalName="CorpSiteDocumentAutho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rpSiteZipAddress" ma:index="31" nillable="true" ma:displayName="Adresse" ma:internalName="CorpSiteZipAddress">
      <xsd:simpleType>
        <xsd:restriction base="dms:Note">
          <xsd:maxLength value="255"/>
        </xsd:restriction>
      </xsd:simpleType>
    </xsd:element>
    <xsd:element name="CorpSiteZipContact" ma:index="32" nillable="true" ma:displayName="Kontakt" ma:internalName="CorpSiteZipContact">
      <xsd:simpleType>
        <xsd:restriction base="dms:Note">
          <xsd:maxLength value="255"/>
        </xsd:restriction>
      </xsd:simpleType>
    </xsd:element>
    <xsd:element name="CorpSiteVATNumber" ma:index="33" nillable="true" ma:displayName="Foretaksnummer" ma:internalName="CorpSiteVATNumber">
      <xsd:simpleType>
        <xsd:restriction base="dms:Text">
          <xsd:maxLength value="255"/>
        </xsd:restriction>
      </xsd:simpleType>
    </xsd:element>
    <xsd:element name="CorpSiteInstituteEmail" ma:index="35" nillable="true" ma:displayName="E-post institutt" ma:internalName="CorpSiteInstituteEmail">
      <xsd:simpleType>
        <xsd:restriction base="dms:Text">
          <xsd:maxLength value="255"/>
        </xsd:restriction>
      </xsd:simpleType>
    </xsd:element>
    <xsd:element name="CorpDocPageClassificationNbNo" ma:index="36" nillable="true" ma:displayName="Gradering Denne Siden" ma:default="Åpen" ma:internalName="CorpDocPageClassificationNbNo">
      <xsd:simpleType>
        <xsd:restriction base="dms:Choice">
          <xsd:enumeration value="Åpen"/>
          <xsd:enumeration value="Intern"/>
          <xsd:enumeration value="Fortrolig"/>
          <xsd:enumeration value="Strengt fortrolig"/>
          <xsd:maxLength value="255"/>
        </xsd:restriction>
      </xsd:simpleType>
    </xsd:element>
    <xsd:element name="CorpDocClassificationEnUs" ma:index="37" nillable="true" ma:displayName="Classification" ma:default="Unrestricted" ma:internalName="CorpDocClassificationEnUs">
      <xsd:simpleType>
        <xsd:restriction base="dms:Choice">
          <xsd:enumeration value="Unrestricted"/>
          <xsd:enumeration value="Internal"/>
          <xsd:enumeration value="Restricted"/>
          <xsd:enumeration value="Confidential"/>
          <xsd:maxLength value="255"/>
        </xsd:restriction>
      </xsd:simpleType>
    </xsd:element>
    <xsd:element name="CorpDocPageClassificationEnUs" ma:index="38" nillable="true" ma:displayName="Classification This Page" ma:default="Unrestricted" ma:internalName="CorpDocPageClassificationEnUs">
      <xsd:simpleType>
        <xsd:restriction base="dms:Choice">
          <xsd:enumeration value="Unrestricted"/>
          <xsd:enumeration value="Internal"/>
          <xsd:enumeration value="Restricted"/>
          <xsd:enumeration value="Confidential"/>
          <xsd:maxLength value="255"/>
        </xsd:restriction>
      </xsd:simpleType>
    </xsd:element>
    <xsd:element name="CorpSiteInstituteEnUs" ma:index="39" nillable="true" ma:displayName="InstituteEng" ma:internalName="CorpSiteInstituteEnUs">
      <xsd:simpleType>
        <xsd:restriction base="dms:Text">
          <xsd:maxLength value="255"/>
        </xsd:restriction>
      </xsd:simpleType>
    </xsd:element>
    <xsd:element name="CorpSiteInstitutePhone" ma:index="40" nillable="true" ma:displayName="Institutt tlf" ma:internalName="CorpSiteInstitutePhone">
      <xsd:simpleType>
        <xsd:restriction base="dms:Text">
          <xsd:maxLength value="255"/>
        </xsd:restriction>
      </xsd:simpleType>
    </xsd:element>
    <xsd:element name="CorpSiteDocLanguage" ma:index="41" nillable="true" ma:displayName="Språk" ma:internalName="CorpSiteDocLanguage">
      <xsd:simpleType>
        <xsd:restriction base="dms:Text">
          <xsd:maxLength value="255"/>
        </xsd:restriction>
      </xsd:simpleType>
    </xsd:element>
    <xsd:element name="CorpDocInstitute" ma:index="42" nillable="true" ma:displayName="Institutt" ma:internalName="CorpDocInstitute">
      <xsd:simpleType>
        <xsd:restriction base="dms:Text">
          <xsd:maxLength value="255"/>
        </xsd:restriction>
      </xsd:simpleType>
    </xsd:element>
    <xsd:element name="CorpDocClassificationNbNo" ma:index="43" nillable="true" ma:displayName="Gradering" ma:default="Åpen" ma:internalName="CorpDocClassificationNbNo">
      <xsd:simpleType>
        <xsd:restriction base="dms:Choice">
          <xsd:enumeration value="Åpen"/>
          <xsd:enumeration value="Intern"/>
          <xsd:enumeration value="Fortrolig"/>
          <xsd:enumeration value="Strengt fortrolig"/>
          <xsd:maxLength value="255"/>
        </xsd:restriction>
      </xsd:simpleType>
    </xsd:element>
    <xsd:element name="CorpDocVersion" ma:index="46" nillable="true" ma:displayName="Versjon" ma:internalName="CorpDocVers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cbd536-8fd4-46e1-a742-44969f734d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4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45" nillable="true" ma:displayName="MediaServiceAutoTags" ma:internalName="MediaServiceAutoTags" ma:readOnly="true">
      <xsd:simpleType>
        <xsd:restriction base="dms:Text"/>
      </xsd:simpleType>
    </xsd:element>
    <xsd:element name="MediaServiceOCR" ma:index="4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b9d05f-25aa-449b-a5c1-1420e2c26872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CorpSiteInstitute" ma:index="34" nillable="true" ma:displayName="Institutt" ma:internalName="CorpSiteInstitut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rpSiteInstitute xmlns="97b9d05f-25aa-449b-a5c1-1420e2c26872" xsi:nil="true"/>
    <CorpSiteZipContact xmlns="8bbd4995-53b7-43e2-b62f-10947586ac31" xsi:nil="true"/>
    <CorpSiteProjectLeader xmlns="8bbd4995-53b7-43e2-b62f-10947586ac31">
      <UserInfo>
        <DisplayName/>
        <AccountId xsi:nil="true"/>
        <AccountType/>
      </UserInfo>
    </CorpSiteProjectLeader>
    <CorpSiteSubTitle xmlns="8bbd4995-53b7-43e2-b62f-10947586ac31" xsi:nil="true"/>
    <CorpSiteTags xmlns="8bbd4995-53b7-43e2-b62f-10947586ac31" xsi:nil="true"/>
    <CorpSiteISBN xmlns="8bbd4995-53b7-43e2-b62f-10947586ac31" xsi:nil="true"/>
    <CorpWorkflowFeedback xmlns="8bbd4995-53b7-43e2-b62f-10947586ac31" xsi:nil="true"/>
    <CorpSiteAccess xmlns="8bbd4995-53b7-43e2-b62f-10947586ac31">Kun navngitte medlemmer</CorpSiteAccess>
    <CorpSiteRecipientPerson xmlns="8bbd4995-53b7-43e2-b62f-10947586ac31" xsi:nil="true"/>
    <CorpSiteProjectNumber xmlns="8bbd4995-53b7-43e2-b62f-10947586ac31" xsi:nil="true"/>
    <CorpSiteProjectName xmlns="8bbd4995-53b7-43e2-b62f-10947586ac31" xsi:nil="true"/>
    <CorpDocInstitute xmlns="8bbd4995-53b7-43e2-b62f-10947586ac31" xsi:nil="true"/>
    <CorpSiteInstitutePhone xmlns="8bbd4995-53b7-43e2-b62f-10947586ac31" xsi:nil="true"/>
    <CorpSiteProjectOwner xmlns="8bbd4995-53b7-43e2-b62f-10947586ac31">
      <UserInfo>
        <DisplayName/>
        <AccountId xsi:nil="true"/>
        <AccountType/>
      </UserInfo>
    </CorpSiteProjectOwner>
    <CorpDocPageClassificationNbNo xmlns="8bbd4995-53b7-43e2-b62f-10947586ac31">Åpen</CorpDocPageClassificationNbNo>
    <CorpDocClassificationEnUs xmlns="8bbd4995-53b7-43e2-b62f-10947586ac31">Unrestricted</CorpDocClassificationEnUs>
    <CorpDocClassificationNbNo xmlns="8bbd4995-53b7-43e2-b62f-10947586ac31">Åpen</CorpDocClassificationNbNo>
    <CorpSiteClassification xmlns="8bbd4995-53b7-43e2-b62f-10947586ac31">Åpen</CorpSiteClassification>
    <CorpSiteInstituteEmail xmlns="8bbd4995-53b7-43e2-b62f-10947586ac31" xsi:nil="true"/>
    <CorpSiteCoAuthors xmlns="8bbd4995-53b7-43e2-b62f-10947586ac31" xsi:nil="true"/>
    <CorpSiteDocumentAuthor xmlns="8bbd4995-53b7-43e2-b62f-10947586ac31">
      <UserInfo>
        <DisplayName/>
        <AccountId xsi:nil="true"/>
        <AccountType/>
      </UserInfo>
    </CorpSiteDocumentAuthor>
    <CorpSiteInstituteEnUs xmlns="8bbd4995-53b7-43e2-b62f-10947586ac31" xsi:nil="true"/>
    <CorpSiteRecipientCompany xmlns="8bbd4995-53b7-43e2-b62f-10947586ac31" xsi:nil="true"/>
    <CorpSiteDocLanguage xmlns="8bbd4995-53b7-43e2-b62f-10947586ac31" xsi:nil="true"/>
    <CorpDocVersion xmlns="8bbd4995-53b7-43e2-b62f-10947586ac31" xsi:nil="true"/>
    <CorpWorkflowApproval xmlns="8bbd4995-53b7-43e2-b62f-10947586ac31" xsi:nil="true"/>
    <ArchiveStatus xmlns="8bbd4995-53b7-43e2-b62f-10947586ac31" xsi:nil="true"/>
    <CorpSiteProjectQA xmlns="8bbd4995-53b7-43e2-b62f-10947586ac31">
      <UserInfo>
        <DisplayName/>
        <AccountId xsi:nil="true"/>
        <AccountType/>
      </UserInfo>
    </CorpSiteProjectQA>
    <CorpSiteZipAddress xmlns="8bbd4995-53b7-43e2-b62f-10947586ac31" xsi:nil="true"/>
    <CorpSiteVATNumber xmlns="8bbd4995-53b7-43e2-b62f-10947586ac31" xsi:nil="true"/>
    <CorpSiteReportNumber xmlns="8bbd4995-53b7-43e2-b62f-10947586ac31" xsi:nil="true"/>
    <CorpSiteOurRef xmlns="8bbd4995-53b7-43e2-b62f-10947586ac31" xsi:nil="true"/>
    <CorpDocPageClassificationEnUs xmlns="8bbd4995-53b7-43e2-b62f-10947586ac31">Unrestricted</CorpDocPageClassificationEnUs>
  </documentManagement>
</p:properties>
</file>

<file path=customXml/itemProps1.xml><?xml version="1.0" encoding="utf-8"?>
<ds:datastoreItem xmlns:ds="http://schemas.openxmlformats.org/officeDocument/2006/customXml" ds:itemID="{52848929-18ED-4E97-9DB9-1DE3EB74C562}"/>
</file>

<file path=customXml/itemProps2.xml><?xml version="1.0" encoding="utf-8"?>
<ds:datastoreItem xmlns:ds="http://schemas.openxmlformats.org/officeDocument/2006/customXml" ds:itemID="{E394E601-8581-4787-8E05-38B95854BB22}"/>
</file>

<file path=customXml/itemProps3.xml><?xml version="1.0" encoding="utf-8"?>
<ds:datastoreItem xmlns:ds="http://schemas.openxmlformats.org/officeDocument/2006/customXml" ds:itemID="{922F17CA-7768-4DBE-933F-2444EE299908}"/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148</Words>
  <Application>Microsoft Office PowerPoint</Application>
  <PresentationFormat>Widescreen</PresentationFormat>
  <Paragraphs>27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 Noen tips til bruk av Årsakskart: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Eivind Okstad</dc:creator>
  <cp:lastModifiedBy>Ranveig Kviseth Tinmannsvik</cp:lastModifiedBy>
  <cp:revision>6</cp:revision>
  <dcterms:created xsi:type="dcterms:W3CDTF">2018-10-01T19:42:44Z</dcterms:created>
  <dcterms:modified xsi:type="dcterms:W3CDTF">2019-03-26T12:26:35Z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-557160697</vt:i4>
  </property>
  <property fmtid="{D5CDD505-2E9C-101B-9397-08002B2CF9AE}" pid="3" name="_NewReviewCycle">
    <vt:lpwstr/>
  </property>
  <property fmtid="{D5CDD505-2E9C-101B-9397-08002B2CF9AE}" pid="4" name="_EmailSubject">
    <vt:lpwstr>Granskning av rømmingshendelser på web</vt:lpwstr>
  </property>
  <property fmtid="{D5CDD505-2E9C-101B-9397-08002B2CF9AE}" pid="5" name="_AuthorEmail">
    <vt:lpwstr>Ranveig.K.Tinmannsvik@sintef.no</vt:lpwstr>
  </property>
  <property fmtid="{D5CDD505-2E9C-101B-9397-08002B2CF9AE}" pid="6" name="_AuthorEmailDisplayName">
    <vt:lpwstr>Ranveig Kviseth Tinmannsvik</vt:lpwstr>
  </property>
  <property fmtid="{D5CDD505-2E9C-101B-9397-08002B2CF9AE}" pid="7" name="ContentTypeId">
    <vt:lpwstr>0x01010031B82B69D2361148B4D8F7EC156802130800F3E6E3EC2A0966458B08444CD17BC33C</vt:lpwstr>
  </property>
</Properties>
</file>