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sldIdLst>
    <p:sldId id="262" r:id="rId3"/>
    <p:sldId id="361" r:id="rId4"/>
    <p:sldId id="296" r:id="rId5"/>
    <p:sldId id="300" r:id="rId6"/>
    <p:sldId id="297" r:id="rId7"/>
    <p:sldId id="298" r:id="rId8"/>
    <p:sldId id="299" r:id="rId9"/>
    <p:sldId id="292" r:id="rId10"/>
    <p:sldId id="289" r:id="rId11"/>
    <p:sldId id="285" r:id="rId12"/>
    <p:sldId id="286" r:id="rId13"/>
    <p:sldId id="283" r:id="rId14"/>
    <p:sldId id="274" r:id="rId15"/>
    <p:sldId id="275" r:id="rId16"/>
    <p:sldId id="276" r:id="rId17"/>
    <p:sldId id="277" r:id="rId18"/>
    <p:sldId id="284" r:id="rId19"/>
    <p:sldId id="279" r:id="rId20"/>
    <p:sldId id="280" r:id="rId21"/>
    <p:sldId id="291" r:id="rId22"/>
    <p:sldId id="301" r:id="rId23"/>
    <p:sldId id="293" r:id="rId24"/>
    <p:sldId id="294" r:id="rId25"/>
    <p:sldId id="304" r:id="rId26"/>
    <p:sldId id="306" r:id="rId27"/>
    <p:sldId id="307" r:id="rId28"/>
    <p:sldId id="308" r:id="rId29"/>
    <p:sldId id="313" r:id="rId30"/>
    <p:sldId id="311" r:id="rId31"/>
    <p:sldId id="309" r:id="rId32"/>
    <p:sldId id="317" r:id="rId33"/>
    <p:sldId id="319" r:id="rId34"/>
    <p:sldId id="320" r:id="rId35"/>
    <p:sldId id="359" r:id="rId36"/>
    <p:sldId id="324" r:id="rId37"/>
    <p:sldId id="332" r:id="rId38"/>
    <p:sldId id="333" r:id="rId39"/>
    <p:sldId id="334" r:id="rId40"/>
    <p:sldId id="355" r:id="rId41"/>
    <p:sldId id="357" r:id="rId42"/>
    <p:sldId id="335" r:id="rId43"/>
    <p:sldId id="354" r:id="rId44"/>
    <p:sldId id="356" r:id="rId45"/>
    <p:sldId id="325" r:id="rId46"/>
    <p:sldId id="327" r:id="rId47"/>
    <p:sldId id="326" r:id="rId48"/>
    <p:sldId id="337" r:id="rId49"/>
  </p:sldIdLst>
  <p:sldSz cx="9144000" cy="6858000" type="screen4x3"/>
  <p:notesSz cx="6858000" cy="9144000"/>
  <p:defaultTextStyle>
    <a:defPPr>
      <a:defRPr lang="nb-NO"/>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66"/>
    <a:srgbClr val="FFCCFF"/>
    <a:srgbClr val="0066FF"/>
    <a:srgbClr val="F8F8F8"/>
    <a:srgbClr val="FFFFFF"/>
    <a:srgbClr val="FFFFCC"/>
    <a:srgbClr val="ADEEB9"/>
    <a:srgbClr val="A4D195"/>
    <a:srgbClr val="9CC2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69" autoAdjust="0"/>
    <p:restoredTop sz="94660"/>
  </p:normalViewPr>
  <p:slideViewPr>
    <p:cSldViewPr snapToGrid="0" snapToObjects="1">
      <p:cViewPr varScale="1">
        <p:scale>
          <a:sx n="81" d="100"/>
          <a:sy n="81" d="100"/>
        </p:scale>
        <p:origin x="102" y="8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89965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lysbildenummer 5"/>
          <p:cNvSpPr>
            <a:spLocks noGrp="1"/>
          </p:cNvSpPr>
          <p:nvPr>
            <p:ph type="sldNum" sz="quarter" idx="12"/>
          </p:nvPr>
        </p:nvSpPr>
        <p:spPr/>
        <p:txBody>
          <a:bodyPr/>
          <a:lstStyle>
            <a:lvl1pPr>
              <a:defRPr/>
            </a:lvl1pPr>
          </a:lstStyle>
          <a:p>
            <a:fld id="{66A1A494-95BF-463C-8101-12C94A79B808}" type="slidenum">
              <a:rPr lang="nb-NO" altLang="nb-NO"/>
              <a:pPr/>
              <a:t>‹#›</a:t>
            </a:fld>
            <a:endParaRPr lang="nb-NO" altLang="nb-NO"/>
          </a:p>
        </p:txBody>
      </p:sp>
    </p:spTree>
    <p:extLst>
      <p:ext uri="{BB962C8B-B14F-4D97-AF65-F5344CB8AC3E}">
        <p14:creationId xmlns:p14="http://schemas.microsoft.com/office/powerpoint/2010/main" val="240972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B6CCDBA8-EA8F-4991-9780-752BD24D06E9}" type="slidenum">
              <a:rPr lang="nb-NO" altLang="nb-NO"/>
              <a:pPr/>
              <a:t>‹#›</a:t>
            </a:fld>
            <a:endParaRPr lang="nb-NO" altLang="nb-NO"/>
          </a:p>
        </p:txBody>
      </p:sp>
    </p:spTree>
    <p:extLst>
      <p:ext uri="{BB962C8B-B14F-4D97-AF65-F5344CB8AC3E}">
        <p14:creationId xmlns:p14="http://schemas.microsoft.com/office/powerpoint/2010/main" val="1495608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1434985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40995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55BCFD3E-4749-4EA7-8A8A-14E5A2B0E36B}" type="slidenum">
              <a:rPr lang="nb-NO" altLang="nb-NO"/>
              <a:pPr/>
              <a:t>‹#›</a:t>
            </a:fld>
            <a:endParaRPr lang="nb-NO" altLang="nb-NO"/>
          </a:p>
        </p:txBody>
      </p:sp>
      <p:pic>
        <p:nvPicPr>
          <p:cNvPr id="7" name="Bilde 6"/>
          <p:cNvPicPr>
            <a:picLocks noChangeAspect="1"/>
          </p:cNvPicPr>
          <p:nvPr userDrawn="1"/>
        </p:nvPicPr>
        <p:blipFill>
          <a:blip r:embed="rId2"/>
          <a:stretch>
            <a:fillRect/>
          </a:stretch>
        </p:blipFill>
        <p:spPr>
          <a:xfrm>
            <a:off x="457200" y="6343651"/>
            <a:ext cx="1276095" cy="282983"/>
          </a:xfrm>
          <a:prstGeom prst="rect">
            <a:avLst/>
          </a:prstGeom>
        </p:spPr>
      </p:pic>
    </p:spTree>
    <p:extLst>
      <p:ext uri="{BB962C8B-B14F-4D97-AF65-F5344CB8AC3E}">
        <p14:creationId xmlns:p14="http://schemas.microsoft.com/office/powerpoint/2010/main" val="3819880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solidFill>
                <a:prstClr val="white"/>
              </a:solidFill>
            </a:endParaRPr>
          </a:p>
        </p:txBody>
      </p:sp>
      <p:pic>
        <p:nvPicPr>
          <p:cNvPr id="5" name="Bilde 10"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1"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4225604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a:spLocks noGrp="1"/>
          </p:cNvSpPr>
          <p:nvPr>
            <p:ph type="sldNum" sz="quarter" idx="12"/>
          </p:nvPr>
        </p:nvSpPr>
        <p:spPr/>
        <p:txBody>
          <a:bodyPr/>
          <a:lstStyle>
            <a:lvl1pPr>
              <a:defRPr/>
            </a:lvl1pPr>
          </a:lstStyle>
          <a:p>
            <a:fld id="{0AA90DF6-DE6F-4019-BC9B-6AB0FC4DFEF3}" type="slidenum">
              <a:rPr lang="nb-NO" altLang="nb-NO"/>
              <a:pPr/>
              <a:t>‹#›</a:t>
            </a:fld>
            <a:endParaRPr lang="nb-NO" altLang="nb-NO"/>
          </a:p>
        </p:txBody>
      </p:sp>
    </p:spTree>
    <p:extLst>
      <p:ext uri="{BB962C8B-B14F-4D97-AF65-F5344CB8AC3E}">
        <p14:creationId xmlns:p14="http://schemas.microsoft.com/office/powerpoint/2010/main" val="50650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lysbildenummer 5"/>
          <p:cNvSpPr>
            <a:spLocks noGrp="1"/>
          </p:cNvSpPr>
          <p:nvPr>
            <p:ph type="sldNum" sz="quarter" idx="12"/>
          </p:nvPr>
        </p:nvSpPr>
        <p:spPr/>
        <p:txBody>
          <a:bodyPr/>
          <a:lstStyle>
            <a:lvl1pPr>
              <a:defRPr/>
            </a:lvl1pPr>
          </a:lstStyle>
          <a:p>
            <a:fld id="{A1E70D4E-56D1-4DF5-86BF-0DFC0FD40ECE}" type="slidenum">
              <a:rPr lang="nb-NO" altLang="nb-NO"/>
              <a:pPr/>
              <a:t>‹#›</a:t>
            </a:fld>
            <a:endParaRPr lang="nb-NO" altLang="nb-NO"/>
          </a:p>
        </p:txBody>
      </p:sp>
    </p:spTree>
    <p:extLst>
      <p:ext uri="{BB962C8B-B14F-4D97-AF65-F5344CB8AC3E}">
        <p14:creationId xmlns:p14="http://schemas.microsoft.com/office/powerpoint/2010/main" val="62518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lysbildenummer 5"/>
          <p:cNvSpPr>
            <a:spLocks noGrp="1"/>
          </p:cNvSpPr>
          <p:nvPr>
            <p:ph type="sldNum" sz="quarter" idx="12"/>
          </p:nvPr>
        </p:nvSpPr>
        <p:spPr/>
        <p:txBody>
          <a:bodyPr/>
          <a:lstStyle>
            <a:lvl1pPr>
              <a:defRPr/>
            </a:lvl1pPr>
          </a:lstStyle>
          <a:p>
            <a:fld id="{BFC2C99A-0F73-423F-8EE5-2F91F1AC0F90}" type="slidenum">
              <a:rPr lang="nb-NO" altLang="nb-NO"/>
              <a:pPr/>
              <a:t>‹#›</a:t>
            </a:fld>
            <a:endParaRPr lang="nb-NO" altLang="nb-NO"/>
          </a:p>
        </p:txBody>
      </p:sp>
    </p:spTree>
    <p:extLst>
      <p:ext uri="{BB962C8B-B14F-4D97-AF65-F5344CB8AC3E}">
        <p14:creationId xmlns:p14="http://schemas.microsoft.com/office/powerpoint/2010/main" val="196440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5"/>
          <p:cNvSpPr>
            <a:spLocks noGrp="1"/>
          </p:cNvSpPr>
          <p:nvPr>
            <p:ph type="sldNum" sz="quarter" idx="12"/>
          </p:nvPr>
        </p:nvSpPr>
        <p:spPr/>
        <p:txBody>
          <a:bodyPr/>
          <a:lstStyle>
            <a:lvl1pPr>
              <a:defRPr/>
            </a:lvl1pPr>
          </a:lstStyle>
          <a:p>
            <a:fld id="{6CD24B07-412C-4A14-BA5D-5C76C514D948}" type="slidenum">
              <a:rPr lang="nb-NO" altLang="nb-NO"/>
              <a:pPr/>
              <a:t>‹#›</a:t>
            </a:fld>
            <a:endParaRPr lang="nb-NO" altLang="nb-NO"/>
          </a:p>
        </p:txBody>
      </p:sp>
    </p:spTree>
    <p:extLst>
      <p:ext uri="{BB962C8B-B14F-4D97-AF65-F5344CB8AC3E}">
        <p14:creationId xmlns:p14="http://schemas.microsoft.com/office/powerpoint/2010/main" val="255859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2.png"/>
          <p:cNvPicPr>
            <a:picLocks noChangeAspect="1"/>
          </p:cNvPicPr>
          <p:nvPr userDrawn="1"/>
        </p:nvPicPr>
        <p:blipFill>
          <a:blip r:embed="rId2">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3.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75488" y="215900"/>
            <a:ext cx="1611312"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Undertittel 2"/>
          <p:cNvSpPr>
            <a:spLocks noGrp="1"/>
          </p:cNvSpPr>
          <p:nvPr>
            <p:ph type="subTitle" idx="1"/>
          </p:nvPr>
        </p:nvSpPr>
        <p:spPr>
          <a:xfrm>
            <a:off x="3390552" y="3730934"/>
            <a:ext cx="5296247" cy="1428868"/>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
        <p:nvSpPr>
          <p:cNvPr id="11" name="Tittel 1"/>
          <p:cNvSpPr>
            <a:spLocks noGrp="1"/>
          </p:cNvSpPr>
          <p:nvPr>
            <p:ph type="title"/>
          </p:nvPr>
        </p:nvSpPr>
        <p:spPr>
          <a:xfrm>
            <a:off x="3390552" y="1958821"/>
            <a:ext cx="5296248" cy="1772113"/>
          </a:xfrm>
        </p:spPr>
        <p:txBody>
          <a:bodyPr anchor="t">
            <a:noAutofit/>
          </a:bodyPr>
          <a:lstStyle>
            <a:lvl1pPr algn="l">
              <a:defRPr sz="4000" b="1" cap="all">
                <a:solidFill>
                  <a:schemeClr val="tx1">
                    <a:lumMod val="85000"/>
                    <a:lumOff val="15000"/>
                  </a:schemeClr>
                </a:solidFill>
              </a:defRPr>
            </a:lvl1pPr>
          </a:lstStyle>
          <a:p>
            <a:r>
              <a:rPr lang="nb-NO" dirty="0" smtClean="0"/>
              <a:t>Klikk for å redigere tittelstil</a:t>
            </a:r>
            <a:endParaRPr lang="nb-NO" dirty="0"/>
          </a:p>
        </p:txBody>
      </p:sp>
    </p:spTree>
    <p:extLst>
      <p:ext uri="{BB962C8B-B14F-4D97-AF65-F5344CB8AC3E}">
        <p14:creationId xmlns:p14="http://schemas.microsoft.com/office/powerpoint/2010/main" val="71823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83046199-50FD-4DB3-8B19-09263B75C44D}" type="slidenum">
              <a:rPr lang="nb-NO" altLang="nb-NO"/>
              <a:pPr/>
              <a:t>‹#›</a:t>
            </a:fld>
            <a:endParaRPr lang="nb-NO" altLang="nb-NO"/>
          </a:p>
        </p:txBody>
      </p:sp>
    </p:spTree>
    <p:extLst>
      <p:ext uri="{BB962C8B-B14F-4D97-AF65-F5344CB8AC3E}">
        <p14:creationId xmlns:p14="http://schemas.microsoft.com/office/powerpoint/2010/main" val="2493622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4" name="Rektangel 3"/>
          <p:cNvSpPr/>
          <p:nvPr userDrawn="1"/>
        </p:nvSpPr>
        <p:spPr>
          <a:xfrm>
            <a:off x="0" y="0"/>
            <a:ext cx="9144000" cy="6858000"/>
          </a:xfrm>
          <a:prstGeom prst="rect">
            <a:avLst/>
          </a:prstGeom>
          <a:gradFill>
            <a:gsLst>
              <a:gs pos="0">
                <a:schemeClr val="bg1">
                  <a:lumMod val="5000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nb-NO"/>
          </a:p>
        </p:txBody>
      </p:sp>
      <p:pic>
        <p:nvPicPr>
          <p:cNvPr id="5" name="Bilde 11" descr="part-03.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53288" y="215900"/>
            <a:ext cx="1579562"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12" descr="part-02.png"/>
          <p:cNvPicPr>
            <a:picLocks noChangeAspect="1"/>
          </p:cNvPicPr>
          <p:nvPr userDrawn="1"/>
        </p:nvPicPr>
        <p:blipFill>
          <a:blip r:embed="rId3">
            <a:extLst>
              <a:ext uri="{28A0092B-C50C-407E-A947-70E740481C1C}">
                <a14:useLocalDpi xmlns:a14="http://schemas.microsoft.com/office/drawing/2010/main" val="0"/>
              </a:ext>
            </a:extLst>
          </a:blip>
          <a:srcRect l="22531"/>
          <a:stretch>
            <a:fillRect/>
          </a:stretch>
        </p:blipFill>
        <p:spPr bwMode="auto">
          <a:xfrm>
            <a:off x="0" y="560388"/>
            <a:ext cx="289083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tel 1"/>
          <p:cNvSpPr>
            <a:spLocks noGrp="1"/>
          </p:cNvSpPr>
          <p:nvPr>
            <p:ph type="title"/>
          </p:nvPr>
        </p:nvSpPr>
        <p:spPr>
          <a:xfrm>
            <a:off x="2888253" y="2351610"/>
            <a:ext cx="5830887" cy="781003"/>
          </a:xfrm>
        </p:spPr>
        <p:txBody>
          <a:bodyPr anchor="t">
            <a:noAutofit/>
          </a:bodyPr>
          <a:lstStyle>
            <a:lvl1pPr algn="l">
              <a:defRPr sz="5000" b="1" cap="all">
                <a:solidFill>
                  <a:schemeClr val="tx1">
                    <a:lumMod val="85000"/>
                    <a:lumOff val="15000"/>
                  </a:schemeClr>
                </a:solidFill>
              </a:defRPr>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2933613" y="3982235"/>
            <a:ext cx="5457789" cy="747168"/>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p14="http://schemas.microsoft.com/office/powerpoint/2010/main" val="357346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a:spLocks noGrp="1"/>
          </p:cNvSpPr>
          <p:nvPr>
            <p:ph type="sldNum" sz="quarter" idx="12"/>
          </p:nvPr>
        </p:nvSpPr>
        <p:spPr/>
        <p:txBody>
          <a:bodyPr/>
          <a:lstStyle>
            <a:lvl1pPr>
              <a:defRPr/>
            </a:lvl1pPr>
          </a:lstStyle>
          <a:p>
            <a:fld id="{357EEA2C-634D-40FD-9A38-7C2F1860F78E}" type="slidenum">
              <a:rPr lang="nb-NO" altLang="nb-NO"/>
              <a:pPr/>
              <a:t>‹#›</a:t>
            </a:fld>
            <a:endParaRPr lang="nb-NO" altLang="nb-NO"/>
          </a:p>
        </p:txBody>
      </p:sp>
    </p:spTree>
    <p:extLst>
      <p:ext uri="{BB962C8B-B14F-4D97-AF65-F5344CB8AC3E}">
        <p14:creationId xmlns:p14="http://schemas.microsoft.com/office/powerpoint/2010/main" val="3465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9" name="Plassholder for lysbildenummer 5"/>
          <p:cNvSpPr>
            <a:spLocks noGrp="1"/>
          </p:cNvSpPr>
          <p:nvPr>
            <p:ph type="sldNum" sz="quarter" idx="12"/>
          </p:nvPr>
        </p:nvSpPr>
        <p:spPr/>
        <p:txBody>
          <a:bodyPr/>
          <a:lstStyle>
            <a:lvl1pPr>
              <a:defRPr/>
            </a:lvl1pPr>
          </a:lstStyle>
          <a:p>
            <a:fld id="{6D32664A-948E-4AFD-B4C6-9E56F6ED6FD1}" type="slidenum">
              <a:rPr lang="nb-NO" altLang="nb-NO"/>
              <a:pPr/>
              <a:t>‹#›</a:t>
            </a:fld>
            <a:endParaRPr lang="nb-NO" altLang="nb-NO"/>
          </a:p>
        </p:txBody>
      </p:sp>
    </p:spTree>
    <p:extLst>
      <p:ext uri="{BB962C8B-B14F-4D97-AF65-F5344CB8AC3E}">
        <p14:creationId xmlns:p14="http://schemas.microsoft.com/office/powerpoint/2010/main" val="1439833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lysbildenummer 5"/>
          <p:cNvSpPr>
            <a:spLocks noGrp="1"/>
          </p:cNvSpPr>
          <p:nvPr>
            <p:ph type="sldNum" sz="quarter" idx="12"/>
          </p:nvPr>
        </p:nvSpPr>
        <p:spPr/>
        <p:txBody>
          <a:bodyPr/>
          <a:lstStyle>
            <a:lvl1pPr>
              <a:defRPr/>
            </a:lvl1pPr>
          </a:lstStyle>
          <a:p>
            <a:fld id="{1F11F201-A750-4ABF-9D6E-B3F1BF34674C}" type="slidenum">
              <a:rPr lang="nb-NO" altLang="nb-NO"/>
              <a:pPr/>
              <a:t>‹#›</a:t>
            </a:fld>
            <a:endParaRPr lang="nb-NO" altLang="nb-NO"/>
          </a:p>
        </p:txBody>
      </p:sp>
    </p:spTree>
    <p:extLst>
      <p:ext uri="{BB962C8B-B14F-4D97-AF65-F5344CB8AC3E}">
        <p14:creationId xmlns:p14="http://schemas.microsoft.com/office/powerpoint/2010/main" val="368738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ssholder for lysbildenummer 5"/>
          <p:cNvSpPr>
            <a:spLocks noGrp="1"/>
          </p:cNvSpPr>
          <p:nvPr>
            <p:ph type="sldNum" sz="quarter" idx="12"/>
          </p:nvPr>
        </p:nvSpPr>
        <p:spPr/>
        <p:txBody>
          <a:bodyPr/>
          <a:lstStyle>
            <a:lvl1pPr>
              <a:defRPr/>
            </a:lvl1pPr>
          </a:lstStyle>
          <a:p>
            <a:fld id="{3B21732E-B67A-42A0-A88D-47777B3913F0}" type="slidenum">
              <a:rPr lang="nb-NO" altLang="nb-NO"/>
              <a:pPr/>
              <a:t>‹#›</a:t>
            </a:fld>
            <a:endParaRPr lang="nb-NO" altLang="nb-NO"/>
          </a:p>
        </p:txBody>
      </p:sp>
    </p:spTree>
    <p:extLst>
      <p:ext uri="{BB962C8B-B14F-4D97-AF65-F5344CB8AC3E}">
        <p14:creationId xmlns:p14="http://schemas.microsoft.com/office/powerpoint/2010/main" val="313460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7" name="Plassholder for lysbildenummer 5"/>
          <p:cNvSpPr>
            <a:spLocks noGrp="1"/>
          </p:cNvSpPr>
          <p:nvPr>
            <p:ph type="sldNum" sz="quarter" idx="12"/>
          </p:nvPr>
        </p:nvSpPr>
        <p:spPr/>
        <p:txBody>
          <a:bodyPr/>
          <a:lstStyle>
            <a:lvl1pPr>
              <a:defRPr/>
            </a:lvl1pPr>
          </a:lstStyle>
          <a:p>
            <a:fld id="{C4697A55-D275-45AD-9239-7F3B7130C28F}" type="slidenum">
              <a:rPr lang="nb-NO" altLang="nb-NO"/>
              <a:pPr/>
              <a:t>‹#›</a:t>
            </a:fld>
            <a:endParaRPr lang="nb-NO" altLang="nb-NO"/>
          </a:p>
        </p:txBody>
      </p:sp>
    </p:spTree>
    <p:extLst>
      <p:ext uri="{BB962C8B-B14F-4D97-AF65-F5344CB8AC3E}">
        <p14:creationId xmlns:p14="http://schemas.microsoft.com/office/powerpoint/2010/main" val="2925708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emf"/><Relationship Id="rId5" Type="http://schemas.openxmlformats.org/officeDocument/2006/relationships/slideLayout" Target="../slideLayouts/slideLayout16.xml"/><Relationship Id="rId10"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Bilde 10"/>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54163"/>
            <a:ext cx="3017838" cy="430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1028"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E6A3DE5B-5907-4E56-BCD1-808F7AF970C9}" type="slidenum">
              <a:rPr lang="nb-NO" altLang="nb-NO"/>
              <a:pPr/>
              <a:t>‹#›</a:t>
            </a:fld>
            <a:endParaRPr lang="nb-NO" altLang="nb-NO"/>
          </a:p>
        </p:txBody>
      </p:sp>
      <p:pic>
        <p:nvPicPr>
          <p:cNvPr id="1032" name="Bilde 7"/>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Bilde 8"/>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e 9"/>
          <p:cNvPicPr>
            <a:picLocks noChangeAspect="1"/>
          </p:cNvPicPr>
          <p:nvPr userDrawn="1"/>
        </p:nvPicPr>
        <p:blipFill>
          <a:blip r:embed="rId16"/>
          <a:stretch>
            <a:fillRect/>
          </a:stretch>
        </p:blipFill>
        <p:spPr>
          <a:xfrm>
            <a:off x="457200" y="6343651"/>
            <a:ext cx="1276095" cy="282983"/>
          </a:xfrm>
          <a:prstGeom prst="rect">
            <a:avLst/>
          </a:prstGeom>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680" r:id="rId3"/>
    <p:sldLayoutId id="214748370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Plassholder for tittel 1"/>
          <p:cNvSpPr>
            <a:spLocks noGrp="1"/>
          </p:cNvSpPr>
          <p:nvPr>
            <p:ph type="title"/>
          </p:nvPr>
        </p:nvSpPr>
        <p:spPr bwMode="auto">
          <a:xfrm>
            <a:off x="457200" y="274638"/>
            <a:ext cx="82296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b-NO" altLang="nb-NO" smtClean="0"/>
              <a:t>Klikk for å redigere tittelstil</a:t>
            </a:r>
          </a:p>
        </p:txBody>
      </p:sp>
      <p:sp>
        <p:nvSpPr>
          <p:cNvPr id="2051" name="Plassholder for tekst 2"/>
          <p:cNvSpPr>
            <a:spLocks noGrp="1"/>
          </p:cNvSpPr>
          <p:nvPr>
            <p:ph type="body" idx="1"/>
          </p:nvPr>
        </p:nvSpPr>
        <p:spPr bwMode="auto">
          <a:xfrm>
            <a:off x="457200" y="1316038"/>
            <a:ext cx="822960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altLang="nb-NO" smtClean="0"/>
              <a:t>Klikk for å redigere tekststiler i malen</a:t>
            </a:r>
          </a:p>
          <a:p>
            <a:pPr lvl="1"/>
            <a:r>
              <a:rPr lang="nb-NO" altLang="nb-NO" smtClean="0"/>
              <a:t>Andre nivå</a:t>
            </a:r>
          </a:p>
          <a:p>
            <a:pPr lvl="2"/>
            <a:r>
              <a:rPr lang="nb-NO" altLang="nb-NO" smtClean="0"/>
              <a:t>Tredje nivå</a:t>
            </a:r>
          </a:p>
          <a:p>
            <a:pPr lvl="3"/>
            <a:r>
              <a:rPr lang="nb-NO" altLang="nb-NO" smtClean="0"/>
              <a:t>Fjerde nivå</a:t>
            </a:r>
          </a:p>
          <a:p>
            <a:pPr lvl="4"/>
            <a:r>
              <a:rPr lang="nb-NO" altLang="nb-NO" smtClean="0"/>
              <a:t>Femte nivå</a:t>
            </a:r>
          </a:p>
        </p:txBody>
      </p:sp>
      <p:sp>
        <p:nvSpPr>
          <p:cNvPr id="6" name="Plassholder for lysbildenummer 5"/>
          <p:cNvSpPr>
            <a:spLocks noGrp="1"/>
          </p:cNvSpPr>
          <p:nvPr>
            <p:ph type="sldNum" sz="quarter" idx="4"/>
          </p:nvPr>
        </p:nvSpPr>
        <p:spPr>
          <a:xfrm>
            <a:off x="5232400" y="6305550"/>
            <a:ext cx="128746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6274225-6935-49A2-8F67-3C20E6686EC1}" type="slidenum">
              <a:rPr lang="nb-NO" altLang="nb-NO"/>
              <a:pPr/>
              <a:t>‹#›</a:t>
            </a:fld>
            <a:endParaRPr lang="nb-NO" altLang="nb-NO"/>
          </a:p>
        </p:txBody>
      </p:sp>
      <p:pic>
        <p:nvPicPr>
          <p:cNvPr id="2055" name="Bilde 7"/>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838200"/>
            <a:ext cx="822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Bilde 8"/>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7383463" y="6178550"/>
            <a:ext cx="1336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e 8"/>
          <p:cNvPicPr>
            <a:picLocks noChangeAspect="1"/>
          </p:cNvPicPr>
          <p:nvPr userDrawn="1"/>
        </p:nvPicPr>
        <p:blipFill>
          <a:blip r:embed="rId12"/>
          <a:stretch>
            <a:fillRect/>
          </a:stretch>
        </p:blipFill>
        <p:spPr>
          <a:xfrm>
            <a:off x="457200" y="6343651"/>
            <a:ext cx="1276095" cy="282983"/>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689" r:id="rId3"/>
    <p:sldLayoutId id="2147483703" r:id="rId4"/>
    <p:sldLayoutId id="2147483690" r:id="rId5"/>
    <p:sldLayoutId id="2147483691" r:id="rId6"/>
    <p:sldLayoutId id="2147483692" r:id="rId7"/>
    <p:sldLayoutId id="2147483693" r:id="rId8"/>
  </p:sldLayoutIdLst>
  <p:txStyles>
    <p:title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hyperlink" Target="https://www.vegvesen.no/Europaveg/e16slentvinno" TargetMode="Externa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vegvesen.no/Europaveg/e16slentvinno"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vegvesen.no/Europaveg/e134vagsliseljestad" TargetMode="External"/><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vegvesen.no/vegprosjekter/ryfast" TargetMode="Externa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www.tungt.no/anleggsmagasinet/bygger-by-med-tunnelmasse-2055576" TargetMode="External"/><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vegvesen.no/vegprosjekter/ryfast/Nyhetsarkiv/_attachment/374897?_ts=139af14a750&amp;fast_title=Solbakktunnelen+og+Hundv%C3%A5gtunnelen.pdf"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vegvesen.no/_attachment/177034/binary/336715?fast_title=Rv.13+Ryfast+og+E39+Eiganestunnelen+-+Geologisk+rapport" TargetMode="External"/><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s://www.vegvesen.no/Europaveg/e39rogfast" TargetMode="External"/><Relationship Id="rId2" Type="http://schemas.openxmlformats.org/officeDocument/2006/relationships/image" Target="../media/image33.png"/><Relationship Id="rId1" Type="http://schemas.openxmlformats.org/officeDocument/2006/relationships/slideLayout" Target="../slideLayouts/slideLayout14.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hyperlink" Target="https://www.vegvesen.no/_attachment/1875530/binary/1184031?fast_title=Rogfast-brosjyre+mai+2017.pdf" TargetMode="External"/><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www.vegvesen.no/_attachment/1560823/binary/1137518?fast_title=Planbeskrivelse.pdf" TargetMode="External"/><Relationship Id="rId2" Type="http://schemas.openxmlformats.org/officeDocument/2006/relationships/hyperlink" Target="https://www.vegvesen.no/Europaveg/e39rogfast" TargetMode="Externa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webhotel3.gisline.no/GisLinePlanarkiv/1145/201502/Dokumenter/Planbeskrivelse%20Rogfast%20Omr%C3%A5deregulering%20Arsv%C3%A5gen%20N%C3%A6ringsomr%C3%A5de.pdf" TargetMode="External"/><Relationship Id="rId2" Type="http://schemas.openxmlformats.org/officeDocument/2006/relationships/image" Target="../media/image38.png"/><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s://www.vegvesen.no/_attachment/1353432/binary/1175044?fast_title=Reguleringsplanhefte+vedtatt+plan,+Vestnes+kommune.pdf" TargetMode="External"/><Relationship Id="rId2" Type="http://schemas.openxmlformats.org/officeDocument/2006/relationships/hyperlink" Target="https://www.vegvesen.no/Europaveg/e39romsdalsfjorden/fakta" TargetMode="Externa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s://www.vegvesen.no/Europaveg/e39romsdalsfjorden/nyhetsarkiv/s%C3%B8ker-mottakere-av-overskuddsmasse" TargetMode="External"/><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hyperlink" Target="https://www.vegvesen.no/_attachment/1353432/binary/1175044?fast_title=Reguleringsplanhefte+vedtatt+plan,+Vestnes+kommune.pdf"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jotjenester.no/prosjekt-follobanen/"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vegvesen.no/Europaveg/e16neroydalen/Fakta"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887663" y="2351088"/>
            <a:ext cx="5830887" cy="1767688"/>
          </a:xfrm>
        </p:spPr>
        <p:txBody>
          <a:bodyPr rtlCol="0"/>
          <a:lstStyle/>
          <a:p>
            <a:pPr fontAlgn="auto">
              <a:spcAft>
                <a:spcPts val="0"/>
              </a:spcAft>
              <a:defRPr/>
            </a:pPr>
            <a:r>
              <a:rPr lang="nn-NO" sz="2400" dirty="0" smtClean="0"/>
              <a:t>Døme på planhandtering av overskotsmassar i store infrastrukturprosjekt (Bergensregionen ++)</a:t>
            </a:r>
            <a:endParaRPr lang="nb-NO" sz="2400" dirty="0"/>
          </a:p>
        </p:txBody>
      </p:sp>
      <p:sp>
        <p:nvSpPr>
          <p:cNvPr id="3" name="Plassholder for tekst 2"/>
          <p:cNvSpPr>
            <a:spLocks noGrp="1"/>
          </p:cNvSpPr>
          <p:nvPr>
            <p:ph type="body" idx="1"/>
          </p:nvPr>
        </p:nvSpPr>
        <p:spPr>
          <a:xfrm>
            <a:off x="2933700" y="4283599"/>
            <a:ext cx="5457825" cy="1139191"/>
          </a:xfrm>
        </p:spPr>
        <p:txBody>
          <a:bodyPr rtlCol="0">
            <a:noAutofit/>
          </a:bodyPr>
          <a:lstStyle/>
          <a:p>
            <a:pPr fontAlgn="auto">
              <a:spcAft>
                <a:spcPts val="0"/>
              </a:spcAft>
              <a:buFont typeface="Arial"/>
              <a:buNone/>
              <a:defRPr/>
            </a:pPr>
            <a:r>
              <a:rPr lang="nb-NO" dirty="0" smtClean="0"/>
              <a:t>H1: Planprosesser og ressursforvaltning</a:t>
            </a:r>
          </a:p>
          <a:p>
            <a:pPr fontAlgn="auto">
              <a:spcAft>
                <a:spcPts val="0"/>
              </a:spcAft>
              <a:buFont typeface="Arial"/>
              <a:buNone/>
              <a:defRPr/>
            </a:pPr>
            <a:r>
              <a:rPr lang="nb-NO" dirty="0" smtClean="0"/>
              <a:t>Workshop: Samfunnsnyttig massedisponering</a:t>
            </a:r>
          </a:p>
          <a:p>
            <a:pPr fontAlgn="auto">
              <a:spcAft>
                <a:spcPts val="0"/>
              </a:spcAft>
              <a:buFont typeface="Arial"/>
              <a:buNone/>
              <a:defRPr/>
            </a:pPr>
            <a:r>
              <a:rPr lang="nb-NO" dirty="0" smtClean="0"/>
              <a:t>Bergen, 17.10.2018.  </a:t>
            </a:r>
          </a:p>
          <a:p>
            <a:pPr fontAlgn="auto">
              <a:spcAft>
                <a:spcPts val="0"/>
              </a:spcAft>
              <a:buFont typeface="Arial"/>
              <a:buNone/>
              <a:defRPr/>
            </a:pPr>
            <a:r>
              <a:rPr lang="nb-NO" dirty="0" smtClean="0"/>
              <a:t>Jomar Ragnhildstveit, Hordaland fylkeskommune</a:t>
            </a:r>
            <a:endParaRPr lang="nb-NO"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solidFill>
                  <a:prstClr val="black"/>
                </a:solidFill>
              </a:rPr>
              <a:t>E16 Nærøydalen </a:t>
            </a:r>
            <a:r>
              <a:rPr lang="nb-NO" sz="2800" dirty="0">
                <a:solidFill>
                  <a:prstClr val="black"/>
                </a:solidFill>
              </a:rPr>
              <a:t>(Voss og Aurland </a:t>
            </a:r>
            <a:r>
              <a:rPr lang="nb-NO" sz="2800" dirty="0" err="1">
                <a:solidFill>
                  <a:prstClr val="black"/>
                </a:solidFill>
              </a:rPr>
              <a:t>kommunar</a:t>
            </a:r>
            <a:r>
              <a:rPr lang="nb-NO" sz="2800" dirty="0">
                <a:solidFill>
                  <a:prstClr val="black"/>
                </a:solidFill>
              </a:rPr>
              <a:t>)</a:t>
            </a:r>
            <a:endParaRPr lang="nn-NO" dirty="0"/>
          </a:p>
        </p:txBody>
      </p:sp>
      <p:sp>
        <p:nvSpPr>
          <p:cNvPr id="3" name="Plassholder for innhold 2"/>
          <p:cNvSpPr>
            <a:spLocks noGrp="1"/>
          </p:cNvSpPr>
          <p:nvPr>
            <p:ph idx="1"/>
          </p:nvPr>
        </p:nvSpPr>
        <p:spPr>
          <a:xfrm>
            <a:off x="457200" y="1316038"/>
            <a:ext cx="8229600" cy="4732337"/>
          </a:xfrm>
        </p:spPr>
        <p:txBody>
          <a:bodyPr/>
          <a:lstStyle/>
          <a:p>
            <a:pPr marL="0" indent="0">
              <a:spcBef>
                <a:spcPts val="0"/>
              </a:spcBef>
              <a:buNone/>
            </a:pPr>
            <a:r>
              <a:rPr lang="nb-NO" sz="2800" dirty="0" smtClean="0"/>
              <a:t>Planprosess</a:t>
            </a:r>
            <a:endParaRPr lang="nn-NO" sz="2800" dirty="0" smtClean="0"/>
          </a:p>
          <a:p>
            <a:pPr lvl="0">
              <a:spcBef>
                <a:spcPts val="1200"/>
              </a:spcBef>
            </a:pPr>
            <a:r>
              <a:rPr lang="nb-NO" sz="2400" dirty="0">
                <a:solidFill>
                  <a:prstClr val="black"/>
                </a:solidFill>
              </a:rPr>
              <a:t>2009: </a:t>
            </a:r>
            <a:r>
              <a:rPr lang="nn-NO" sz="2400" b="1" dirty="0">
                <a:solidFill>
                  <a:prstClr val="black"/>
                </a:solidFill>
              </a:rPr>
              <a:t>Forprosjekt</a:t>
            </a:r>
            <a:r>
              <a:rPr lang="nn-NO" sz="2400" dirty="0">
                <a:solidFill>
                  <a:prstClr val="black"/>
                </a:solidFill>
              </a:rPr>
              <a:t> for val av </a:t>
            </a:r>
            <a:r>
              <a:rPr lang="nn-NO" sz="2400" dirty="0" smtClean="0">
                <a:solidFill>
                  <a:prstClr val="black"/>
                </a:solidFill>
              </a:rPr>
              <a:t>løysing.  </a:t>
            </a:r>
            <a:endParaRPr lang="nb-NO" sz="2400" dirty="0">
              <a:solidFill>
                <a:prstClr val="black"/>
              </a:solidFill>
            </a:endParaRPr>
          </a:p>
          <a:p>
            <a:pPr lvl="0"/>
            <a:r>
              <a:rPr lang="nb-NO" sz="2400" dirty="0">
                <a:solidFill>
                  <a:prstClr val="black"/>
                </a:solidFill>
              </a:rPr>
              <a:t>2014: </a:t>
            </a:r>
            <a:r>
              <a:rPr lang="nb-NO" sz="2400" b="1" dirty="0" smtClean="0">
                <a:solidFill>
                  <a:prstClr val="black"/>
                </a:solidFill>
              </a:rPr>
              <a:t>Planprogram</a:t>
            </a:r>
            <a:r>
              <a:rPr lang="nb-NO" sz="2400" dirty="0" smtClean="0">
                <a:solidFill>
                  <a:prstClr val="black"/>
                </a:solidFill>
              </a:rPr>
              <a:t> på </a:t>
            </a:r>
            <a:r>
              <a:rPr lang="nb-NO" sz="2400" dirty="0" err="1" smtClean="0">
                <a:solidFill>
                  <a:prstClr val="black"/>
                </a:solidFill>
              </a:rPr>
              <a:t>høyring</a:t>
            </a:r>
            <a:r>
              <a:rPr lang="nb-NO" sz="2400" dirty="0" smtClean="0">
                <a:solidFill>
                  <a:prstClr val="black"/>
                </a:solidFill>
              </a:rPr>
              <a:t>. </a:t>
            </a:r>
            <a:endParaRPr lang="nn-NO" sz="2400" dirty="0">
              <a:solidFill>
                <a:prstClr val="black"/>
              </a:solidFill>
            </a:endParaRPr>
          </a:p>
          <a:p>
            <a:pPr lvl="0"/>
            <a:r>
              <a:rPr lang="nn-NO" sz="2400" dirty="0" smtClean="0">
                <a:solidFill>
                  <a:prstClr val="black"/>
                </a:solidFill>
              </a:rPr>
              <a:t>2016: </a:t>
            </a:r>
            <a:r>
              <a:rPr lang="nn-NO" sz="2400" b="1" dirty="0" smtClean="0">
                <a:solidFill>
                  <a:prstClr val="black"/>
                </a:solidFill>
              </a:rPr>
              <a:t>Reguleringsplan</a:t>
            </a:r>
            <a:r>
              <a:rPr lang="nn-NO" sz="2400" dirty="0" smtClean="0">
                <a:solidFill>
                  <a:prstClr val="black"/>
                </a:solidFill>
              </a:rPr>
              <a:t> </a:t>
            </a:r>
            <a:r>
              <a:rPr lang="nn-NO" sz="2400" dirty="0">
                <a:solidFill>
                  <a:prstClr val="black"/>
                </a:solidFill>
              </a:rPr>
              <a:t>med KU utarbeidd av </a:t>
            </a:r>
            <a:r>
              <a:rPr lang="nn-NO" sz="2400" dirty="0" err="1" smtClean="0">
                <a:solidFill>
                  <a:prstClr val="black"/>
                </a:solidFill>
              </a:rPr>
              <a:t>SVV</a:t>
            </a:r>
            <a:r>
              <a:rPr lang="nn-NO" sz="2400" dirty="0" smtClean="0">
                <a:solidFill>
                  <a:prstClr val="black"/>
                </a:solidFill>
              </a:rPr>
              <a:t>. Sendt på høyring av Voss kommune (</a:t>
            </a:r>
            <a:r>
              <a:rPr lang="nn-NO" sz="2400" dirty="0">
                <a:solidFill>
                  <a:prstClr val="black"/>
                </a:solidFill>
              </a:rPr>
              <a:t>juli-august): </a:t>
            </a:r>
            <a:r>
              <a:rPr lang="nn-NO" sz="2400" dirty="0" smtClean="0">
                <a:solidFill>
                  <a:prstClr val="black"/>
                </a:solidFill>
              </a:rPr>
              <a:t>Voss </a:t>
            </a:r>
            <a:r>
              <a:rPr lang="nn-NO" sz="2400" dirty="0">
                <a:solidFill>
                  <a:prstClr val="black"/>
                </a:solidFill>
              </a:rPr>
              <a:t>kommune </a:t>
            </a:r>
            <a:r>
              <a:rPr lang="nn-NO" sz="2400" dirty="0" smtClean="0">
                <a:solidFill>
                  <a:prstClr val="black"/>
                </a:solidFill>
              </a:rPr>
              <a:t>bad </a:t>
            </a:r>
            <a:r>
              <a:rPr lang="nn-NO" sz="2400" dirty="0" err="1">
                <a:solidFill>
                  <a:prstClr val="black"/>
                </a:solidFill>
              </a:rPr>
              <a:t>SVV</a:t>
            </a:r>
            <a:r>
              <a:rPr lang="nn-NO" sz="2400" dirty="0">
                <a:solidFill>
                  <a:prstClr val="black"/>
                </a:solidFill>
              </a:rPr>
              <a:t> </a:t>
            </a:r>
            <a:r>
              <a:rPr lang="nn-NO" sz="2400" dirty="0" smtClean="0">
                <a:solidFill>
                  <a:prstClr val="black"/>
                </a:solidFill>
              </a:rPr>
              <a:t>uttale </a:t>
            </a:r>
            <a:r>
              <a:rPr lang="nn-NO" sz="2400" dirty="0">
                <a:solidFill>
                  <a:prstClr val="black"/>
                </a:solidFill>
              </a:rPr>
              <a:t>seg til innkomne </a:t>
            </a:r>
            <a:r>
              <a:rPr lang="nn-NO" sz="2400" dirty="0" smtClean="0">
                <a:solidFill>
                  <a:prstClr val="black"/>
                </a:solidFill>
              </a:rPr>
              <a:t>merknader. </a:t>
            </a:r>
            <a:r>
              <a:rPr lang="nn-NO" sz="2400" dirty="0" err="1" smtClean="0">
                <a:solidFill>
                  <a:prstClr val="black"/>
                </a:solidFill>
              </a:rPr>
              <a:t>SVV</a:t>
            </a:r>
            <a:r>
              <a:rPr lang="nn-NO" sz="2400" dirty="0" smtClean="0">
                <a:solidFill>
                  <a:prstClr val="black"/>
                </a:solidFill>
              </a:rPr>
              <a:t> sendte reguleringsplanen til Voss kommune 12.10.2016.</a:t>
            </a:r>
            <a:endParaRPr lang="nn-NO" sz="2400" dirty="0">
              <a:solidFill>
                <a:prstClr val="black"/>
              </a:solidFill>
            </a:endParaRPr>
          </a:p>
          <a:p>
            <a:pPr marL="0" indent="0">
              <a:spcBef>
                <a:spcPts val="0"/>
              </a:spcBef>
              <a:buNone/>
            </a:pPr>
            <a:endParaRPr lang="nn-NO" sz="2400" dirty="0"/>
          </a:p>
        </p:txBody>
      </p:sp>
    </p:spTree>
    <p:extLst>
      <p:ext uri="{BB962C8B-B14F-4D97-AF65-F5344CB8AC3E}">
        <p14:creationId xmlns:p14="http://schemas.microsoft.com/office/powerpoint/2010/main" val="2186625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69951" y="187944"/>
            <a:ext cx="6305170" cy="6441305"/>
          </a:xfrm>
          <a:prstGeom prst="rect">
            <a:avLst/>
          </a:prstGeom>
        </p:spPr>
      </p:pic>
      <p:sp>
        <p:nvSpPr>
          <p:cNvPr id="3" name="TekstSylinder 2"/>
          <p:cNvSpPr txBox="1"/>
          <p:nvPr/>
        </p:nvSpPr>
        <p:spPr>
          <a:xfrm>
            <a:off x="530273" y="267637"/>
            <a:ext cx="3426794" cy="3046988"/>
          </a:xfrm>
          <a:prstGeom prst="rect">
            <a:avLst/>
          </a:prstGeom>
          <a:noFill/>
        </p:spPr>
        <p:txBody>
          <a:bodyPr wrap="square" rtlCol="0">
            <a:spAutoFit/>
          </a:bodyPr>
          <a:lstStyle/>
          <a:p>
            <a:r>
              <a:rPr lang="nn-NO" sz="2400" b="1" dirty="0" smtClean="0">
                <a:solidFill>
                  <a:schemeClr val="bg1"/>
                </a:solidFill>
              </a:rPr>
              <a:t>Frå Reguleringsplanen: </a:t>
            </a:r>
          </a:p>
          <a:p>
            <a:r>
              <a:rPr lang="nn-NO" sz="2400" dirty="0" smtClean="0">
                <a:solidFill>
                  <a:schemeClr val="bg1"/>
                </a:solidFill>
              </a:rPr>
              <a:t>«Ut </a:t>
            </a:r>
            <a:r>
              <a:rPr lang="nn-NO" sz="2400" dirty="0">
                <a:solidFill>
                  <a:schemeClr val="bg1"/>
                </a:solidFill>
              </a:rPr>
              <a:t>frå omsyn til </a:t>
            </a:r>
            <a:r>
              <a:rPr lang="nn-NO" sz="2400" dirty="0" smtClean="0">
                <a:solidFill>
                  <a:schemeClr val="bg1"/>
                </a:solidFill>
              </a:rPr>
              <a:t>landskap, lagt </a:t>
            </a:r>
            <a:r>
              <a:rPr lang="nn-NO" sz="2400" dirty="0">
                <a:solidFill>
                  <a:schemeClr val="bg1"/>
                </a:solidFill>
              </a:rPr>
              <a:t>til grunn at </a:t>
            </a:r>
            <a:endParaRPr lang="nn-NO" sz="2400" dirty="0" smtClean="0">
              <a:solidFill>
                <a:schemeClr val="bg1"/>
              </a:solidFill>
            </a:endParaRPr>
          </a:p>
          <a:p>
            <a:r>
              <a:rPr lang="nn-NO" sz="2400" dirty="0" smtClean="0">
                <a:solidFill>
                  <a:schemeClr val="bg1"/>
                </a:solidFill>
              </a:rPr>
              <a:t>reguleringsplanen </a:t>
            </a:r>
            <a:r>
              <a:rPr lang="nn-NO" sz="2400" dirty="0">
                <a:solidFill>
                  <a:schemeClr val="bg1"/>
                </a:solidFill>
              </a:rPr>
              <a:t>skal </a:t>
            </a:r>
            <a:r>
              <a:rPr lang="nn-NO" sz="2400" dirty="0" smtClean="0">
                <a:solidFill>
                  <a:schemeClr val="bg1"/>
                </a:solidFill>
              </a:rPr>
              <a:t>ha </a:t>
            </a:r>
          </a:p>
          <a:p>
            <a:r>
              <a:rPr lang="nn-NO" sz="2400" dirty="0" smtClean="0">
                <a:solidFill>
                  <a:schemeClr val="bg1"/>
                </a:solidFill>
              </a:rPr>
              <a:t>store </a:t>
            </a:r>
            <a:r>
              <a:rPr lang="nn-NO" sz="2400" dirty="0">
                <a:solidFill>
                  <a:schemeClr val="bg1"/>
                </a:solidFill>
              </a:rPr>
              <a:t>nok deponi til å ta i mot </a:t>
            </a:r>
            <a:r>
              <a:rPr lang="nn-NO" sz="2400" dirty="0" smtClean="0">
                <a:solidFill>
                  <a:schemeClr val="bg1"/>
                </a:solidFill>
              </a:rPr>
              <a:t>alt </a:t>
            </a:r>
            <a:r>
              <a:rPr lang="nn-NO" sz="2400" dirty="0">
                <a:solidFill>
                  <a:schemeClr val="bg1"/>
                </a:solidFill>
              </a:rPr>
              <a:t>overskot av </a:t>
            </a:r>
            <a:r>
              <a:rPr lang="nn-NO" sz="2400" dirty="0" smtClean="0">
                <a:solidFill>
                  <a:schemeClr val="bg1"/>
                </a:solidFill>
              </a:rPr>
              <a:t>massar frå </a:t>
            </a:r>
          </a:p>
          <a:p>
            <a:r>
              <a:rPr lang="nn-NO" sz="2400" dirty="0" smtClean="0">
                <a:solidFill>
                  <a:schemeClr val="bg1"/>
                </a:solidFill>
              </a:rPr>
              <a:t>veganlegget.» </a:t>
            </a:r>
            <a:endParaRPr lang="nn-NO" sz="2400" dirty="0">
              <a:solidFill>
                <a:schemeClr val="bg1"/>
              </a:solidFill>
            </a:endParaRPr>
          </a:p>
        </p:txBody>
      </p:sp>
    </p:spTree>
    <p:extLst>
      <p:ext uri="{BB962C8B-B14F-4D97-AF65-F5344CB8AC3E}">
        <p14:creationId xmlns:p14="http://schemas.microsoft.com/office/powerpoint/2010/main" val="116601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t>E16 </a:t>
            </a:r>
            <a:r>
              <a:rPr lang="nn-NO" sz="3200" dirty="0" err="1" smtClean="0"/>
              <a:t>Nærøydalen</a:t>
            </a:r>
            <a:r>
              <a:rPr lang="nn-NO" sz="3200" dirty="0" smtClean="0"/>
              <a:t> </a:t>
            </a:r>
            <a:r>
              <a:rPr lang="nn-NO" sz="2400" dirty="0" smtClean="0"/>
              <a:t>– høyring av planprogram reguleringsplan</a:t>
            </a:r>
            <a:endParaRPr lang="nn-NO" sz="2400" dirty="0"/>
          </a:p>
        </p:txBody>
      </p:sp>
      <p:sp>
        <p:nvSpPr>
          <p:cNvPr id="3" name="Plassholder for innhold 2"/>
          <p:cNvSpPr>
            <a:spLocks noGrp="1"/>
          </p:cNvSpPr>
          <p:nvPr>
            <p:ph idx="1"/>
          </p:nvPr>
        </p:nvSpPr>
        <p:spPr/>
        <p:txBody>
          <a:bodyPr/>
          <a:lstStyle/>
          <a:p>
            <a:pPr marL="0" indent="0">
              <a:buNone/>
            </a:pPr>
            <a:r>
              <a:rPr lang="nn-NO" sz="2400" b="1" dirty="0" err="1" smtClean="0"/>
              <a:t>DMF</a:t>
            </a:r>
            <a:r>
              <a:rPr lang="nn-NO" sz="2400" b="1" dirty="0" smtClean="0"/>
              <a:t> </a:t>
            </a:r>
            <a:r>
              <a:rPr lang="nn-NO" sz="2400" dirty="0" smtClean="0"/>
              <a:t>(Direktoratet </a:t>
            </a:r>
            <a:r>
              <a:rPr lang="nn-NO" sz="2400" dirty="0"/>
              <a:t>for </a:t>
            </a:r>
            <a:r>
              <a:rPr lang="nn-NO" sz="2400" dirty="0" smtClean="0"/>
              <a:t>mineralforvaltning)</a:t>
            </a:r>
            <a:endParaRPr lang="nn-NO" sz="2400" dirty="0"/>
          </a:p>
          <a:p>
            <a:pPr marL="0" indent="0">
              <a:buNone/>
            </a:pPr>
            <a:r>
              <a:rPr lang="nn-NO" sz="2400" dirty="0"/>
              <a:t>Planforslaget sine ulike trasear råkar </a:t>
            </a:r>
            <a:r>
              <a:rPr lang="nn-NO" sz="2400" dirty="0" err="1"/>
              <a:t>anortosittførekomstene</a:t>
            </a:r>
            <a:r>
              <a:rPr lang="nn-NO" sz="2400" dirty="0"/>
              <a:t> i området. Desse er av </a:t>
            </a:r>
            <a:r>
              <a:rPr lang="nn-NO" sz="2400" dirty="0" smtClean="0"/>
              <a:t>NGU karakterisert </a:t>
            </a:r>
            <a:r>
              <a:rPr lang="nn-NO" sz="2400" dirty="0"/>
              <a:t>som </a:t>
            </a:r>
            <a:r>
              <a:rPr lang="nn-NO" sz="2400" dirty="0" err="1"/>
              <a:t>industrimineralførekomster</a:t>
            </a:r>
            <a:r>
              <a:rPr lang="nn-NO" sz="2400" dirty="0"/>
              <a:t> av nasjonal verdi. Dei meiner </a:t>
            </a:r>
            <a:r>
              <a:rPr lang="nn-NO" sz="2400" dirty="0" smtClean="0"/>
              <a:t>at </a:t>
            </a:r>
            <a:r>
              <a:rPr lang="nn-NO" sz="2400" dirty="0" smtClean="0">
                <a:solidFill>
                  <a:srgbClr val="0000FF"/>
                </a:solidFill>
              </a:rPr>
              <a:t>tunnelmassar </a:t>
            </a:r>
            <a:r>
              <a:rPr lang="nn-NO" sz="2400" dirty="0">
                <a:solidFill>
                  <a:srgbClr val="0000FF"/>
                </a:solidFill>
              </a:rPr>
              <a:t>frå førekomsten bør nyttast i pågåande industrimineralproduksjon i </a:t>
            </a:r>
            <a:r>
              <a:rPr lang="nn-NO" sz="2400" dirty="0" err="1">
                <a:solidFill>
                  <a:srgbClr val="0000FF"/>
                </a:solidFill>
              </a:rPr>
              <a:t>Jordalsnuten</a:t>
            </a:r>
            <a:r>
              <a:rPr lang="nn-NO" sz="2400" dirty="0">
                <a:solidFill>
                  <a:srgbClr val="0000FF"/>
                </a:solidFill>
              </a:rPr>
              <a:t> og </a:t>
            </a:r>
            <a:r>
              <a:rPr lang="nn-NO" sz="2400" dirty="0" smtClean="0">
                <a:solidFill>
                  <a:srgbClr val="0000FF"/>
                </a:solidFill>
              </a:rPr>
              <a:t>ikkje leggjast </a:t>
            </a:r>
            <a:r>
              <a:rPr lang="nn-NO" sz="2400" dirty="0">
                <a:solidFill>
                  <a:srgbClr val="0000FF"/>
                </a:solidFill>
              </a:rPr>
              <a:t>i permanent deponi. </a:t>
            </a:r>
          </a:p>
          <a:p>
            <a:pPr marL="0" indent="0">
              <a:spcBef>
                <a:spcPts val="0"/>
              </a:spcBef>
              <a:buNone/>
            </a:pPr>
            <a:endParaRPr lang="nn-NO" sz="2400" b="1" dirty="0" smtClean="0"/>
          </a:p>
          <a:p>
            <a:pPr marL="0" indent="0">
              <a:spcBef>
                <a:spcPts val="0"/>
              </a:spcBef>
              <a:buNone/>
            </a:pPr>
            <a:r>
              <a:rPr lang="nn-NO" sz="2400" b="1" dirty="0" err="1" smtClean="0"/>
              <a:t>SVV</a:t>
            </a:r>
            <a:r>
              <a:rPr lang="nn-NO" sz="2400" b="1" dirty="0" smtClean="0"/>
              <a:t> sin kommentar</a:t>
            </a:r>
            <a:endParaRPr lang="nn-NO" sz="2400" b="1" dirty="0"/>
          </a:p>
          <a:p>
            <a:pPr marL="0" indent="0">
              <a:buNone/>
            </a:pPr>
            <a:r>
              <a:rPr lang="nn-NO" sz="2400" dirty="0" smtClean="0"/>
              <a:t>Tek merknaden </a:t>
            </a:r>
            <a:r>
              <a:rPr lang="nn-NO" sz="2400" dirty="0"/>
              <a:t>til etterretning, og skal prøve å følgje opp dette på best mogleg måte i vidare planlegging</a:t>
            </a:r>
            <a:r>
              <a:rPr lang="nn-NO" sz="2400" dirty="0" smtClean="0"/>
              <a:t>. …</a:t>
            </a:r>
            <a:endParaRPr lang="nn-NO" sz="2400" dirty="0"/>
          </a:p>
        </p:txBody>
      </p:sp>
    </p:spTree>
    <p:extLst>
      <p:ext uri="{BB962C8B-B14F-4D97-AF65-F5344CB8AC3E}">
        <p14:creationId xmlns:p14="http://schemas.microsoft.com/office/powerpoint/2010/main" val="688831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smtClean="0"/>
              <a:t>E16 Nærøydalen </a:t>
            </a:r>
            <a:r>
              <a:rPr lang="nb-NO" sz="2400" dirty="0" smtClean="0"/>
              <a:t>– </a:t>
            </a:r>
            <a:r>
              <a:rPr lang="nb-NO" sz="2400" dirty="0" err="1" smtClean="0"/>
              <a:t>frå</a:t>
            </a:r>
            <a:r>
              <a:rPr lang="nb-NO" sz="2400" dirty="0" smtClean="0"/>
              <a:t> planomtalen i reguleringsplanen</a:t>
            </a:r>
            <a:endParaRPr lang="nn-NO" sz="2400" dirty="0"/>
          </a:p>
        </p:txBody>
      </p:sp>
      <p:sp>
        <p:nvSpPr>
          <p:cNvPr id="3" name="Plassholder for innhold 2"/>
          <p:cNvSpPr>
            <a:spLocks noGrp="1"/>
          </p:cNvSpPr>
          <p:nvPr>
            <p:ph idx="1"/>
          </p:nvPr>
        </p:nvSpPr>
        <p:spPr>
          <a:xfrm>
            <a:off x="457200" y="1238251"/>
            <a:ext cx="8229600" cy="4724888"/>
          </a:xfrm>
        </p:spPr>
        <p:txBody>
          <a:bodyPr/>
          <a:lstStyle/>
          <a:p>
            <a:pPr marL="0" indent="0">
              <a:buNone/>
            </a:pPr>
            <a:r>
              <a:rPr lang="nn-NO" sz="2000" b="1" dirty="0" smtClean="0"/>
              <a:t>Overskotsmassar </a:t>
            </a:r>
            <a:r>
              <a:rPr lang="nb-NO" sz="1600" dirty="0" smtClean="0"/>
              <a:t>(</a:t>
            </a:r>
            <a:r>
              <a:rPr lang="nb-NO" sz="1600" dirty="0" err="1" smtClean="0"/>
              <a:t>Kap</a:t>
            </a:r>
            <a:r>
              <a:rPr lang="nb-NO" sz="1600" dirty="0" smtClean="0"/>
              <a:t>. 3.14 i planomtalen i Reguleringsplanen)</a:t>
            </a:r>
            <a:endParaRPr lang="nn-NO" sz="1600" dirty="0" smtClean="0"/>
          </a:p>
          <a:p>
            <a:pPr marL="0" indent="0">
              <a:buNone/>
            </a:pPr>
            <a:r>
              <a:rPr lang="nn-NO" sz="2200" dirty="0" smtClean="0"/>
              <a:t>Bergartane i tunnelen er kvit </a:t>
            </a:r>
            <a:r>
              <a:rPr lang="nn-NO" sz="2200" dirty="0" err="1" smtClean="0"/>
              <a:t>anortositt</a:t>
            </a:r>
            <a:r>
              <a:rPr lang="nn-NO" sz="2200" dirty="0" smtClean="0"/>
              <a:t> og mørkare </a:t>
            </a:r>
            <a:r>
              <a:rPr lang="nn-NO" sz="2200" dirty="0" err="1" smtClean="0"/>
              <a:t>grandioritt</a:t>
            </a:r>
            <a:r>
              <a:rPr lang="nn-NO" sz="2200" dirty="0" smtClean="0"/>
              <a:t>, </a:t>
            </a:r>
            <a:r>
              <a:rPr lang="nn-NO" sz="2200" dirty="0" err="1" smtClean="0"/>
              <a:t>monzonitt</a:t>
            </a:r>
            <a:r>
              <a:rPr lang="nn-NO" sz="2200" dirty="0" smtClean="0"/>
              <a:t> og </a:t>
            </a:r>
            <a:r>
              <a:rPr lang="nn-NO" sz="2200" dirty="0" err="1" smtClean="0"/>
              <a:t>mangerittisk</a:t>
            </a:r>
            <a:r>
              <a:rPr lang="nn-NO" sz="2200" dirty="0" smtClean="0"/>
              <a:t> gneis. Det vert avdekka først ved tunneldriving mengde av dei ulike bergartane. </a:t>
            </a:r>
            <a:r>
              <a:rPr lang="nn-NO" sz="2200" dirty="0" smtClean="0">
                <a:solidFill>
                  <a:srgbClr val="0000FF"/>
                </a:solidFill>
              </a:rPr>
              <a:t>Alle er godt eigna til vegbygging</a:t>
            </a:r>
            <a:r>
              <a:rPr lang="nn-NO" sz="2200" dirty="0" smtClean="0"/>
              <a:t>. [</a:t>
            </a:r>
            <a:r>
              <a:rPr lang="nn-NO" sz="2200" dirty="0" smtClean="0">
                <a:solidFill>
                  <a:srgbClr val="0000FF"/>
                </a:solidFill>
              </a:rPr>
              <a:t>Side 38: «Mykje av tunnelen vil gå gjennom bergarten </a:t>
            </a:r>
            <a:r>
              <a:rPr lang="nn-NO" sz="2200" dirty="0" err="1" smtClean="0">
                <a:solidFill>
                  <a:srgbClr val="0000FF"/>
                </a:solidFill>
              </a:rPr>
              <a:t>anortositt</a:t>
            </a:r>
            <a:r>
              <a:rPr lang="nn-NO" sz="2200" dirty="0" smtClean="0">
                <a:solidFill>
                  <a:srgbClr val="0000FF"/>
                </a:solidFill>
              </a:rPr>
              <a:t>.»</a:t>
            </a:r>
            <a:r>
              <a:rPr lang="nn-NO" sz="2200" dirty="0" smtClean="0"/>
              <a:t>]  </a:t>
            </a:r>
          </a:p>
          <a:p>
            <a:pPr marL="0" indent="0">
              <a:spcBef>
                <a:spcPts val="0"/>
              </a:spcBef>
              <a:buNone/>
            </a:pPr>
            <a:endParaRPr lang="nn-NO" sz="1000" b="1" i="1" dirty="0" smtClean="0"/>
          </a:p>
          <a:p>
            <a:pPr marL="0" indent="0">
              <a:spcBef>
                <a:spcPts val="0"/>
              </a:spcBef>
              <a:buNone/>
            </a:pPr>
            <a:r>
              <a:rPr lang="nn-NO" sz="2000" b="1" i="1" dirty="0" smtClean="0"/>
              <a:t>Vurdering av deponiområde og bruk av overskotsmassar</a:t>
            </a:r>
            <a:r>
              <a:rPr lang="nn-NO" sz="2000" dirty="0" smtClean="0"/>
              <a:t>  </a:t>
            </a:r>
          </a:p>
          <a:p>
            <a:pPr marL="0" indent="0">
              <a:buNone/>
            </a:pPr>
            <a:r>
              <a:rPr lang="nn-NO" sz="2200" dirty="0" smtClean="0"/>
              <a:t>Aust for tunnelen ligg veganlegget i verdsarvområdet. I planprogrammet difor lagt opp til at overskotsmassane skal  deponerast vest for tunnelen ved </a:t>
            </a:r>
            <a:r>
              <a:rPr lang="nn-NO" sz="2200" dirty="0" err="1" smtClean="0"/>
              <a:t>Slæn</a:t>
            </a:r>
            <a:r>
              <a:rPr lang="nn-NO" sz="2200" dirty="0" smtClean="0"/>
              <a:t>. </a:t>
            </a:r>
            <a:r>
              <a:rPr lang="nn-NO" sz="2200" dirty="0" smtClean="0">
                <a:solidFill>
                  <a:srgbClr val="0000FF"/>
                </a:solidFill>
              </a:rPr>
              <a:t>Alternativt skal overskotet av </a:t>
            </a:r>
            <a:r>
              <a:rPr lang="nn-NO" sz="2200" dirty="0" err="1" smtClean="0">
                <a:solidFill>
                  <a:srgbClr val="0000FF"/>
                </a:solidFill>
              </a:rPr>
              <a:t>anortositt</a:t>
            </a:r>
            <a:r>
              <a:rPr lang="nn-NO" sz="2200" dirty="0" smtClean="0">
                <a:solidFill>
                  <a:srgbClr val="0000FF"/>
                </a:solidFill>
              </a:rPr>
              <a:t> vurderast opp mot eksisterande gruvedrift i </a:t>
            </a:r>
            <a:r>
              <a:rPr lang="nn-NO" sz="2200" dirty="0" err="1" smtClean="0">
                <a:solidFill>
                  <a:srgbClr val="0000FF"/>
                </a:solidFill>
              </a:rPr>
              <a:t>Nærøydalen</a:t>
            </a:r>
            <a:r>
              <a:rPr lang="nn-NO" sz="2200" dirty="0" smtClean="0"/>
              <a:t>, eller bruke massane til vegbygging, t.d. utbygging av E16 i retning Voss. …</a:t>
            </a:r>
            <a:endParaRPr lang="nn-NO" sz="2000" dirty="0" smtClean="0"/>
          </a:p>
        </p:txBody>
      </p:sp>
    </p:spTree>
    <p:extLst>
      <p:ext uri="{BB962C8B-B14F-4D97-AF65-F5344CB8AC3E}">
        <p14:creationId xmlns:p14="http://schemas.microsoft.com/office/powerpoint/2010/main" val="3269925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smtClean="0">
                <a:solidFill>
                  <a:prstClr val="black"/>
                </a:solidFill>
              </a:rPr>
              <a:t>E16 </a:t>
            </a:r>
            <a:r>
              <a:rPr lang="nb-NO" sz="2800" dirty="0">
                <a:solidFill>
                  <a:prstClr val="black"/>
                </a:solidFill>
              </a:rPr>
              <a:t>Nærøydalen </a:t>
            </a:r>
            <a:r>
              <a:rPr lang="nb-NO" sz="2000" dirty="0">
                <a:solidFill>
                  <a:prstClr val="black"/>
                </a:solidFill>
              </a:rPr>
              <a:t>– </a:t>
            </a:r>
            <a:r>
              <a:rPr lang="nb-NO" sz="2000" dirty="0" err="1">
                <a:solidFill>
                  <a:prstClr val="black"/>
                </a:solidFill>
              </a:rPr>
              <a:t>frå</a:t>
            </a:r>
            <a:r>
              <a:rPr lang="nb-NO" sz="2000" dirty="0">
                <a:solidFill>
                  <a:prstClr val="black"/>
                </a:solidFill>
              </a:rPr>
              <a:t> planomtalen i reguleringsplanen</a:t>
            </a:r>
            <a:endParaRPr lang="nn-NO" sz="2000" dirty="0"/>
          </a:p>
        </p:txBody>
      </p:sp>
      <p:sp>
        <p:nvSpPr>
          <p:cNvPr id="3" name="Plassholder for innhold 2"/>
          <p:cNvSpPr>
            <a:spLocks noGrp="1"/>
          </p:cNvSpPr>
          <p:nvPr>
            <p:ph idx="1"/>
          </p:nvPr>
        </p:nvSpPr>
        <p:spPr/>
        <p:txBody>
          <a:bodyPr/>
          <a:lstStyle/>
          <a:p>
            <a:pPr marL="0" indent="0">
              <a:buNone/>
            </a:pPr>
            <a:r>
              <a:rPr lang="nn-NO" sz="2400" dirty="0" smtClean="0">
                <a:solidFill>
                  <a:srgbClr val="0000FF"/>
                </a:solidFill>
              </a:rPr>
              <a:t>Ut frå omsyn til landskap har vi lagt til grunn at reguleringsplanen skal ha </a:t>
            </a:r>
            <a:r>
              <a:rPr lang="nn-NO" sz="2400" dirty="0" smtClean="0">
                <a:solidFill>
                  <a:srgbClr val="0000FF"/>
                </a:solidFill>
              </a:rPr>
              <a:t>store </a:t>
            </a:r>
            <a:r>
              <a:rPr lang="nn-NO" sz="2400" dirty="0" smtClean="0">
                <a:solidFill>
                  <a:srgbClr val="0000FF"/>
                </a:solidFill>
              </a:rPr>
              <a:t>nok deponi til å ta i mot alt overskot av massar frå veganlegget.  </a:t>
            </a:r>
            <a:r>
              <a:rPr lang="nn-NO" sz="2400" dirty="0" smtClean="0"/>
              <a:t>Vegvesenet ønsker i utgangspunktet å bruke massane til vegbygging vidare i retning Voss, der massbehov per i dag ikkje er avklara, …</a:t>
            </a:r>
          </a:p>
          <a:p>
            <a:pPr marL="0" indent="0">
              <a:spcBef>
                <a:spcPts val="0"/>
              </a:spcBef>
              <a:buNone/>
            </a:pPr>
            <a:endParaRPr lang="nn-NO" sz="2200" dirty="0" smtClean="0"/>
          </a:p>
          <a:p>
            <a:pPr marL="0" indent="0">
              <a:spcBef>
                <a:spcPts val="0"/>
              </a:spcBef>
              <a:buNone/>
            </a:pPr>
            <a:r>
              <a:rPr lang="nn-NO" sz="2200" dirty="0" smtClean="0"/>
              <a:t>Dersom det ikkje vert aktuelt å bruke massane til vegbygging, eller at det ikkje er bruk for alle massane til føremålet, er det ønskjeleg å bruke massane til andre næringsføremål. Dette spesielt grunna dei store førekomstar av </a:t>
            </a:r>
            <a:r>
              <a:rPr lang="nn-NO" sz="2200" dirty="0" err="1" smtClean="0"/>
              <a:t>anortositt</a:t>
            </a:r>
            <a:r>
              <a:rPr lang="nn-NO" sz="2200" dirty="0" smtClean="0"/>
              <a:t>. Korleis massane eventuelt kan nyttast må avklarast i tida framover. […]  </a:t>
            </a:r>
            <a:endParaRPr lang="nn-NO" sz="2200" dirty="0"/>
          </a:p>
        </p:txBody>
      </p:sp>
    </p:spTree>
    <p:extLst>
      <p:ext uri="{BB962C8B-B14F-4D97-AF65-F5344CB8AC3E}">
        <p14:creationId xmlns:p14="http://schemas.microsoft.com/office/powerpoint/2010/main" val="3201641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a:solidFill>
                  <a:prstClr val="black"/>
                </a:solidFill>
              </a:rPr>
              <a:t>E16 Nærøydalen </a:t>
            </a:r>
            <a:r>
              <a:rPr lang="nb-NO" sz="2000" dirty="0">
                <a:solidFill>
                  <a:prstClr val="black"/>
                </a:solidFill>
              </a:rPr>
              <a:t>– </a:t>
            </a:r>
            <a:r>
              <a:rPr lang="nb-NO" sz="2400" dirty="0" err="1">
                <a:solidFill>
                  <a:prstClr val="black"/>
                </a:solidFill>
              </a:rPr>
              <a:t>frå</a:t>
            </a:r>
            <a:r>
              <a:rPr lang="nb-NO" sz="2400" dirty="0">
                <a:solidFill>
                  <a:prstClr val="black"/>
                </a:solidFill>
              </a:rPr>
              <a:t> planomtalen i reguleringsplanen</a:t>
            </a:r>
            <a:endParaRPr lang="nn-NO" sz="2400" dirty="0"/>
          </a:p>
        </p:txBody>
      </p:sp>
      <p:sp>
        <p:nvSpPr>
          <p:cNvPr id="3" name="Plassholder for innhold 2"/>
          <p:cNvSpPr>
            <a:spLocks noGrp="1"/>
          </p:cNvSpPr>
          <p:nvPr>
            <p:ph idx="1"/>
          </p:nvPr>
        </p:nvSpPr>
        <p:spPr/>
        <p:txBody>
          <a:bodyPr/>
          <a:lstStyle/>
          <a:p>
            <a:pPr marL="0" indent="0">
              <a:buNone/>
            </a:pPr>
            <a:r>
              <a:rPr lang="nn-NO" sz="2400" dirty="0" smtClean="0"/>
              <a:t>Begge kommunane har hatt innspel på korleis masseoverskotet kan nyttast, jf. vedteke planprogram. </a:t>
            </a:r>
          </a:p>
          <a:p>
            <a:r>
              <a:rPr lang="nn-NO" sz="2400" dirty="0" smtClean="0"/>
              <a:t>Aurland kommune </a:t>
            </a:r>
            <a:r>
              <a:rPr lang="nn-NO" sz="2400" dirty="0" smtClean="0">
                <a:solidFill>
                  <a:srgbClr val="0000FF"/>
                </a:solidFill>
              </a:rPr>
              <a:t>ønskte at delar av masseoverskotet kunne nyttast i samband med skredsikring </a:t>
            </a:r>
            <a:r>
              <a:rPr lang="nn-NO" sz="2400" dirty="0" smtClean="0"/>
              <a:t>… Dersom kommunen har plan for slik skredsikring til veganlegget vert starta kan deira massebehov dekkast av massar frå tunnelen. </a:t>
            </a:r>
          </a:p>
          <a:p>
            <a:pPr>
              <a:spcBef>
                <a:spcPts val="600"/>
              </a:spcBef>
            </a:pPr>
            <a:r>
              <a:rPr lang="nn-NO" sz="2400" dirty="0" smtClean="0"/>
              <a:t>Voss kommune ønskte at </a:t>
            </a:r>
            <a:r>
              <a:rPr lang="nn-NO" sz="2400" dirty="0" smtClean="0">
                <a:solidFill>
                  <a:srgbClr val="0000FF"/>
                </a:solidFill>
              </a:rPr>
              <a:t>dersom massane ikkje blir brukt til anna produksjon av andre produkt, må ein i størst mogeleg grad nytta massane til utbetring av E16 frå tunnelopning og i retning Oppheim. </a:t>
            </a:r>
            <a:r>
              <a:rPr lang="nn-NO" sz="2400" dirty="0" smtClean="0"/>
              <a:t>… </a:t>
            </a:r>
            <a:endParaRPr lang="nn-NO" sz="2400" dirty="0"/>
          </a:p>
        </p:txBody>
      </p:sp>
    </p:spTree>
    <p:extLst>
      <p:ext uri="{BB962C8B-B14F-4D97-AF65-F5344CB8AC3E}">
        <p14:creationId xmlns:p14="http://schemas.microsoft.com/office/powerpoint/2010/main" val="2539964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2800" dirty="0">
                <a:solidFill>
                  <a:prstClr val="black"/>
                </a:solidFill>
              </a:rPr>
              <a:t>E16 Nærøydalen </a:t>
            </a:r>
            <a:r>
              <a:rPr lang="nb-NO" sz="2400" dirty="0">
                <a:solidFill>
                  <a:prstClr val="black"/>
                </a:solidFill>
              </a:rPr>
              <a:t>– </a:t>
            </a:r>
            <a:r>
              <a:rPr lang="nb-NO" sz="2400" dirty="0" err="1">
                <a:solidFill>
                  <a:prstClr val="black"/>
                </a:solidFill>
              </a:rPr>
              <a:t>frå</a:t>
            </a:r>
            <a:r>
              <a:rPr lang="nb-NO" sz="2400" dirty="0">
                <a:solidFill>
                  <a:prstClr val="black"/>
                </a:solidFill>
              </a:rPr>
              <a:t> planomtalen i reguleringsplanen</a:t>
            </a:r>
            <a:endParaRPr lang="nn-NO" sz="2400" dirty="0"/>
          </a:p>
        </p:txBody>
      </p:sp>
      <p:sp>
        <p:nvSpPr>
          <p:cNvPr id="3" name="Plassholder for innhold 2"/>
          <p:cNvSpPr>
            <a:spLocks noGrp="1"/>
          </p:cNvSpPr>
          <p:nvPr>
            <p:ph idx="1"/>
          </p:nvPr>
        </p:nvSpPr>
        <p:spPr/>
        <p:txBody>
          <a:bodyPr/>
          <a:lstStyle/>
          <a:p>
            <a:pPr marL="0" indent="0">
              <a:buNone/>
            </a:pPr>
            <a:r>
              <a:rPr lang="nn-NO" sz="2200" dirty="0" smtClean="0">
                <a:solidFill>
                  <a:srgbClr val="0000FF"/>
                </a:solidFill>
              </a:rPr>
              <a:t>Det er ikkje bestemt korleis tunnelen skal drivast. Anleggsteknisk vil det vere lettast/billigast å driva frå Gudvangen</a:t>
            </a:r>
            <a:r>
              <a:rPr lang="nn-NO" sz="2200" dirty="0" smtClean="0"/>
              <a:t>, men </a:t>
            </a:r>
            <a:r>
              <a:rPr lang="nn-NO" sz="2200" dirty="0" err="1" smtClean="0"/>
              <a:t>driving</a:t>
            </a:r>
            <a:r>
              <a:rPr lang="nn-NO" sz="2200" dirty="0" smtClean="0"/>
              <a:t> frå begge sider gir kortare anleggstid. Ved </a:t>
            </a:r>
            <a:r>
              <a:rPr lang="nn-NO" sz="2200" dirty="0" err="1" smtClean="0"/>
              <a:t>driving</a:t>
            </a:r>
            <a:r>
              <a:rPr lang="nn-NO" sz="2200" dirty="0" smtClean="0"/>
              <a:t> av tunnelen vil massen bli transportert ut av tunnelen med </a:t>
            </a:r>
            <a:r>
              <a:rPr lang="nn-NO" sz="2200" dirty="0" smtClean="0">
                <a:solidFill>
                  <a:srgbClr val="0000FF"/>
                </a:solidFill>
              </a:rPr>
              <a:t>store dumperar som ikkje er tillate på ordinært vegnett</a:t>
            </a:r>
            <a:r>
              <a:rPr lang="nn-NO" sz="2200" dirty="0" smtClean="0"/>
              <a:t>. Det betyr at massane må transporterast direkte til fyllplass på eigen anleggsveg eller til mellomlager i nærleiken av tunnelmunningen. Massar som skal fraktast på ordinært vegnett må lastast om. Med tanke på støy, støv og trafikksikkerheit, er det ein fordel om massane kan transporterast på eigne anleggsvegar i staden for på hovudvegnettet. </a:t>
            </a:r>
            <a:r>
              <a:rPr lang="nn-NO" sz="2200" dirty="0" smtClean="0">
                <a:solidFill>
                  <a:srgbClr val="0000FF"/>
                </a:solidFill>
              </a:rPr>
              <a:t>Ein transportavstand på inntil 10 km på hovudvegar kan vurderast som forsvarleg ut frå eit økonomisk synspunkt. </a:t>
            </a:r>
            <a:endParaRPr lang="nn-NO" sz="2200" dirty="0">
              <a:solidFill>
                <a:srgbClr val="0000FF"/>
              </a:solidFill>
            </a:endParaRPr>
          </a:p>
        </p:txBody>
      </p:sp>
    </p:spTree>
    <p:extLst>
      <p:ext uri="{BB962C8B-B14F-4D97-AF65-F5344CB8AC3E}">
        <p14:creationId xmlns:p14="http://schemas.microsoft.com/office/powerpoint/2010/main" val="708912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solidFill>
                  <a:prstClr val="black"/>
                </a:solidFill>
              </a:rPr>
              <a:t>E16 </a:t>
            </a:r>
            <a:r>
              <a:rPr lang="nn-NO" sz="3200" dirty="0" err="1">
                <a:solidFill>
                  <a:prstClr val="black"/>
                </a:solidFill>
              </a:rPr>
              <a:t>Nærøydalen</a:t>
            </a:r>
            <a:r>
              <a:rPr lang="nn-NO" sz="3200" dirty="0">
                <a:solidFill>
                  <a:prstClr val="black"/>
                </a:solidFill>
              </a:rPr>
              <a:t> – </a:t>
            </a:r>
            <a:r>
              <a:rPr lang="nn-NO" sz="3200" dirty="0" smtClean="0">
                <a:solidFill>
                  <a:prstClr val="black"/>
                </a:solidFill>
              </a:rPr>
              <a:t>reguleringsplan</a:t>
            </a:r>
            <a:endParaRPr lang="nn-NO" dirty="0"/>
          </a:p>
        </p:txBody>
      </p:sp>
      <p:sp>
        <p:nvSpPr>
          <p:cNvPr id="3" name="Plassholder for innhold 2"/>
          <p:cNvSpPr>
            <a:spLocks noGrp="1"/>
          </p:cNvSpPr>
          <p:nvPr>
            <p:ph idx="1"/>
          </p:nvPr>
        </p:nvSpPr>
        <p:spPr/>
        <p:txBody>
          <a:bodyPr/>
          <a:lstStyle/>
          <a:p>
            <a:pPr marL="0" lvl="0" indent="0">
              <a:buNone/>
            </a:pPr>
            <a:r>
              <a:rPr lang="nn-NO" sz="2400" b="1" i="1" dirty="0" err="1">
                <a:solidFill>
                  <a:prstClr val="black"/>
                </a:solidFill>
              </a:rPr>
              <a:t>SVV</a:t>
            </a:r>
            <a:r>
              <a:rPr lang="nn-NO" sz="2400" b="1" i="1" dirty="0">
                <a:solidFill>
                  <a:prstClr val="black"/>
                </a:solidFill>
              </a:rPr>
              <a:t> </a:t>
            </a:r>
            <a:r>
              <a:rPr lang="nn-NO" sz="2400" b="1" i="1" dirty="0" smtClean="0">
                <a:solidFill>
                  <a:prstClr val="black"/>
                </a:solidFill>
              </a:rPr>
              <a:t>notat </a:t>
            </a:r>
            <a:r>
              <a:rPr lang="nn-NO" sz="2400" b="1" i="1" dirty="0">
                <a:solidFill>
                  <a:prstClr val="black"/>
                </a:solidFill>
              </a:rPr>
              <a:t>med kommentarar til innkomne merknader til planforslaget:</a:t>
            </a:r>
            <a:endParaRPr lang="nb-NO" sz="2400" b="1" i="1" dirty="0">
              <a:solidFill>
                <a:prstClr val="black"/>
              </a:solidFill>
            </a:endParaRPr>
          </a:p>
          <a:p>
            <a:pPr marL="0" lvl="0" indent="0">
              <a:buNone/>
            </a:pPr>
            <a:r>
              <a:rPr lang="nn-NO" sz="2400" u="sng" dirty="0" err="1">
                <a:solidFill>
                  <a:prstClr val="black"/>
                </a:solidFill>
              </a:rPr>
              <a:t>DMF</a:t>
            </a:r>
            <a:r>
              <a:rPr lang="nn-NO" sz="2400" u="sng" dirty="0">
                <a:solidFill>
                  <a:prstClr val="black"/>
                </a:solidFill>
              </a:rPr>
              <a:t>: </a:t>
            </a:r>
            <a:r>
              <a:rPr lang="nn-NO" sz="2400" dirty="0">
                <a:solidFill>
                  <a:srgbClr val="0000FF"/>
                </a:solidFill>
              </a:rPr>
              <a:t>Peiker på at det er viktig at massane vert nytta ut frå kvaliteten massane har. </a:t>
            </a:r>
            <a:r>
              <a:rPr lang="nn-NO" sz="2400" dirty="0">
                <a:solidFill>
                  <a:prstClr val="black"/>
                </a:solidFill>
              </a:rPr>
              <a:t>Dersom det er mogeleg å ta igjen deponerte massar er det viktig at ein har oversikt over variasjon i kvalitet og kvar ulike kvalitetar vert deponerte.</a:t>
            </a:r>
          </a:p>
          <a:p>
            <a:pPr marL="0" lvl="0" indent="0">
              <a:spcBef>
                <a:spcPts val="0"/>
              </a:spcBef>
              <a:buNone/>
            </a:pPr>
            <a:endParaRPr lang="nb-NO" sz="2400" u="sng" dirty="0">
              <a:solidFill>
                <a:prstClr val="black"/>
              </a:solidFill>
            </a:endParaRPr>
          </a:p>
          <a:p>
            <a:pPr marL="0" lvl="0" indent="0">
              <a:spcBef>
                <a:spcPts val="0"/>
              </a:spcBef>
              <a:buNone/>
            </a:pPr>
            <a:r>
              <a:rPr lang="nb-NO" sz="2400" u="sng" dirty="0" err="1">
                <a:solidFill>
                  <a:prstClr val="black"/>
                </a:solidFill>
              </a:rPr>
              <a:t>SVV</a:t>
            </a:r>
            <a:r>
              <a:rPr lang="nb-NO" sz="2400" u="sng" dirty="0">
                <a:solidFill>
                  <a:prstClr val="black"/>
                </a:solidFill>
              </a:rPr>
              <a:t>:</a:t>
            </a:r>
            <a:r>
              <a:rPr lang="nb-NO" sz="2400" dirty="0">
                <a:solidFill>
                  <a:prstClr val="black"/>
                </a:solidFill>
              </a:rPr>
              <a:t> </a:t>
            </a:r>
            <a:r>
              <a:rPr lang="nb-NO" sz="2400" dirty="0" err="1">
                <a:solidFill>
                  <a:prstClr val="black"/>
                </a:solidFill>
              </a:rPr>
              <a:t>SVV</a:t>
            </a:r>
            <a:r>
              <a:rPr lang="nb-NO" sz="2400" dirty="0">
                <a:solidFill>
                  <a:prstClr val="black"/>
                </a:solidFill>
              </a:rPr>
              <a:t> </a:t>
            </a:r>
            <a:r>
              <a:rPr lang="nn-NO" sz="2400" dirty="0">
                <a:solidFill>
                  <a:prstClr val="black"/>
                </a:solidFill>
              </a:rPr>
              <a:t>treng massar av god kvalitet for andre veganlegg, inkludert å kjenne kvalitet på stein. I anleggsfasen vert det registrert kvar stein av ulike kvalitetar vert lagra. Det kan vere ynskjeleg å avhende massar til andre aktørar i samband med veganlegget, sjå </a:t>
            </a:r>
            <a:r>
              <a:rPr lang="nn-NO" sz="2400" dirty="0" err="1">
                <a:solidFill>
                  <a:prstClr val="black"/>
                </a:solidFill>
              </a:rPr>
              <a:t>svar</a:t>
            </a:r>
            <a:r>
              <a:rPr lang="nn-NO" sz="2400" dirty="0">
                <a:solidFill>
                  <a:prstClr val="black"/>
                </a:solidFill>
              </a:rPr>
              <a:t> til Hordaland fylkeskommune. </a:t>
            </a:r>
          </a:p>
          <a:p>
            <a:pPr marL="0" indent="0">
              <a:buNone/>
            </a:pPr>
            <a:endParaRPr lang="nn-NO" sz="2400" dirty="0"/>
          </a:p>
        </p:txBody>
      </p:sp>
    </p:spTree>
    <p:extLst>
      <p:ext uri="{BB962C8B-B14F-4D97-AF65-F5344CB8AC3E}">
        <p14:creationId xmlns:p14="http://schemas.microsoft.com/office/powerpoint/2010/main" val="2735692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solidFill>
                  <a:prstClr val="black"/>
                </a:solidFill>
              </a:rPr>
              <a:t>E16 </a:t>
            </a:r>
            <a:r>
              <a:rPr lang="nn-NO" sz="3200" dirty="0" err="1" smtClean="0">
                <a:solidFill>
                  <a:prstClr val="black"/>
                </a:solidFill>
              </a:rPr>
              <a:t>Nærøydalen</a:t>
            </a:r>
            <a:r>
              <a:rPr lang="nn-NO" sz="3200" dirty="0" smtClean="0">
                <a:solidFill>
                  <a:prstClr val="black"/>
                </a:solidFill>
              </a:rPr>
              <a:t> – høyring av reguleringsplan  </a:t>
            </a:r>
            <a:endParaRPr lang="nn-NO" sz="3200" dirty="0"/>
          </a:p>
        </p:txBody>
      </p:sp>
      <p:sp>
        <p:nvSpPr>
          <p:cNvPr id="3" name="Plassholder for innhold 2"/>
          <p:cNvSpPr>
            <a:spLocks noGrp="1"/>
          </p:cNvSpPr>
          <p:nvPr>
            <p:ph idx="1"/>
          </p:nvPr>
        </p:nvSpPr>
        <p:spPr/>
        <p:txBody>
          <a:bodyPr/>
          <a:lstStyle/>
          <a:p>
            <a:pPr marL="0" indent="0">
              <a:buNone/>
            </a:pPr>
            <a:r>
              <a:rPr lang="nn-NO" sz="2400" u="sng" dirty="0" smtClean="0"/>
              <a:t>Hordaland fylkeskommune</a:t>
            </a:r>
            <a:r>
              <a:rPr lang="nn-NO" sz="2400" dirty="0" smtClean="0"/>
              <a:t> finn </a:t>
            </a:r>
            <a:r>
              <a:rPr lang="nn-NO" sz="2400" dirty="0"/>
              <a:t>at planprogrammet føreset at det skulle gjerast ei vurdering på å nytte overskot av stein opp mot eksisterande gruvedrift og utvinning av </a:t>
            </a:r>
            <a:r>
              <a:rPr lang="nn-NO" sz="2400" dirty="0" err="1"/>
              <a:t>anortositt</a:t>
            </a:r>
            <a:r>
              <a:rPr lang="nn-NO" sz="2400" dirty="0"/>
              <a:t>. Dei stiller spørsmål til om eventuelt Gudvangen stein kan ta i mot </a:t>
            </a:r>
            <a:r>
              <a:rPr lang="nn-NO" sz="2400" dirty="0" err="1"/>
              <a:t>anortositt</a:t>
            </a:r>
            <a:r>
              <a:rPr lang="nn-NO" sz="2400" dirty="0"/>
              <a:t> og eventuell anna stein frå veganlegget, med mellombels lagring i gruvene. </a:t>
            </a:r>
            <a:r>
              <a:rPr lang="nn-NO" sz="2400" dirty="0" smtClean="0"/>
              <a:t>[…]  Såleis </a:t>
            </a:r>
            <a:r>
              <a:rPr lang="nn-NO" sz="2400" dirty="0"/>
              <a:t>finn dei at ein kan unngå permanent og særleg grad av mellombels </a:t>
            </a:r>
            <a:r>
              <a:rPr lang="nn-NO" sz="2400" dirty="0" err="1"/>
              <a:t>deponering</a:t>
            </a:r>
            <a:r>
              <a:rPr lang="nn-NO" sz="2400" dirty="0"/>
              <a:t> av overskotsmasse i området Fyre-</a:t>
            </a:r>
            <a:r>
              <a:rPr lang="nn-NO" sz="2400" dirty="0" err="1"/>
              <a:t>Slæn</a:t>
            </a:r>
            <a:r>
              <a:rPr lang="nn-NO" sz="2400" dirty="0"/>
              <a:t>, som i utgangspunktet er unødvendig og lite samfunnsnyttig bruk av massane.  </a:t>
            </a:r>
            <a:r>
              <a:rPr lang="nn-NO" sz="2400" dirty="0" smtClean="0"/>
              <a:t>…</a:t>
            </a:r>
          </a:p>
          <a:p>
            <a:pPr marL="0" indent="0">
              <a:buNone/>
            </a:pPr>
            <a:endParaRPr lang="nb-NO" sz="2400" dirty="0"/>
          </a:p>
          <a:p>
            <a:pPr marL="0" indent="0">
              <a:buNone/>
            </a:pPr>
            <a:r>
              <a:rPr lang="nb-NO" sz="2400" dirty="0" smtClean="0"/>
              <a:t>Sjå </a:t>
            </a:r>
            <a:r>
              <a:rPr lang="nb-NO" sz="2400" dirty="0" err="1" smtClean="0"/>
              <a:t>SVV</a:t>
            </a:r>
            <a:r>
              <a:rPr lang="nb-NO" sz="2400" dirty="0" smtClean="0"/>
              <a:t> sin kommentar på neste side.</a:t>
            </a:r>
            <a:endParaRPr lang="nn-NO" sz="2400" dirty="0" smtClean="0"/>
          </a:p>
        </p:txBody>
      </p:sp>
    </p:spTree>
    <p:extLst>
      <p:ext uri="{BB962C8B-B14F-4D97-AF65-F5344CB8AC3E}">
        <p14:creationId xmlns:p14="http://schemas.microsoft.com/office/powerpoint/2010/main" val="823789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solidFill>
                  <a:prstClr val="black"/>
                </a:solidFill>
              </a:rPr>
              <a:t>E16 </a:t>
            </a:r>
            <a:r>
              <a:rPr lang="nn-NO" sz="3200" dirty="0" err="1">
                <a:solidFill>
                  <a:prstClr val="black"/>
                </a:solidFill>
              </a:rPr>
              <a:t>Nærøydalen</a:t>
            </a:r>
            <a:r>
              <a:rPr lang="nn-NO" sz="3200" dirty="0">
                <a:solidFill>
                  <a:prstClr val="black"/>
                </a:solidFill>
              </a:rPr>
              <a:t> – høyring av reguleringsplan </a:t>
            </a:r>
            <a:endParaRPr lang="nn-NO" dirty="0"/>
          </a:p>
        </p:txBody>
      </p:sp>
      <p:sp>
        <p:nvSpPr>
          <p:cNvPr id="3" name="Plassholder for innhold 2"/>
          <p:cNvSpPr>
            <a:spLocks noGrp="1"/>
          </p:cNvSpPr>
          <p:nvPr>
            <p:ph idx="1"/>
          </p:nvPr>
        </p:nvSpPr>
        <p:spPr/>
        <p:txBody>
          <a:bodyPr/>
          <a:lstStyle/>
          <a:p>
            <a:pPr marL="0" indent="0">
              <a:buNone/>
            </a:pPr>
            <a:r>
              <a:rPr lang="nn-NO" sz="1900" u="sng" dirty="0" err="1" smtClean="0"/>
              <a:t>SVV</a:t>
            </a:r>
            <a:r>
              <a:rPr lang="nn-NO" sz="1900" u="sng" dirty="0" smtClean="0"/>
              <a:t> kommentar:</a:t>
            </a:r>
            <a:r>
              <a:rPr lang="nn-NO" sz="1900" dirty="0" smtClean="0"/>
              <a:t> </a:t>
            </a:r>
            <a:r>
              <a:rPr lang="nn-NO" sz="1900" dirty="0" err="1" smtClean="0">
                <a:solidFill>
                  <a:srgbClr val="0000FF"/>
                </a:solidFill>
              </a:rPr>
              <a:t>SVV</a:t>
            </a:r>
            <a:r>
              <a:rPr lang="nn-NO" sz="1900" dirty="0" smtClean="0">
                <a:solidFill>
                  <a:srgbClr val="0000FF"/>
                </a:solidFill>
              </a:rPr>
              <a:t> </a:t>
            </a:r>
            <a:r>
              <a:rPr lang="nn-NO" sz="1900" dirty="0">
                <a:solidFill>
                  <a:srgbClr val="0000FF"/>
                </a:solidFill>
              </a:rPr>
              <a:t>er samd i at beste løysinga er at steinen vert nytta og ikkje lagt i permanente deponi. Samtidig er det naudsynt for å kunne gjennomføre veganlegget å ha ein plan for kvar massane kan plasserast dersom private aktørar ikkje kan ta i mot steinen. </a:t>
            </a:r>
            <a:r>
              <a:rPr lang="nn-NO" sz="1900" dirty="0" smtClean="0"/>
              <a:t>…</a:t>
            </a:r>
            <a:endParaRPr lang="nn-NO" sz="1900" dirty="0"/>
          </a:p>
          <a:p>
            <a:pPr marL="0" indent="0">
              <a:buNone/>
            </a:pPr>
            <a:r>
              <a:rPr lang="nn-NO" sz="1900" dirty="0" err="1" smtClean="0">
                <a:solidFill>
                  <a:srgbClr val="0000FF"/>
                </a:solidFill>
              </a:rPr>
              <a:t>SVV</a:t>
            </a:r>
            <a:r>
              <a:rPr lang="nn-NO" sz="1900" dirty="0" smtClean="0">
                <a:solidFill>
                  <a:srgbClr val="0000FF"/>
                </a:solidFill>
              </a:rPr>
              <a:t> </a:t>
            </a:r>
            <a:r>
              <a:rPr lang="nn-NO" sz="1900" dirty="0">
                <a:solidFill>
                  <a:srgbClr val="0000FF"/>
                </a:solidFill>
              </a:rPr>
              <a:t>kan ikkje gi ein privat aktør rett til å ta i mot steinen utan å sikre at alle mulige aktørar får same </a:t>
            </a:r>
            <a:r>
              <a:rPr lang="nn-NO" sz="1900" dirty="0" err="1">
                <a:solidFill>
                  <a:srgbClr val="0000FF"/>
                </a:solidFill>
              </a:rPr>
              <a:t>mulighet</a:t>
            </a:r>
            <a:r>
              <a:rPr lang="nn-NO" sz="1900" dirty="0">
                <a:solidFill>
                  <a:srgbClr val="0000FF"/>
                </a:solidFill>
              </a:rPr>
              <a:t>. </a:t>
            </a:r>
            <a:r>
              <a:rPr lang="nn-NO" sz="1900" dirty="0"/>
              <a:t>Dette er årsaka til at det ikkje vart konkludert med korleis stein alternativt kan brukast.  </a:t>
            </a:r>
            <a:endParaRPr lang="nn-NO" sz="1900" dirty="0" smtClean="0"/>
          </a:p>
          <a:p>
            <a:pPr marL="0" indent="0">
              <a:buNone/>
            </a:pPr>
            <a:r>
              <a:rPr lang="nn-NO" sz="1900" dirty="0" smtClean="0"/>
              <a:t>Det </a:t>
            </a:r>
            <a:r>
              <a:rPr lang="nn-NO" sz="1900" dirty="0"/>
              <a:t>er under utarbeiding kommunedelplan for å utbetre E16 vidare frå </a:t>
            </a:r>
            <a:r>
              <a:rPr lang="nn-NO" sz="1900" dirty="0" err="1"/>
              <a:t>Slæn</a:t>
            </a:r>
            <a:r>
              <a:rPr lang="nn-NO" sz="1900" dirty="0"/>
              <a:t>, mot Voss. På denne strekninga er fjellkvaliteten truleg slik at ein ikkje får nok gode massar til å bygge veg for. </a:t>
            </a:r>
            <a:r>
              <a:rPr lang="nn-NO" sz="1900" dirty="0" err="1" smtClean="0"/>
              <a:t>SVV</a:t>
            </a:r>
            <a:r>
              <a:rPr lang="nn-NO" sz="1900" dirty="0" smtClean="0"/>
              <a:t> </a:t>
            </a:r>
            <a:r>
              <a:rPr lang="nn-NO" sz="1900" dirty="0"/>
              <a:t>ynskjer å sikre seg gode steinmassar frå veganlegget i </a:t>
            </a:r>
            <a:r>
              <a:rPr lang="nn-NO" sz="1900" dirty="0" err="1"/>
              <a:t>Nærøydalen</a:t>
            </a:r>
            <a:r>
              <a:rPr lang="nn-NO" sz="1900" dirty="0"/>
              <a:t>, ved å legge dei i deponiet langs E16. </a:t>
            </a:r>
            <a:r>
              <a:rPr lang="nn-NO" sz="1900" dirty="0">
                <a:solidFill>
                  <a:srgbClr val="0000FF"/>
                </a:solidFill>
              </a:rPr>
              <a:t>Det er eit mål at resten av den gode steinen skal brukast som ein ressurs til samfunnet sitt beste og i minst mogeleg grad leggast i permanente deponi.</a:t>
            </a:r>
            <a:r>
              <a:rPr lang="nn-NO" sz="1900" dirty="0">
                <a:solidFill>
                  <a:srgbClr val="0066FF"/>
                </a:solidFill>
              </a:rPr>
              <a:t> </a:t>
            </a:r>
            <a:r>
              <a:rPr lang="nn-NO" sz="1900" dirty="0"/>
              <a:t>Når byggeplanlegging for E16 </a:t>
            </a:r>
            <a:r>
              <a:rPr lang="nn-NO" sz="1900" dirty="0" err="1"/>
              <a:t>Nærøydalen</a:t>
            </a:r>
            <a:r>
              <a:rPr lang="nn-NO" sz="1900" dirty="0"/>
              <a:t> startar, vert det starta dialog med mulige aktørar som ynskjer tilgang til massar. Omfang av dette vil verke inn på kor mykje massar som eventuelt må leggast i permanent deponi ved </a:t>
            </a:r>
            <a:r>
              <a:rPr lang="nn-NO" sz="1900" dirty="0" err="1"/>
              <a:t>Slæn</a:t>
            </a:r>
            <a:r>
              <a:rPr lang="nn-NO" sz="1900" dirty="0"/>
              <a:t>/Fyre. </a:t>
            </a:r>
          </a:p>
        </p:txBody>
      </p:sp>
    </p:spTree>
    <p:extLst>
      <p:ext uri="{BB962C8B-B14F-4D97-AF65-F5344CB8AC3E}">
        <p14:creationId xmlns:p14="http://schemas.microsoft.com/office/powerpoint/2010/main" val="3807678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t>K</a:t>
            </a:r>
            <a:r>
              <a:rPr lang="nb-NO" sz="3600" dirty="0" smtClean="0"/>
              <a:t>ort </a:t>
            </a:r>
            <a:r>
              <a:rPr lang="nb-NO" sz="3600" dirty="0" err="1" smtClean="0"/>
              <a:t>frå</a:t>
            </a:r>
            <a:r>
              <a:rPr lang="nb-NO" sz="3600" dirty="0" smtClean="0"/>
              <a:t> </a:t>
            </a:r>
            <a:r>
              <a:rPr lang="nb-NO" sz="3600" dirty="0" err="1" smtClean="0"/>
              <a:t>nokre</a:t>
            </a:r>
            <a:r>
              <a:rPr lang="nb-NO" sz="3600" dirty="0" smtClean="0"/>
              <a:t> andre prosjekt</a:t>
            </a:r>
            <a:endParaRPr lang="nn-NO" sz="3200" dirty="0"/>
          </a:p>
        </p:txBody>
      </p:sp>
      <p:sp>
        <p:nvSpPr>
          <p:cNvPr id="3" name="Plassholder for innhold 2"/>
          <p:cNvSpPr>
            <a:spLocks noGrp="1"/>
          </p:cNvSpPr>
          <p:nvPr>
            <p:ph idx="1"/>
          </p:nvPr>
        </p:nvSpPr>
        <p:spPr>
          <a:xfrm>
            <a:off x="457200" y="1316038"/>
            <a:ext cx="8229600" cy="5053500"/>
          </a:xfrm>
        </p:spPr>
        <p:txBody>
          <a:bodyPr/>
          <a:lstStyle/>
          <a:p>
            <a:pPr marL="179388" indent="-179388"/>
            <a:r>
              <a:rPr lang="nb-NO" sz="2000" dirty="0" smtClean="0"/>
              <a:t>E39 </a:t>
            </a:r>
            <a:r>
              <a:rPr lang="nb-NO" sz="2000" dirty="0" smtClean="0"/>
              <a:t>Stord-Os (Planfase) – Usikkert om det blir </a:t>
            </a:r>
            <a:r>
              <a:rPr lang="nb-NO" sz="2000" dirty="0" err="1" smtClean="0"/>
              <a:t>masseoverskot</a:t>
            </a:r>
            <a:endParaRPr lang="nb-NO" sz="2000" dirty="0" smtClean="0"/>
          </a:p>
          <a:p>
            <a:pPr marL="179388" indent="-179388"/>
            <a:r>
              <a:rPr lang="nb-NO" sz="2000" dirty="0" smtClean="0"/>
              <a:t>E16 Nærøydalen (Planfase) – (0,95 M m3 anbrakt – anortositt) </a:t>
            </a:r>
          </a:p>
          <a:p>
            <a:pPr marL="179388" indent="-179388"/>
            <a:r>
              <a:rPr lang="nb-NO" sz="2000" dirty="0" smtClean="0"/>
              <a:t>E16 </a:t>
            </a:r>
            <a:r>
              <a:rPr lang="nb-NO" sz="2000" dirty="0" err="1" smtClean="0"/>
              <a:t>Slæn-Tvinno</a:t>
            </a:r>
            <a:r>
              <a:rPr lang="nb-NO" sz="2000" dirty="0" smtClean="0"/>
              <a:t> (Planfase</a:t>
            </a:r>
            <a:r>
              <a:rPr lang="nb-NO" sz="2000" dirty="0"/>
              <a:t>) </a:t>
            </a:r>
            <a:r>
              <a:rPr lang="nb-NO" sz="2000" dirty="0" smtClean="0"/>
              <a:t>– </a:t>
            </a:r>
          </a:p>
          <a:p>
            <a:pPr marL="179388" indent="-179388"/>
            <a:r>
              <a:rPr lang="nb-NO" sz="2000" dirty="0" smtClean="0"/>
              <a:t>Nye Ulrikstunnelen (Byggefase </a:t>
            </a:r>
            <a:r>
              <a:rPr lang="nb-NO" sz="2000" dirty="0" err="1" smtClean="0"/>
              <a:t>TBM</a:t>
            </a:r>
            <a:r>
              <a:rPr lang="nb-NO" sz="2000" dirty="0" smtClean="0"/>
              <a:t> </a:t>
            </a:r>
            <a:r>
              <a:rPr lang="nb-NO" sz="2000" dirty="0"/>
              <a:t>jernbane </a:t>
            </a:r>
            <a:r>
              <a:rPr lang="nb-NO" sz="2000" dirty="0" smtClean="0"/>
              <a:t>– 0,98 M m3 anbrakt + lekter)</a:t>
            </a:r>
          </a:p>
          <a:p>
            <a:pPr marL="179388" indent="-179388"/>
            <a:r>
              <a:rPr lang="nb-NO" sz="2000" dirty="0"/>
              <a:t>Prosjekt Nye Follobanen </a:t>
            </a:r>
            <a:r>
              <a:rPr lang="nb-NO" sz="2000" dirty="0" smtClean="0"/>
              <a:t>(Byggefase </a:t>
            </a:r>
            <a:r>
              <a:rPr lang="nb-NO" sz="2000" dirty="0" err="1" smtClean="0"/>
              <a:t>TBM</a:t>
            </a:r>
            <a:r>
              <a:rPr lang="nb-NO" sz="2000" dirty="0" smtClean="0"/>
              <a:t> jernbane – 6,5 M m3 anbrakt + Lekter 25 km?) </a:t>
            </a:r>
            <a:endParaRPr lang="nb-NO" sz="2000" dirty="0"/>
          </a:p>
          <a:p>
            <a:pPr marL="179388" indent="-179388"/>
            <a:r>
              <a:rPr lang="nb-NO" sz="2000" dirty="0" smtClean="0"/>
              <a:t>E134 Vågsli-Seljestad (Planfase) – (8 M m3 anbrakt)</a:t>
            </a:r>
          </a:p>
          <a:p>
            <a:pPr marL="179388" indent="-179388"/>
            <a:r>
              <a:rPr lang="nb-NO" sz="2000" dirty="0" smtClean="0"/>
              <a:t>Jondalstunnelen (Ferdig 2012) – (1,05 M m3 anbrakt)</a:t>
            </a:r>
          </a:p>
          <a:p>
            <a:pPr marL="179388" indent="-179388"/>
            <a:r>
              <a:rPr lang="nb-NO" sz="2000" dirty="0" smtClean="0"/>
              <a:t>Folgefonntunnelen (Ferdig 2001) – (1 M m3 anbrakt)</a:t>
            </a:r>
          </a:p>
          <a:p>
            <a:pPr marL="179388" indent="-179388"/>
            <a:r>
              <a:rPr lang="nb-NO" sz="2000" dirty="0" err="1" smtClean="0"/>
              <a:t>Ryfast</a:t>
            </a:r>
            <a:r>
              <a:rPr lang="nb-NO" sz="2000" dirty="0" smtClean="0"/>
              <a:t> (Byggefase) – (3,4 M m3 anbrakt) </a:t>
            </a:r>
          </a:p>
          <a:p>
            <a:pPr marL="179388" indent="-179388"/>
            <a:r>
              <a:rPr lang="nb-NO" sz="2000" dirty="0" smtClean="0"/>
              <a:t>E39 </a:t>
            </a:r>
            <a:r>
              <a:rPr lang="nb-NO" sz="2000" dirty="0" err="1" smtClean="0"/>
              <a:t>Rogfast</a:t>
            </a:r>
            <a:r>
              <a:rPr lang="nb-NO" sz="2000" dirty="0" smtClean="0"/>
              <a:t> (Byggefase) – (8,5 M m3 anbrakt)</a:t>
            </a:r>
          </a:p>
          <a:p>
            <a:pPr marL="179388" indent="-179388"/>
            <a:r>
              <a:rPr lang="nb-NO" sz="2000" dirty="0" smtClean="0"/>
              <a:t>E39 Romsdalsfjorden (Reguleringsplan – 3 M m3 anbrakt)</a:t>
            </a:r>
            <a:endParaRPr lang="nn-NO" sz="2000" dirty="0"/>
          </a:p>
        </p:txBody>
      </p:sp>
    </p:spTree>
    <p:extLst>
      <p:ext uri="{BB962C8B-B14F-4D97-AF65-F5344CB8AC3E}">
        <p14:creationId xmlns:p14="http://schemas.microsoft.com/office/powerpoint/2010/main" val="320358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a:t>V</a:t>
            </a:r>
            <a:r>
              <a:rPr lang="nb-NO" sz="3600" dirty="0" smtClean="0"/>
              <a:t>urdering </a:t>
            </a:r>
            <a:r>
              <a:rPr lang="nb-NO" sz="2800" dirty="0" smtClean="0"/>
              <a:t>E16 Nærøydalen </a:t>
            </a:r>
            <a:endParaRPr lang="nn-NO" sz="2800" dirty="0"/>
          </a:p>
        </p:txBody>
      </p:sp>
      <p:sp>
        <p:nvSpPr>
          <p:cNvPr id="3" name="Plassholder for innhold 2"/>
          <p:cNvSpPr>
            <a:spLocks noGrp="1"/>
          </p:cNvSpPr>
          <p:nvPr>
            <p:ph idx="1"/>
          </p:nvPr>
        </p:nvSpPr>
        <p:spPr/>
        <p:txBody>
          <a:bodyPr/>
          <a:lstStyle/>
          <a:p>
            <a:pPr marL="457200" indent="-457200">
              <a:buFont typeface="+mj-lt"/>
              <a:buAutoNum type="arabicPeriod"/>
            </a:pPr>
            <a:r>
              <a:rPr lang="nb-NO" sz="2400" dirty="0" err="1" smtClean="0"/>
              <a:t>SVV</a:t>
            </a:r>
            <a:r>
              <a:rPr lang="nb-NO" sz="2400" dirty="0" smtClean="0"/>
              <a:t> </a:t>
            </a:r>
            <a:r>
              <a:rPr lang="nb-NO" sz="2400" dirty="0" err="1" smtClean="0"/>
              <a:t>ønskjer</a:t>
            </a:r>
            <a:r>
              <a:rPr lang="nb-NO" sz="2400" dirty="0" smtClean="0"/>
              <a:t> avklart i reguleringsplanen at all </a:t>
            </a:r>
            <a:r>
              <a:rPr lang="nb-NO" sz="2400" dirty="0" err="1" smtClean="0"/>
              <a:t>overskotsmasse</a:t>
            </a:r>
            <a:r>
              <a:rPr lang="nb-NO" sz="2400" dirty="0" smtClean="0"/>
              <a:t> kan </a:t>
            </a:r>
            <a:r>
              <a:rPr lang="nb-NO" sz="2400" dirty="0" err="1" smtClean="0"/>
              <a:t>deponerast</a:t>
            </a:r>
            <a:r>
              <a:rPr lang="nb-NO" sz="2400" dirty="0" smtClean="0"/>
              <a:t> nær </a:t>
            </a:r>
            <a:r>
              <a:rPr lang="nb-NO" sz="2400" dirty="0" err="1" smtClean="0"/>
              <a:t>tunnelopningen</a:t>
            </a:r>
            <a:r>
              <a:rPr lang="nb-NO" sz="2400" dirty="0" smtClean="0"/>
              <a:t> </a:t>
            </a:r>
            <a:r>
              <a:rPr lang="nb-NO" sz="2400" dirty="0"/>
              <a:t>ved Fyre–</a:t>
            </a:r>
            <a:r>
              <a:rPr lang="nb-NO" sz="2400" dirty="0" err="1"/>
              <a:t>Slæn</a:t>
            </a:r>
            <a:r>
              <a:rPr lang="nb-NO" sz="2400" dirty="0" smtClean="0"/>
              <a:t>.</a:t>
            </a:r>
          </a:p>
          <a:p>
            <a:pPr marL="457200" indent="-457200">
              <a:buFont typeface="+mj-lt"/>
              <a:buAutoNum type="arabicPeriod"/>
            </a:pPr>
            <a:r>
              <a:rPr lang="nb-NO" sz="2400" dirty="0" smtClean="0"/>
              <a:t>Etter slik avklaring vil </a:t>
            </a:r>
            <a:r>
              <a:rPr lang="nb-NO" sz="2400" dirty="0" err="1" smtClean="0"/>
              <a:t>SVV</a:t>
            </a:r>
            <a:r>
              <a:rPr lang="nb-NO" sz="2400" dirty="0" smtClean="0"/>
              <a:t> likevel jobbe for å prøve å unngå varig deponering i </a:t>
            </a:r>
            <a:r>
              <a:rPr lang="nb-NO" sz="2400" dirty="0"/>
              <a:t>området </a:t>
            </a:r>
            <a:r>
              <a:rPr lang="nb-NO" sz="2400" dirty="0" smtClean="0"/>
              <a:t>Fyre–</a:t>
            </a:r>
            <a:r>
              <a:rPr lang="nb-NO" sz="2400" dirty="0" err="1" smtClean="0"/>
              <a:t>Slæn</a:t>
            </a:r>
            <a:r>
              <a:rPr lang="nb-NO" sz="2400" dirty="0" smtClean="0"/>
              <a:t>. </a:t>
            </a:r>
          </a:p>
          <a:p>
            <a:pPr marL="457200" indent="-457200">
              <a:spcBef>
                <a:spcPts val="0"/>
              </a:spcBef>
              <a:buFont typeface="+mj-lt"/>
              <a:buAutoNum type="arabicPeriod"/>
            </a:pPr>
            <a:endParaRPr lang="nb-NO" sz="2400" dirty="0"/>
          </a:p>
          <a:p>
            <a:pPr marL="0" indent="0">
              <a:spcBef>
                <a:spcPts val="0"/>
              </a:spcBef>
              <a:buNone/>
            </a:pPr>
            <a:r>
              <a:rPr lang="nb-NO" sz="2400" dirty="0"/>
              <a:t>Det er sjølvsagt </a:t>
            </a:r>
            <a:r>
              <a:rPr lang="nb-NO" sz="2400" dirty="0" err="1"/>
              <a:t>ønskjeleg</a:t>
            </a:r>
            <a:r>
              <a:rPr lang="nb-NO" sz="2400" dirty="0"/>
              <a:t> for </a:t>
            </a:r>
            <a:r>
              <a:rPr lang="nb-NO" sz="2400" dirty="0" err="1"/>
              <a:t>SVV</a:t>
            </a:r>
            <a:r>
              <a:rPr lang="nb-NO" sz="2400" dirty="0"/>
              <a:t> å ha </a:t>
            </a:r>
            <a:r>
              <a:rPr lang="nb-NO" sz="2400" dirty="0" err="1"/>
              <a:t>ferrast</a:t>
            </a:r>
            <a:r>
              <a:rPr lang="nb-NO" sz="2400" dirty="0"/>
              <a:t> </a:t>
            </a:r>
            <a:r>
              <a:rPr lang="nb-NO" sz="2400" dirty="0" err="1"/>
              <a:t>mogelege</a:t>
            </a:r>
            <a:r>
              <a:rPr lang="nb-NO" sz="2400" dirty="0"/>
              <a:t> usikre </a:t>
            </a:r>
            <a:r>
              <a:rPr lang="nb-NO" sz="2400" dirty="0" err="1"/>
              <a:t>faktorar</a:t>
            </a:r>
            <a:r>
              <a:rPr lang="nb-NO" sz="2400" dirty="0"/>
              <a:t> som potensielt kan føre til </a:t>
            </a:r>
            <a:r>
              <a:rPr lang="nb-NO" sz="2400" dirty="0" err="1"/>
              <a:t>forseinkingar</a:t>
            </a:r>
            <a:r>
              <a:rPr lang="nb-NO" sz="2400" dirty="0"/>
              <a:t>/</a:t>
            </a:r>
            <a:r>
              <a:rPr lang="nb-NO" sz="2400" dirty="0" err="1"/>
              <a:t>fordyringar</a:t>
            </a:r>
            <a:r>
              <a:rPr lang="nb-NO" sz="2400" dirty="0"/>
              <a:t> for prosjektet</a:t>
            </a:r>
            <a:r>
              <a:rPr lang="nb-NO" sz="2400" dirty="0" smtClean="0"/>
              <a:t>.</a:t>
            </a:r>
          </a:p>
          <a:p>
            <a:pPr marL="0" indent="0">
              <a:spcBef>
                <a:spcPts val="0"/>
              </a:spcBef>
              <a:buNone/>
            </a:pPr>
            <a:endParaRPr lang="nb-NO" sz="2400" dirty="0"/>
          </a:p>
          <a:p>
            <a:pPr marL="0" indent="0">
              <a:spcBef>
                <a:spcPts val="0"/>
              </a:spcBef>
              <a:buNone/>
            </a:pPr>
            <a:r>
              <a:rPr lang="nb-NO" sz="2400" dirty="0" smtClean="0"/>
              <a:t>Kor </a:t>
            </a:r>
            <a:r>
              <a:rPr lang="nb-NO" sz="2400" dirty="0" smtClean="0"/>
              <a:t>motivert </a:t>
            </a:r>
            <a:r>
              <a:rPr lang="nb-NO" sz="2400" dirty="0" smtClean="0"/>
              <a:t>er </a:t>
            </a:r>
            <a:r>
              <a:rPr lang="nb-NO" sz="2400" dirty="0" err="1" smtClean="0"/>
              <a:t>SVV</a:t>
            </a:r>
            <a:r>
              <a:rPr lang="nb-NO" sz="2400" dirty="0" smtClean="0"/>
              <a:t> til </a:t>
            </a:r>
            <a:r>
              <a:rPr lang="nb-NO" sz="2400" dirty="0" smtClean="0"/>
              <a:t>å prøve å unngå varig deponering av stein/anortositt </a:t>
            </a:r>
            <a:r>
              <a:rPr lang="nb-NO" sz="2400" dirty="0"/>
              <a:t>ved </a:t>
            </a:r>
            <a:r>
              <a:rPr lang="nb-NO" sz="2400" dirty="0" smtClean="0"/>
              <a:t>Fyre–</a:t>
            </a:r>
            <a:r>
              <a:rPr lang="nb-NO" sz="2400" dirty="0" err="1" smtClean="0"/>
              <a:t>Slæn</a:t>
            </a:r>
            <a:r>
              <a:rPr lang="nb-NO" sz="2400" dirty="0" smtClean="0"/>
              <a:t>?</a:t>
            </a:r>
          </a:p>
          <a:p>
            <a:pPr marL="0" indent="0">
              <a:spcBef>
                <a:spcPts val="0"/>
              </a:spcBef>
              <a:buNone/>
            </a:pPr>
            <a:endParaRPr lang="nb-NO" sz="2400" dirty="0"/>
          </a:p>
        </p:txBody>
      </p:sp>
    </p:spTree>
    <p:extLst>
      <p:ext uri="{BB962C8B-B14F-4D97-AF65-F5344CB8AC3E}">
        <p14:creationId xmlns:p14="http://schemas.microsoft.com/office/powerpoint/2010/main" val="199445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E16 </a:t>
            </a:r>
            <a:r>
              <a:rPr lang="nb-NO" sz="3600" dirty="0" err="1" smtClean="0"/>
              <a:t>Slæn</a:t>
            </a:r>
            <a:r>
              <a:rPr lang="nn-NO" sz="3600" b="1" dirty="0"/>
              <a:t>–</a:t>
            </a:r>
            <a:r>
              <a:rPr lang="nb-NO" sz="3600" dirty="0" err="1" smtClean="0"/>
              <a:t>Tvinno</a:t>
            </a:r>
            <a:r>
              <a:rPr lang="nb-NO" sz="3600" dirty="0" smtClean="0"/>
              <a:t>, </a:t>
            </a:r>
            <a:r>
              <a:rPr lang="nb-NO" sz="2800" dirty="0" smtClean="0"/>
              <a:t>(Voss kommune)</a:t>
            </a:r>
            <a:endParaRPr lang="nn-NO" sz="2800" dirty="0"/>
          </a:p>
        </p:txBody>
      </p:sp>
      <p:sp>
        <p:nvSpPr>
          <p:cNvPr id="4" name="TekstSylinder 3"/>
          <p:cNvSpPr txBox="1"/>
          <p:nvPr/>
        </p:nvSpPr>
        <p:spPr>
          <a:xfrm>
            <a:off x="2266188" y="6249530"/>
            <a:ext cx="4059701" cy="307777"/>
          </a:xfrm>
          <a:prstGeom prst="rect">
            <a:avLst/>
          </a:prstGeom>
          <a:noFill/>
        </p:spPr>
        <p:txBody>
          <a:bodyPr wrap="none" rtlCol="0">
            <a:spAutoFit/>
          </a:bodyPr>
          <a:lstStyle/>
          <a:p>
            <a:r>
              <a:rPr lang="nn-NO" sz="1400" dirty="0">
                <a:hlinkClick r:id="rId2"/>
              </a:rPr>
              <a:t>https://</a:t>
            </a:r>
            <a:r>
              <a:rPr lang="nn-NO" sz="1400" dirty="0" smtClean="0">
                <a:hlinkClick r:id="rId2"/>
              </a:rPr>
              <a:t>www.vegvesen.no/Europaveg/e16slentvinno</a:t>
            </a:r>
            <a:r>
              <a:rPr lang="nn-NO" sz="1400" dirty="0" smtClean="0"/>
              <a:t> </a:t>
            </a:r>
            <a:endParaRPr lang="nn-NO" sz="1400" dirty="0"/>
          </a:p>
        </p:txBody>
      </p:sp>
      <p:sp>
        <p:nvSpPr>
          <p:cNvPr id="7" name="Plassholder for innhold 2"/>
          <p:cNvSpPr txBox="1">
            <a:spLocks/>
          </p:cNvSpPr>
          <p:nvPr/>
        </p:nvSpPr>
        <p:spPr>
          <a:xfrm>
            <a:off x="457200" y="1316038"/>
            <a:ext cx="8229600" cy="2865193"/>
          </a:xfrm>
          <a:prstGeom prst="rect">
            <a:avLst/>
          </a:prstGeom>
        </p:spPr>
        <p:txBody>
          <a:bodyPr/>
          <a:lst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n-NO" sz="2400" dirty="0" smtClean="0"/>
              <a:t>Vegprosjektet ligg rett vest for prosjekt E16 </a:t>
            </a:r>
            <a:r>
              <a:rPr lang="nn-NO" sz="2400" dirty="0" err="1" smtClean="0"/>
              <a:t>Nærøydalen</a:t>
            </a:r>
            <a:endParaRPr lang="nn-NO" sz="2400" dirty="0" smtClean="0"/>
          </a:p>
          <a:p>
            <a:r>
              <a:rPr lang="nb-NO" sz="2400" dirty="0" smtClean="0"/>
              <a:t>Forslag til planprogram for kommunedelplan E16 </a:t>
            </a:r>
            <a:r>
              <a:rPr lang="nb-NO" sz="2400" dirty="0" err="1" smtClean="0"/>
              <a:t>Slæn</a:t>
            </a:r>
            <a:r>
              <a:rPr lang="nn-NO" sz="2400" dirty="0" smtClean="0"/>
              <a:t>–</a:t>
            </a:r>
            <a:r>
              <a:rPr lang="nb-NO" sz="2400" dirty="0" err="1" smtClean="0"/>
              <a:t>Tvinno</a:t>
            </a:r>
            <a:r>
              <a:rPr lang="nb-NO" sz="2400" dirty="0" smtClean="0"/>
              <a:t> sendt på </a:t>
            </a:r>
            <a:r>
              <a:rPr lang="nb-NO" sz="2400" dirty="0" err="1" smtClean="0"/>
              <a:t>høyring</a:t>
            </a:r>
            <a:r>
              <a:rPr lang="nb-NO" sz="2400" dirty="0" smtClean="0"/>
              <a:t> i 2016. </a:t>
            </a:r>
          </a:p>
          <a:p>
            <a:r>
              <a:rPr lang="nb-NO" sz="2400" dirty="0" smtClean="0"/>
              <a:t>Ut </a:t>
            </a:r>
            <a:r>
              <a:rPr lang="nb-NO" sz="2400" dirty="0" err="1" smtClean="0"/>
              <a:t>frå</a:t>
            </a:r>
            <a:r>
              <a:rPr lang="nb-NO" sz="2400" dirty="0" smtClean="0"/>
              <a:t> </a:t>
            </a:r>
            <a:r>
              <a:rPr lang="nb-NO" sz="2400" dirty="0" err="1" smtClean="0"/>
              <a:t>berggrunnskart</a:t>
            </a:r>
            <a:r>
              <a:rPr lang="nb-NO" sz="2400" dirty="0" smtClean="0"/>
              <a:t> og lange tunnelalternativ er det lite </a:t>
            </a:r>
            <a:r>
              <a:rPr lang="nb-NO" sz="2400" dirty="0" err="1" smtClean="0"/>
              <a:t>truleg</a:t>
            </a:r>
            <a:r>
              <a:rPr lang="nb-NO" sz="2400" dirty="0" smtClean="0"/>
              <a:t> at det vert behov for </a:t>
            </a:r>
            <a:r>
              <a:rPr lang="nb-NO" sz="2400" dirty="0" err="1" smtClean="0"/>
              <a:t>overskotsmassar</a:t>
            </a:r>
            <a:r>
              <a:rPr lang="nb-NO" sz="2400" dirty="0" smtClean="0"/>
              <a:t> </a:t>
            </a:r>
            <a:r>
              <a:rPr lang="nb-NO" sz="2400" dirty="0" err="1" smtClean="0"/>
              <a:t>frå</a:t>
            </a:r>
            <a:r>
              <a:rPr lang="nb-NO" sz="2400" dirty="0" smtClean="0"/>
              <a:t> E16 Nærøydalen. </a:t>
            </a:r>
            <a:endParaRPr lang="nn-NO" sz="2400" dirty="0" smtClean="0"/>
          </a:p>
        </p:txBody>
      </p:sp>
    </p:spTree>
    <p:extLst>
      <p:ext uri="{BB962C8B-B14F-4D97-AF65-F5344CB8AC3E}">
        <p14:creationId xmlns:p14="http://schemas.microsoft.com/office/powerpoint/2010/main" val="406011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t>E16 </a:t>
            </a:r>
            <a:r>
              <a:rPr lang="nb-NO" sz="4000" dirty="0" err="1" smtClean="0"/>
              <a:t>Slæn</a:t>
            </a:r>
            <a:r>
              <a:rPr lang="nn-NO" b="1" dirty="0"/>
              <a:t>–</a:t>
            </a:r>
            <a:r>
              <a:rPr lang="nb-NO" sz="4000" dirty="0" err="1" smtClean="0"/>
              <a:t>Tvinno</a:t>
            </a:r>
            <a:r>
              <a:rPr lang="nb-NO" sz="4000" dirty="0" smtClean="0"/>
              <a:t>, </a:t>
            </a:r>
            <a:r>
              <a:rPr lang="nb-NO" sz="2800" dirty="0" smtClean="0"/>
              <a:t>(Voss kommune)</a:t>
            </a:r>
            <a:endParaRPr lang="nn-NO" sz="2800" dirty="0"/>
          </a:p>
        </p:txBody>
      </p:sp>
      <p:sp>
        <p:nvSpPr>
          <p:cNvPr id="4" name="TekstSylinder 3"/>
          <p:cNvSpPr txBox="1"/>
          <p:nvPr/>
        </p:nvSpPr>
        <p:spPr>
          <a:xfrm>
            <a:off x="2449068" y="6280308"/>
            <a:ext cx="4059701" cy="307777"/>
          </a:xfrm>
          <a:prstGeom prst="rect">
            <a:avLst/>
          </a:prstGeom>
          <a:noFill/>
        </p:spPr>
        <p:txBody>
          <a:bodyPr wrap="none" rtlCol="0">
            <a:spAutoFit/>
          </a:bodyPr>
          <a:lstStyle/>
          <a:p>
            <a:r>
              <a:rPr lang="nn-NO" sz="1400" dirty="0">
                <a:hlinkClick r:id="rId2"/>
              </a:rPr>
              <a:t>https://</a:t>
            </a:r>
            <a:r>
              <a:rPr lang="nn-NO" sz="1400" dirty="0" smtClean="0">
                <a:hlinkClick r:id="rId2"/>
              </a:rPr>
              <a:t>www.vegvesen.no/Europaveg/e16slentvinno</a:t>
            </a:r>
            <a:r>
              <a:rPr lang="nn-NO" sz="1400" dirty="0" smtClean="0"/>
              <a:t> </a:t>
            </a:r>
            <a:endParaRPr lang="nn-NO" sz="1400" dirty="0"/>
          </a:p>
        </p:txBody>
      </p:sp>
      <p:sp>
        <p:nvSpPr>
          <p:cNvPr id="5" name="TekstSylinder 4"/>
          <p:cNvSpPr txBox="1"/>
          <p:nvPr/>
        </p:nvSpPr>
        <p:spPr>
          <a:xfrm>
            <a:off x="3252355" y="3990854"/>
            <a:ext cx="3023754" cy="1569660"/>
          </a:xfrm>
          <a:prstGeom prst="rect">
            <a:avLst/>
          </a:prstGeom>
          <a:solidFill>
            <a:schemeClr val="bg1">
              <a:alpha val="51000"/>
            </a:schemeClr>
          </a:solidFill>
        </p:spPr>
        <p:txBody>
          <a:bodyPr wrap="square" rtlCol="0">
            <a:spAutoFit/>
          </a:bodyPr>
          <a:lstStyle/>
          <a:p>
            <a:pPr algn="ctr"/>
            <a:r>
              <a:rPr lang="nb-NO" sz="2400" dirty="0" smtClean="0"/>
              <a:t>Alternativa i planprogrammet som er </a:t>
            </a:r>
            <a:r>
              <a:rPr lang="nb-NO" sz="2400" dirty="0" err="1" smtClean="0"/>
              <a:t>føreslege</a:t>
            </a:r>
            <a:r>
              <a:rPr lang="nb-NO" sz="2400" dirty="0" smtClean="0"/>
              <a:t> </a:t>
            </a:r>
            <a:r>
              <a:rPr lang="nb-NO" sz="2400" dirty="0" err="1" smtClean="0"/>
              <a:t>utgreidd</a:t>
            </a:r>
            <a:r>
              <a:rPr lang="nb-NO" sz="2400" dirty="0" smtClean="0"/>
              <a:t> i </a:t>
            </a:r>
            <a:r>
              <a:rPr lang="nb-NO" sz="2400" dirty="0" err="1" smtClean="0"/>
              <a:t>vidare</a:t>
            </a:r>
            <a:r>
              <a:rPr lang="nb-NO" sz="2400" dirty="0" smtClean="0"/>
              <a:t> planarbeid</a:t>
            </a:r>
            <a:endParaRPr lang="nn-NO" sz="2400" dirty="0"/>
          </a:p>
        </p:txBody>
      </p:sp>
      <p:pic>
        <p:nvPicPr>
          <p:cNvPr id="3" name="Bilde 2"/>
          <p:cNvPicPr>
            <a:picLocks noChangeAspect="1"/>
          </p:cNvPicPr>
          <p:nvPr/>
        </p:nvPicPr>
        <p:blipFill>
          <a:blip r:embed="rId3"/>
          <a:stretch>
            <a:fillRect/>
          </a:stretch>
        </p:blipFill>
        <p:spPr>
          <a:xfrm>
            <a:off x="457200" y="1166813"/>
            <a:ext cx="7310438" cy="5045232"/>
          </a:xfrm>
          <a:prstGeom prst="rect">
            <a:avLst/>
          </a:prstGeom>
        </p:spPr>
      </p:pic>
    </p:spTree>
    <p:extLst>
      <p:ext uri="{BB962C8B-B14F-4D97-AF65-F5344CB8AC3E}">
        <p14:creationId xmlns:p14="http://schemas.microsoft.com/office/powerpoint/2010/main" val="457624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n-NO"/>
          </a:p>
        </p:txBody>
      </p:sp>
      <p:pic>
        <p:nvPicPr>
          <p:cNvPr id="3" name="Bilde 2"/>
          <p:cNvPicPr>
            <a:picLocks noChangeAspect="1"/>
          </p:cNvPicPr>
          <p:nvPr/>
        </p:nvPicPr>
        <p:blipFill>
          <a:blip r:embed="rId2"/>
          <a:stretch>
            <a:fillRect/>
          </a:stretch>
        </p:blipFill>
        <p:spPr>
          <a:xfrm>
            <a:off x="285572" y="274639"/>
            <a:ext cx="8470201" cy="6489844"/>
          </a:xfrm>
          <a:prstGeom prst="rect">
            <a:avLst/>
          </a:prstGeom>
        </p:spPr>
      </p:pic>
    </p:spTree>
    <p:extLst>
      <p:ext uri="{BB962C8B-B14F-4D97-AF65-F5344CB8AC3E}">
        <p14:creationId xmlns:p14="http://schemas.microsoft.com/office/powerpoint/2010/main" val="2141940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t>Nye Ulrikstunnelen </a:t>
            </a:r>
            <a:r>
              <a:rPr lang="nb-NO" sz="3200" dirty="0" smtClean="0"/>
              <a:t>(jernbane byggefase)</a:t>
            </a:r>
            <a:endParaRPr lang="nn-NO" sz="3200" dirty="0"/>
          </a:p>
        </p:txBody>
      </p:sp>
      <p:sp>
        <p:nvSpPr>
          <p:cNvPr id="3" name="Plassholder for innhold 2"/>
          <p:cNvSpPr>
            <a:spLocks noGrp="1"/>
          </p:cNvSpPr>
          <p:nvPr>
            <p:ph idx="1"/>
          </p:nvPr>
        </p:nvSpPr>
        <p:spPr>
          <a:xfrm>
            <a:off x="457200" y="1316039"/>
            <a:ext cx="8229600" cy="4037500"/>
          </a:xfrm>
        </p:spPr>
        <p:txBody>
          <a:bodyPr/>
          <a:lstStyle/>
          <a:p>
            <a:pPr marL="0" indent="0">
              <a:spcBef>
                <a:spcPts val="0"/>
              </a:spcBef>
              <a:buNone/>
            </a:pPr>
            <a:r>
              <a:rPr lang="nb-NO" sz="2800" dirty="0" smtClean="0"/>
              <a:t>Pionerprosjekt: Bruk av </a:t>
            </a:r>
            <a:r>
              <a:rPr lang="nb-NO" sz="2800" dirty="0" err="1" smtClean="0"/>
              <a:t>TBM-massar</a:t>
            </a:r>
            <a:r>
              <a:rPr lang="nb-NO" sz="2800" dirty="0" smtClean="0"/>
              <a:t> til tildekking av </a:t>
            </a:r>
            <a:r>
              <a:rPr lang="nb-NO" sz="2800" dirty="0" err="1" smtClean="0"/>
              <a:t>forureina</a:t>
            </a:r>
            <a:r>
              <a:rPr lang="nb-NO" sz="2800" dirty="0" smtClean="0"/>
              <a:t> sjøbunn i prosjektet «Renere Bergen Havn» har vist seg (2018) </a:t>
            </a:r>
            <a:r>
              <a:rPr lang="nb-NO" sz="2800" dirty="0" smtClean="0">
                <a:solidFill>
                  <a:srgbClr val="0000FF"/>
                </a:solidFill>
              </a:rPr>
              <a:t>svært </a:t>
            </a:r>
            <a:r>
              <a:rPr lang="nb-NO" sz="2800" dirty="0" err="1" smtClean="0">
                <a:solidFill>
                  <a:srgbClr val="0000FF"/>
                </a:solidFill>
              </a:rPr>
              <a:t>vellukka</a:t>
            </a:r>
            <a:r>
              <a:rPr lang="nb-NO" sz="2800" dirty="0" smtClean="0"/>
              <a:t>!</a:t>
            </a:r>
          </a:p>
          <a:p>
            <a:pPr marL="0" indent="0">
              <a:spcBef>
                <a:spcPts val="0"/>
              </a:spcBef>
              <a:buNone/>
            </a:pPr>
            <a:endParaRPr lang="nb-NO" sz="2400" dirty="0" smtClean="0"/>
          </a:p>
          <a:p>
            <a:pPr marL="0" indent="0">
              <a:spcBef>
                <a:spcPts val="0"/>
              </a:spcBef>
              <a:buNone/>
            </a:pPr>
            <a:r>
              <a:rPr lang="nb-NO" sz="2400" dirty="0"/>
              <a:t>Byrådet vedtok i 2014 at Bergen kommune stiller seg positiv til å motta </a:t>
            </a:r>
            <a:r>
              <a:rPr lang="nb-NO" sz="2400" dirty="0" err="1"/>
              <a:t>TBM</a:t>
            </a:r>
            <a:r>
              <a:rPr lang="nb-NO" sz="2400" dirty="0"/>
              <a:t>-masser til samfunnsnyttige formål</a:t>
            </a:r>
            <a:r>
              <a:rPr lang="nb-NO" sz="2400" dirty="0" smtClean="0"/>
              <a:t>.</a:t>
            </a:r>
          </a:p>
          <a:p>
            <a:pPr marL="0" indent="0">
              <a:spcBef>
                <a:spcPts val="0"/>
              </a:spcBef>
              <a:buNone/>
            </a:pPr>
            <a:endParaRPr lang="nb-NO" sz="2400" dirty="0"/>
          </a:p>
          <a:p>
            <a:pPr marL="0" indent="0">
              <a:spcBef>
                <a:spcPts val="0"/>
              </a:spcBef>
              <a:buNone/>
            </a:pPr>
            <a:r>
              <a:rPr lang="nb-NO" sz="2400" dirty="0" smtClean="0"/>
              <a:t>Tunnelprosjektet gir </a:t>
            </a:r>
            <a:r>
              <a:rPr lang="nb-NO" sz="2400" dirty="0" err="1" smtClean="0"/>
              <a:t>ca</a:t>
            </a:r>
            <a:r>
              <a:rPr lang="nb-NO" sz="2400" dirty="0" smtClean="0"/>
              <a:t> 468 </a:t>
            </a:r>
            <a:r>
              <a:rPr lang="nb-NO" sz="2400" dirty="0"/>
              <a:t>000 m³ fast </a:t>
            </a:r>
            <a:r>
              <a:rPr lang="nb-NO" sz="2400" dirty="0" smtClean="0"/>
              <a:t>fjell, tilsvarende </a:t>
            </a:r>
            <a:r>
              <a:rPr lang="nb-NO" sz="2400" dirty="0" err="1" smtClean="0"/>
              <a:t>ca</a:t>
            </a:r>
            <a:r>
              <a:rPr lang="nb-NO" sz="2400" dirty="0" smtClean="0"/>
              <a:t> 890 </a:t>
            </a:r>
            <a:r>
              <a:rPr lang="nb-NO" sz="2400" dirty="0"/>
              <a:t>000 m³ </a:t>
            </a:r>
            <a:r>
              <a:rPr lang="nb-NO" sz="2400" dirty="0" err="1" smtClean="0"/>
              <a:t>TBM</a:t>
            </a:r>
            <a:r>
              <a:rPr lang="nb-NO" sz="2400" dirty="0" smtClean="0"/>
              <a:t>-masser (</a:t>
            </a:r>
            <a:r>
              <a:rPr lang="nb-NO" sz="2400" dirty="0" err="1" smtClean="0"/>
              <a:t>omrekningsfaktor</a:t>
            </a:r>
            <a:r>
              <a:rPr lang="nb-NO" sz="2400" dirty="0" smtClean="0"/>
              <a:t> 1,9).</a:t>
            </a:r>
          </a:p>
        </p:txBody>
      </p:sp>
    </p:spTree>
    <p:extLst>
      <p:ext uri="{BB962C8B-B14F-4D97-AF65-F5344CB8AC3E}">
        <p14:creationId xmlns:p14="http://schemas.microsoft.com/office/powerpoint/2010/main" val="3302483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4000" dirty="0"/>
              <a:t>E134 Vågsli–Seljestad </a:t>
            </a:r>
          </a:p>
        </p:txBody>
      </p:sp>
      <p:pic>
        <p:nvPicPr>
          <p:cNvPr id="4" name="Bilde 3"/>
          <p:cNvPicPr>
            <a:picLocks noChangeAspect="1"/>
          </p:cNvPicPr>
          <p:nvPr/>
        </p:nvPicPr>
        <p:blipFill>
          <a:blip r:embed="rId2"/>
          <a:stretch>
            <a:fillRect/>
          </a:stretch>
        </p:blipFill>
        <p:spPr>
          <a:xfrm>
            <a:off x="457200" y="1181677"/>
            <a:ext cx="7763308" cy="4834918"/>
          </a:xfrm>
          <a:prstGeom prst="rect">
            <a:avLst/>
          </a:prstGeom>
        </p:spPr>
      </p:pic>
      <p:sp>
        <p:nvSpPr>
          <p:cNvPr id="5" name="Rektangel 4"/>
          <p:cNvSpPr/>
          <p:nvPr/>
        </p:nvSpPr>
        <p:spPr>
          <a:xfrm>
            <a:off x="5569526" y="450125"/>
            <a:ext cx="2992584" cy="646331"/>
          </a:xfrm>
          <a:prstGeom prst="rect">
            <a:avLst/>
          </a:prstGeom>
        </p:spPr>
        <p:txBody>
          <a:bodyPr wrap="square">
            <a:spAutoFit/>
          </a:bodyPr>
          <a:lstStyle/>
          <a:p>
            <a:r>
              <a:rPr lang="nn-NO" dirty="0">
                <a:hlinkClick r:id="rId3"/>
              </a:rPr>
              <a:t>https://</a:t>
            </a:r>
            <a:r>
              <a:rPr lang="nn-NO" dirty="0" smtClean="0">
                <a:hlinkClick r:id="rId3"/>
              </a:rPr>
              <a:t>www.vegvesen.no/Europaveg/e134vagsliseljestad</a:t>
            </a:r>
            <a:r>
              <a:rPr lang="nn-NO" dirty="0" smtClean="0"/>
              <a:t> </a:t>
            </a:r>
            <a:endParaRPr lang="nn-NO" dirty="0"/>
          </a:p>
        </p:txBody>
      </p:sp>
      <p:sp>
        <p:nvSpPr>
          <p:cNvPr id="6" name="TekstSylinder 5"/>
          <p:cNvSpPr txBox="1"/>
          <p:nvPr/>
        </p:nvSpPr>
        <p:spPr>
          <a:xfrm>
            <a:off x="457200" y="1271943"/>
            <a:ext cx="7678192" cy="492443"/>
          </a:xfrm>
          <a:prstGeom prst="rect">
            <a:avLst/>
          </a:prstGeom>
          <a:solidFill>
            <a:srgbClr val="F8F8F8">
              <a:alpha val="69804"/>
            </a:srgbClr>
          </a:solidFill>
        </p:spPr>
        <p:txBody>
          <a:bodyPr wrap="none" rtlCol="0">
            <a:spAutoFit/>
          </a:bodyPr>
          <a:lstStyle/>
          <a:p>
            <a:r>
              <a:rPr lang="nb-NO" sz="2600" dirty="0" err="1" smtClean="0"/>
              <a:t>Masseoverskot</a:t>
            </a:r>
            <a:r>
              <a:rPr lang="nb-NO" sz="2600" dirty="0" smtClean="0"/>
              <a:t>: </a:t>
            </a:r>
            <a:r>
              <a:rPr lang="nb-NO" sz="2600" dirty="0" err="1" smtClean="0"/>
              <a:t>ca</a:t>
            </a:r>
            <a:r>
              <a:rPr lang="nb-NO" sz="2600" dirty="0" smtClean="0"/>
              <a:t> 8 </a:t>
            </a:r>
            <a:r>
              <a:rPr lang="nb-NO" sz="2600" dirty="0" err="1" smtClean="0"/>
              <a:t>millionar</a:t>
            </a:r>
            <a:r>
              <a:rPr lang="nb-NO" sz="2600" dirty="0" smtClean="0"/>
              <a:t> m3 anbrakte </a:t>
            </a:r>
            <a:r>
              <a:rPr lang="nb-NO" sz="2600" dirty="0" err="1" smtClean="0"/>
              <a:t>steinmassar</a:t>
            </a:r>
            <a:endParaRPr lang="nn-NO" sz="2600" dirty="0"/>
          </a:p>
        </p:txBody>
      </p:sp>
    </p:spTree>
    <p:extLst>
      <p:ext uri="{BB962C8B-B14F-4D97-AF65-F5344CB8AC3E}">
        <p14:creationId xmlns:p14="http://schemas.microsoft.com/office/powerpoint/2010/main" val="4280603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t>E134 </a:t>
            </a:r>
            <a:r>
              <a:rPr lang="nn-NO" sz="3200" dirty="0" smtClean="0"/>
              <a:t>Vågsli–Seljestad - Planfase</a:t>
            </a:r>
            <a:endParaRPr lang="nn-NO" sz="3200" dirty="0"/>
          </a:p>
        </p:txBody>
      </p:sp>
      <p:sp>
        <p:nvSpPr>
          <p:cNvPr id="3" name="Plassholder for innhold 2"/>
          <p:cNvSpPr>
            <a:spLocks noGrp="1"/>
          </p:cNvSpPr>
          <p:nvPr>
            <p:ph idx="1"/>
          </p:nvPr>
        </p:nvSpPr>
        <p:spPr/>
        <p:txBody>
          <a:bodyPr/>
          <a:lstStyle/>
          <a:p>
            <a:r>
              <a:rPr lang="nn-NO" sz="2400" dirty="0" smtClean="0"/>
              <a:t>Odda </a:t>
            </a:r>
            <a:r>
              <a:rPr lang="nn-NO" sz="2400" dirty="0"/>
              <a:t>kommune vedtok 02.05.18 </a:t>
            </a:r>
            <a:r>
              <a:rPr lang="nn-NO" sz="2400" dirty="0" smtClean="0"/>
              <a:t>å </a:t>
            </a:r>
            <a:r>
              <a:rPr lang="nn-NO" sz="2400" dirty="0"/>
              <a:t>leggje </a:t>
            </a:r>
            <a:r>
              <a:rPr lang="nn-NO" sz="2400" dirty="0" smtClean="0"/>
              <a:t>reguleringsplan med KU for </a:t>
            </a:r>
            <a:r>
              <a:rPr lang="nn-NO" sz="2400" dirty="0"/>
              <a:t>ny E134 </a:t>
            </a:r>
            <a:r>
              <a:rPr lang="nn-NO" sz="2400" dirty="0" smtClean="0"/>
              <a:t>fylkesgrensa–Seljestad </a:t>
            </a:r>
            <a:r>
              <a:rPr lang="nn-NO" sz="2400" dirty="0"/>
              <a:t>ut på </a:t>
            </a:r>
            <a:r>
              <a:rPr lang="nn-NO" sz="2400" dirty="0" smtClean="0"/>
              <a:t>høyring.</a:t>
            </a:r>
          </a:p>
          <a:p>
            <a:r>
              <a:rPr lang="nb-NO" sz="2400" dirty="0" smtClean="0"/>
              <a:t>Eiga KU utgreiing av massedeponi, datert 20.03.18. </a:t>
            </a:r>
          </a:p>
          <a:p>
            <a:r>
              <a:rPr lang="nb-NO" sz="2400" dirty="0" err="1" smtClean="0"/>
              <a:t>Masseoverskot</a:t>
            </a:r>
            <a:r>
              <a:rPr lang="nb-NO" sz="2400" dirty="0" smtClean="0"/>
              <a:t>: </a:t>
            </a:r>
            <a:r>
              <a:rPr lang="nb-NO" sz="2400" dirty="0" err="1" smtClean="0"/>
              <a:t>Ca</a:t>
            </a:r>
            <a:r>
              <a:rPr lang="nb-NO" sz="2400" dirty="0" smtClean="0"/>
              <a:t> 8 mill. m3 anbrakt, grunna lange </a:t>
            </a:r>
            <a:r>
              <a:rPr lang="nb-NO" sz="2400" dirty="0" err="1" smtClean="0"/>
              <a:t>tunelar</a:t>
            </a:r>
            <a:r>
              <a:rPr lang="nb-NO" sz="2400" dirty="0" smtClean="0"/>
              <a:t>,  Røldalstunnelen 12,9 km og </a:t>
            </a:r>
            <a:r>
              <a:rPr lang="nb-NO" sz="2400" dirty="0" err="1" smtClean="0"/>
              <a:t>Dyrskartunnelen</a:t>
            </a:r>
            <a:r>
              <a:rPr lang="nb-NO" sz="2400" dirty="0" smtClean="0"/>
              <a:t> 12,3 km. </a:t>
            </a:r>
          </a:p>
          <a:p>
            <a:r>
              <a:rPr lang="nb-NO" sz="2400" dirty="0" smtClean="0"/>
              <a:t>Deponering/fylling som </a:t>
            </a:r>
            <a:r>
              <a:rPr lang="nb-NO" sz="2400" dirty="0" err="1" smtClean="0"/>
              <a:t>føreslått</a:t>
            </a:r>
            <a:r>
              <a:rPr lang="nb-NO" sz="2400" dirty="0" smtClean="0"/>
              <a:t> nær </a:t>
            </a:r>
            <a:r>
              <a:rPr lang="nb-NO" sz="2400" dirty="0" err="1" smtClean="0"/>
              <a:t>tunelmunningar</a:t>
            </a:r>
            <a:r>
              <a:rPr lang="nb-NO" sz="2400" dirty="0" smtClean="0"/>
              <a:t>, med </a:t>
            </a:r>
            <a:r>
              <a:rPr lang="nb-NO" sz="2400" dirty="0" err="1" smtClean="0"/>
              <a:t>hovudfylling</a:t>
            </a:r>
            <a:r>
              <a:rPr lang="nb-NO" sz="2400" dirty="0" smtClean="0"/>
              <a:t> på </a:t>
            </a:r>
            <a:r>
              <a:rPr lang="nb-NO" sz="2400" dirty="0" err="1" smtClean="0"/>
              <a:t>Liamyrane</a:t>
            </a:r>
            <a:r>
              <a:rPr lang="nb-NO" sz="2400" dirty="0" smtClean="0"/>
              <a:t>, </a:t>
            </a:r>
            <a:r>
              <a:rPr lang="nb-NO" sz="2400" dirty="0" err="1" smtClean="0"/>
              <a:t>synest</a:t>
            </a:r>
            <a:r>
              <a:rPr lang="nb-NO" sz="2400" dirty="0" smtClean="0"/>
              <a:t> å </a:t>
            </a:r>
            <a:r>
              <a:rPr lang="nb-NO" sz="2400" dirty="0" err="1" smtClean="0"/>
              <a:t>vere</a:t>
            </a:r>
            <a:r>
              <a:rPr lang="nb-NO" sz="2400" dirty="0" smtClean="0"/>
              <a:t> mest realistisk ut </a:t>
            </a:r>
            <a:r>
              <a:rPr lang="nb-NO" sz="2400" dirty="0" err="1" smtClean="0"/>
              <a:t>frå</a:t>
            </a:r>
            <a:r>
              <a:rPr lang="nb-NO" sz="2400" dirty="0" smtClean="0"/>
              <a:t> at veganlegget ligg for langt </a:t>
            </a:r>
            <a:r>
              <a:rPr lang="nb-NO" sz="2400" dirty="0" err="1" smtClean="0"/>
              <a:t>frå</a:t>
            </a:r>
            <a:r>
              <a:rPr lang="nb-NO" sz="2400" dirty="0" smtClean="0"/>
              <a:t> større utbyggingsområde. </a:t>
            </a:r>
          </a:p>
          <a:p>
            <a:r>
              <a:rPr lang="nb-NO" sz="2400" dirty="0" smtClean="0"/>
              <a:t>Også lenge til 3. byggetrinn med doble tunnelløp. </a:t>
            </a:r>
            <a:endParaRPr lang="nn-NO" sz="2400" dirty="0"/>
          </a:p>
        </p:txBody>
      </p:sp>
    </p:spTree>
    <p:extLst>
      <p:ext uri="{BB962C8B-B14F-4D97-AF65-F5344CB8AC3E}">
        <p14:creationId xmlns:p14="http://schemas.microsoft.com/office/powerpoint/2010/main" val="3543964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p:cNvSpPr txBox="1"/>
          <p:nvPr/>
        </p:nvSpPr>
        <p:spPr>
          <a:xfrm>
            <a:off x="384463" y="542697"/>
            <a:ext cx="3842334" cy="584775"/>
          </a:xfrm>
          <a:prstGeom prst="rect">
            <a:avLst/>
          </a:prstGeom>
          <a:noFill/>
        </p:spPr>
        <p:txBody>
          <a:bodyPr wrap="none" rtlCol="0">
            <a:spAutoFit/>
          </a:bodyPr>
          <a:lstStyle/>
          <a:p>
            <a:r>
              <a:rPr lang="nn-NO" sz="3200" dirty="0"/>
              <a:t>E134 Vågsli–Seljestad </a:t>
            </a:r>
          </a:p>
        </p:txBody>
      </p:sp>
      <p:pic>
        <p:nvPicPr>
          <p:cNvPr id="5" name="Bilde 4"/>
          <p:cNvPicPr>
            <a:picLocks noChangeAspect="1"/>
          </p:cNvPicPr>
          <p:nvPr/>
        </p:nvPicPr>
        <p:blipFill>
          <a:blip r:embed="rId2"/>
          <a:stretch>
            <a:fillRect/>
          </a:stretch>
        </p:blipFill>
        <p:spPr>
          <a:xfrm>
            <a:off x="450003" y="1283335"/>
            <a:ext cx="8255256" cy="4244628"/>
          </a:xfrm>
          <a:prstGeom prst="rect">
            <a:avLst/>
          </a:prstGeom>
        </p:spPr>
      </p:pic>
    </p:spTree>
    <p:extLst>
      <p:ext uri="{BB962C8B-B14F-4D97-AF65-F5344CB8AC3E}">
        <p14:creationId xmlns:p14="http://schemas.microsoft.com/office/powerpoint/2010/main" val="3683231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33388" y="921759"/>
            <a:ext cx="8266530" cy="5178071"/>
          </a:xfrm>
          <a:prstGeom prst="rect">
            <a:avLst/>
          </a:prstGeom>
        </p:spPr>
      </p:pic>
      <p:sp>
        <p:nvSpPr>
          <p:cNvPr id="3" name="TekstSylinder 2"/>
          <p:cNvSpPr txBox="1"/>
          <p:nvPr/>
        </p:nvSpPr>
        <p:spPr>
          <a:xfrm>
            <a:off x="2484675" y="6099830"/>
            <a:ext cx="4093172" cy="369332"/>
          </a:xfrm>
          <a:prstGeom prst="rect">
            <a:avLst/>
          </a:prstGeom>
          <a:noFill/>
        </p:spPr>
        <p:txBody>
          <a:bodyPr wrap="none" rtlCol="0">
            <a:spAutoFit/>
          </a:bodyPr>
          <a:lstStyle/>
          <a:p>
            <a:r>
              <a:rPr lang="nb-NO" dirty="0" smtClean="0"/>
              <a:t>NGU </a:t>
            </a:r>
            <a:r>
              <a:rPr lang="nb-NO" dirty="0" err="1" smtClean="0"/>
              <a:t>berggrunnskart</a:t>
            </a:r>
            <a:r>
              <a:rPr lang="nb-NO" dirty="0" smtClean="0"/>
              <a:t> M 1:50.000 vist </a:t>
            </a:r>
            <a:r>
              <a:rPr lang="nb-NO" dirty="0" smtClean="0"/>
              <a:t>i KU </a:t>
            </a:r>
            <a:endParaRPr lang="nn-NO" dirty="0"/>
          </a:p>
        </p:txBody>
      </p:sp>
    </p:spTree>
    <p:extLst>
      <p:ext uri="{BB962C8B-B14F-4D97-AF65-F5344CB8AC3E}">
        <p14:creationId xmlns:p14="http://schemas.microsoft.com/office/powerpoint/2010/main" val="896978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n-NO"/>
          </a:p>
        </p:txBody>
      </p:sp>
      <p:grpSp>
        <p:nvGrpSpPr>
          <p:cNvPr id="7" name="Gruppe 6"/>
          <p:cNvGrpSpPr/>
          <p:nvPr/>
        </p:nvGrpSpPr>
        <p:grpSpPr>
          <a:xfrm>
            <a:off x="311727" y="274638"/>
            <a:ext cx="8375073" cy="5877244"/>
            <a:chOff x="311727" y="274638"/>
            <a:chExt cx="8375073" cy="5877244"/>
          </a:xfrm>
        </p:grpSpPr>
        <p:pic>
          <p:nvPicPr>
            <p:cNvPr id="3" name="Bilde 2"/>
            <p:cNvPicPr>
              <a:picLocks noChangeAspect="1"/>
            </p:cNvPicPr>
            <p:nvPr/>
          </p:nvPicPr>
          <p:blipFill>
            <a:blip r:embed="rId2"/>
            <a:stretch>
              <a:fillRect/>
            </a:stretch>
          </p:blipFill>
          <p:spPr>
            <a:xfrm>
              <a:off x="311727" y="274638"/>
              <a:ext cx="8375073" cy="5877244"/>
            </a:xfrm>
            <a:prstGeom prst="rect">
              <a:avLst/>
            </a:prstGeom>
          </p:spPr>
        </p:pic>
        <p:sp>
          <p:nvSpPr>
            <p:cNvPr id="4" name="TekstSylinder 3"/>
            <p:cNvSpPr txBox="1"/>
            <p:nvPr/>
          </p:nvSpPr>
          <p:spPr>
            <a:xfrm rot="2261112">
              <a:off x="3444414" y="3616235"/>
              <a:ext cx="1475917" cy="461665"/>
            </a:xfrm>
            <a:prstGeom prst="rect">
              <a:avLst/>
            </a:prstGeom>
            <a:noFill/>
          </p:spPr>
          <p:txBody>
            <a:bodyPr wrap="none" rtlCol="0">
              <a:spAutoFit/>
            </a:bodyPr>
            <a:lstStyle/>
            <a:p>
              <a:r>
                <a:rPr lang="nb-NO" sz="2400" dirty="0" err="1" smtClean="0">
                  <a:solidFill>
                    <a:srgbClr val="0000FF"/>
                  </a:solidFill>
                </a:rPr>
                <a:t>Liamyrane</a:t>
              </a:r>
              <a:endParaRPr lang="nn-NO" sz="2400" dirty="0">
                <a:solidFill>
                  <a:srgbClr val="0000FF"/>
                </a:solidFill>
              </a:endParaRPr>
            </a:p>
          </p:txBody>
        </p:sp>
        <p:sp>
          <p:nvSpPr>
            <p:cNvPr id="5" name="TekstSylinder 4"/>
            <p:cNvSpPr txBox="1"/>
            <p:nvPr/>
          </p:nvSpPr>
          <p:spPr>
            <a:xfrm rot="19691295">
              <a:off x="494985" y="546298"/>
              <a:ext cx="1116972" cy="461665"/>
            </a:xfrm>
            <a:prstGeom prst="rect">
              <a:avLst/>
            </a:prstGeom>
            <a:noFill/>
          </p:spPr>
          <p:txBody>
            <a:bodyPr wrap="none" rtlCol="0">
              <a:spAutoFit/>
            </a:bodyPr>
            <a:lstStyle/>
            <a:p>
              <a:r>
                <a:rPr lang="nb-NO" sz="2400" dirty="0" err="1" smtClean="0">
                  <a:solidFill>
                    <a:srgbClr val="0000FF"/>
                  </a:solidFill>
                </a:rPr>
                <a:t>Grostøl</a:t>
              </a:r>
              <a:endParaRPr lang="nn-NO" sz="2400" dirty="0">
                <a:solidFill>
                  <a:srgbClr val="0000FF"/>
                </a:solidFill>
              </a:endParaRPr>
            </a:p>
          </p:txBody>
        </p:sp>
        <p:sp>
          <p:nvSpPr>
            <p:cNvPr id="6" name="TekstSylinder 5"/>
            <p:cNvSpPr txBox="1"/>
            <p:nvPr/>
          </p:nvSpPr>
          <p:spPr>
            <a:xfrm rot="19691295">
              <a:off x="323179" y="2315360"/>
              <a:ext cx="1302729" cy="461665"/>
            </a:xfrm>
            <a:prstGeom prst="rect">
              <a:avLst/>
            </a:prstGeom>
            <a:noFill/>
          </p:spPr>
          <p:txBody>
            <a:bodyPr wrap="none" rtlCol="0">
              <a:spAutoFit/>
            </a:bodyPr>
            <a:lstStyle/>
            <a:p>
              <a:r>
                <a:rPr lang="nb-NO" sz="2400" dirty="0" smtClean="0">
                  <a:solidFill>
                    <a:srgbClr val="0000FF"/>
                  </a:solidFill>
                </a:rPr>
                <a:t>Seljestad</a:t>
              </a:r>
              <a:endParaRPr lang="nn-NO" sz="2400" dirty="0">
                <a:solidFill>
                  <a:srgbClr val="0000FF"/>
                </a:solidFill>
              </a:endParaRPr>
            </a:p>
          </p:txBody>
        </p:sp>
      </p:grpSp>
      <p:sp>
        <p:nvSpPr>
          <p:cNvPr id="9" name="Rektangel 8"/>
          <p:cNvSpPr/>
          <p:nvPr/>
        </p:nvSpPr>
        <p:spPr>
          <a:xfrm>
            <a:off x="2432624" y="394206"/>
            <a:ext cx="3842334" cy="584775"/>
          </a:xfrm>
          <a:prstGeom prst="rect">
            <a:avLst/>
          </a:prstGeom>
          <a:solidFill>
            <a:schemeClr val="bg1">
              <a:alpha val="60000"/>
            </a:schemeClr>
          </a:solidFill>
        </p:spPr>
        <p:txBody>
          <a:bodyPr wrap="none">
            <a:spAutoFit/>
          </a:bodyPr>
          <a:lstStyle/>
          <a:p>
            <a:r>
              <a:rPr lang="nn-NO" sz="3200" dirty="0">
                <a:solidFill>
                  <a:prstClr val="black"/>
                </a:solidFill>
                <a:ea typeface="+mj-ea"/>
              </a:rPr>
              <a:t>E134 Vågsli–Seljestad </a:t>
            </a:r>
            <a:endParaRPr lang="nn-NO" dirty="0"/>
          </a:p>
        </p:txBody>
      </p:sp>
    </p:spTree>
    <p:extLst>
      <p:ext uri="{BB962C8B-B14F-4D97-AF65-F5344CB8AC3E}">
        <p14:creationId xmlns:p14="http://schemas.microsoft.com/office/powerpoint/2010/main" val="3493868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E39 Stord-Os</a:t>
            </a:r>
            <a:endParaRPr lang="nn-NO" dirty="0"/>
          </a:p>
        </p:txBody>
      </p:sp>
      <p:pic>
        <p:nvPicPr>
          <p:cNvPr id="5" name="Bilde 4"/>
          <p:cNvPicPr>
            <a:picLocks noChangeAspect="1"/>
          </p:cNvPicPr>
          <p:nvPr/>
        </p:nvPicPr>
        <p:blipFill>
          <a:blip r:embed="rId2"/>
          <a:stretch>
            <a:fillRect/>
          </a:stretch>
        </p:blipFill>
        <p:spPr>
          <a:xfrm>
            <a:off x="5195455" y="1351929"/>
            <a:ext cx="3505730" cy="1910816"/>
          </a:xfrm>
          <a:prstGeom prst="rect">
            <a:avLst/>
          </a:prstGeom>
        </p:spPr>
      </p:pic>
      <p:grpSp>
        <p:nvGrpSpPr>
          <p:cNvPr id="11" name="Gruppe 10"/>
          <p:cNvGrpSpPr/>
          <p:nvPr/>
        </p:nvGrpSpPr>
        <p:grpSpPr>
          <a:xfrm>
            <a:off x="457200" y="1172720"/>
            <a:ext cx="4665518" cy="5477461"/>
            <a:chOff x="4134283" y="1141332"/>
            <a:chExt cx="4513449" cy="5280250"/>
          </a:xfrm>
        </p:grpSpPr>
        <p:pic>
          <p:nvPicPr>
            <p:cNvPr id="4" name="Bilde 3"/>
            <p:cNvPicPr>
              <a:picLocks noChangeAspect="1"/>
            </p:cNvPicPr>
            <p:nvPr/>
          </p:nvPicPr>
          <p:blipFill>
            <a:blip r:embed="rId3"/>
            <a:stretch>
              <a:fillRect/>
            </a:stretch>
          </p:blipFill>
          <p:spPr>
            <a:xfrm>
              <a:off x="4134283" y="1141332"/>
              <a:ext cx="4513449" cy="5280250"/>
            </a:xfrm>
            <a:prstGeom prst="rect">
              <a:avLst/>
            </a:prstGeom>
            <a:ln>
              <a:solidFill>
                <a:srgbClr val="C00000"/>
              </a:solidFill>
            </a:ln>
          </p:spPr>
        </p:pic>
        <p:cxnSp>
          <p:nvCxnSpPr>
            <p:cNvPr id="9" name="Rett pilkobling 8"/>
            <p:cNvCxnSpPr/>
            <p:nvPr/>
          </p:nvCxnSpPr>
          <p:spPr>
            <a:xfrm flipH="1">
              <a:off x="7074910" y="3378713"/>
              <a:ext cx="718272" cy="226932"/>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TekstSylinder 2"/>
          <p:cNvSpPr txBox="1"/>
          <p:nvPr/>
        </p:nvSpPr>
        <p:spPr>
          <a:xfrm>
            <a:off x="5195455" y="3321726"/>
            <a:ext cx="3167893" cy="2677656"/>
          </a:xfrm>
          <a:prstGeom prst="rect">
            <a:avLst/>
          </a:prstGeom>
          <a:noFill/>
        </p:spPr>
        <p:txBody>
          <a:bodyPr wrap="square" rtlCol="0">
            <a:spAutoFit/>
          </a:bodyPr>
          <a:lstStyle/>
          <a:p>
            <a:r>
              <a:rPr lang="nb-NO" sz="2400" dirty="0" err="1" smtClean="0"/>
              <a:t>Statleg</a:t>
            </a:r>
            <a:r>
              <a:rPr lang="nb-NO" sz="2400" dirty="0" smtClean="0"/>
              <a:t> Kommunedelplan med KU – </a:t>
            </a:r>
            <a:r>
              <a:rPr lang="nb-NO" sz="2400" dirty="0" err="1" smtClean="0"/>
              <a:t>høyringsfrist</a:t>
            </a:r>
            <a:r>
              <a:rPr lang="nb-NO" sz="2400" dirty="0" smtClean="0"/>
              <a:t> 30.04.2018</a:t>
            </a:r>
          </a:p>
          <a:p>
            <a:endParaRPr lang="nb-NO" sz="2400" dirty="0"/>
          </a:p>
          <a:p>
            <a:r>
              <a:rPr lang="nb-NO" sz="2400" dirty="0" err="1" smtClean="0"/>
              <a:t>SVV</a:t>
            </a:r>
            <a:r>
              <a:rPr lang="nb-NO" sz="2400" dirty="0" smtClean="0"/>
              <a:t> vil utarbeide </a:t>
            </a:r>
          </a:p>
          <a:p>
            <a:r>
              <a:rPr lang="nb-NO" sz="2400" dirty="0" smtClean="0"/>
              <a:t>Reguleringsplan</a:t>
            </a:r>
            <a:endParaRPr lang="nn-NO" sz="2400" dirty="0"/>
          </a:p>
        </p:txBody>
      </p:sp>
    </p:spTree>
    <p:extLst>
      <p:ext uri="{BB962C8B-B14F-4D97-AF65-F5344CB8AC3E}">
        <p14:creationId xmlns:p14="http://schemas.microsoft.com/office/powerpoint/2010/main" val="2330318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n-NO"/>
          </a:p>
        </p:txBody>
      </p:sp>
      <p:pic>
        <p:nvPicPr>
          <p:cNvPr id="3" name="Bilde 2"/>
          <p:cNvPicPr>
            <a:picLocks noChangeAspect="1"/>
          </p:cNvPicPr>
          <p:nvPr/>
        </p:nvPicPr>
        <p:blipFill>
          <a:blip r:embed="rId2"/>
          <a:stretch>
            <a:fillRect/>
          </a:stretch>
        </p:blipFill>
        <p:spPr>
          <a:xfrm>
            <a:off x="644236" y="1379393"/>
            <a:ext cx="7543800" cy="4743450"/>
          </a:xfrm>
          <a:prstGeom prst="rect">
            <a:avLst/>
          </a:prstGeom>
        </p:spPr>
      </p:pic>
    </p:spTree>
    <p:extLst>
      <p:ext uri="{BB962C8B-B14F-4D97-AF65-F5344CB8AC3E}">
        <p14:creationId xmlns:p14="http://schemas.microsoft.com/office/powerpoint/2010/main" val="3086724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t>Jondalstunnelen</a:t>
            </a:r>
            <a:endParaRPr lang="nn-NO" sz="4000" dirty="0"/>
          </a:p>
        </p:txBody>
      </p:sp>
      <p:sp>
        <p:nvSpPr>
          <p:cNvPr id="3" name="Plassholder for innhold 2"/>
          <p:cNvSpPr>
            <a:spLocks noGrp="1"/>
          </p:cNvSpPr>
          <p:nvPr>
            <p:ph idx="1"/>
          </p:nvPr>
        </p:nvSpPr>
        <p:spPr>
          <a:xfrm>
            <a:off x="457200" y="1344707"/>
            <a:ext cx="4563035" cy="4781456"/>
          </a:xfrm>
        </p:spPr>
        <p:txBody>
          <a:bodyPr/>
          <a:lstStyle/>
          <a:p>
            <a:r>
              <a:rPr lang="nn-NO" sz="2400" dirty="0" smtClean="0"/>
              <a:t>Lengde 10,05 km + 0,58 km (T8,5 profil)</a:t>
            </a:r>
            <a:endParaRPr lang="nn-NO" sz="2400" dirty="0"/>
          </a:p>
          <a:p>
            <a:r>
              <a:rPr lang="nn-NO" sz="2400" dirty="0" smtClean="0"/>
              <a:t>Byggestart 2009 – Ferdig 2012 </a:t>
            </a:r>
          </a:p>
          <a:p>
            <a:r>
              <a:rPr lang="nn-NO" sz="2400" dirty="0" smtClean="0"/>
              <a:t>1,05 mill. m3 </a:t>
            </a:r>
            <a:r>
              <a:rPr lang="nn-NO" sz="2400" dirty="0" err="1" smtClean="0"/>
              <a:t>anbrakte</a:t>
            </a:r>
            <a:r>
              <a:rPr lang="nn-NO" sz="2400" dirty="0" smtClean="0"/>
              <a:t> massar (700.000 m3 faste massar) </a:t>
            </a:r>
          </a:p>
          <a:p>
            <a:r>
              <a:rPr lang="nn-NO" sz="2400" dirty="0" smtClean="0"/>
              <a:t>Massane lagt </a:t>
            </a:r>
            <a:r>
              <a:rPr lang="nn-NO" sz="2400" dirty="0"/>
              <a:t>i deponi på nord- og </a:t>
            </a:r>
            <a:r>
              <a:rPr lang="nn-NO" sz="2400" dirty="0" smtClean="0"/>
              <a:t>sørsida </a:t>
            </a:r>
            <a:r>
              <a:rPr lang="nn-NO" sz="2400" dirty="0"/>
              <a:t>av tunnelen. </a:t>
            </a:r>
            <a:endParaRPr lang="nn-NO" sz="2400" dirty="0" smtClean="0"/>
          </a:p>
          <a:p>
            <a:r>
              <a:rPr lang="nn-NO" sz="2400" dirty="0" smtClean="0"/>
              <a:t>Tunneldriving frå </a:t>
            </a:r>
            <a:r>
              <a:rPr lang="nn-NO" sz="2400" dirty="0"/>
              <a:t>begge </a:t>
            </a:r>
            <a:r>
              <a:rPr lang="nn-NO" sz="2400" dirty="0" smtClean="0"/>
              <a:t>sider. </a:t>
            </a:r>
            <a:r>
              <a:rPr lang="nn-NO" sz="2400" dirty="0"/>
              <a:t>M</a:t>
            </a:r>
            <a:r>
              <a:rPr lang="nn-NO" sz="2400" dirty="0" smtClean="0"/>
              <a:t>assedeponi </a:t>
            </a:r>
            <a:r>
              <a:rPr lang="nn-NO" sz="2400" dirty="0"/>
              <a:t>i Nordrepollen </a:t>
            </a:r>
            <a:r>
              <a:rPr lang="nn-NO" sz="2400" dirty="0" smtClean="0"/>
              <a:t>(Kvinnherad) på </a:t>
            </a:r>
            <a:r>
              <a:rPr lang="nn-NO" sz="2400" dirty="0" err="1" smtClean="0"/>
              <a:t>ca</a:t>
            </a:r>
            <a:r>
              <a:rPr lang="nn-NO" sz="2400" dirty="0" smtClean="0"/>
              <a:t> 500.000 m3 </a:t>
            </a:r>
            <a:r>
              <a:rPr lang="nn-NO" sz="2400" dirty="0" err="1" smtClean="0"/>
              <a:t>anbrakt</a:t>
            </a:r>
            <a:r>
              <a:rPr lang="nn-NO" sz="2400" dirty="0" smtClean="0"/>
              <a:t>. </a:t>
            </a:r>
          </a:p>
          <a:p>
            <a:pPr marL="0" indent="0">
              <a:buNone/>
            </a:pPr>
            <a:endParaRPr lang="nn-NO" sz="2400" dirty="0"/>
          </a:p>
        </p:txBody>
      </p:sp>
      <p:grpSp>
        <p:nvGrpSpPr>
          <p:cNvPr id="12" name="Gruppe 11"/>
          <p:cNvGrpSpPr/>
          <p:nvPr/>
        </p:nvGrpSpPr>
        <p:grpSpPr>
          <a:xfrm>
            <a:off x="5020235" y="1210234"/>
            <a:ext cx="3676634" cy="4038951"/>
            <a:chOff x="5020235" y="1210234"/>
            <a:chExt cx="3676634" cy="4038951"/>
          </a:xfrm>
        </p:grpSpPr>
        <p:pic>
          <p:nvPicPr>
            <p:cNvPr id="6" name="Bilde 5"/>
            <p:cNvPicPr>
              <a:picLocks noChangeAspect="1"/>
            </p:cNvPicPr>
            <p:nvPr/>
          </p:nvPicPr>
          <p:blipFill>
            <a:blip r:embed="rId2"/>
            <a:stretch>
              <a:fillRect/>
            </a:stretch>
          </p:blipFill>
          <p:spPr>
            <a:xfrm>
              <a:off x="5020235" y="1210234"/>
              <a:ext cx="3666565" cy="4038951"/>
            </a:xfrm>
            <a:prstGeom prst="rect">
              <a:avLst/>
            </a:prstGeom>
          </p:spPr>
        </p:pic>
        <p:sp>
          <p:nvSpPr>
            <p:cNvPr id="7" name="Frihåndsform 6"/>
            <p:cNvSpPr/>
            <p:nvPr/>
          </p:nvSpPr>
          <p:spPr>
            <a:xfrm>
              <a:off x="5952565" y="3191435"/>
              <a:ext cx="376517" cy="779930"/>
            </a:xfrm>
            <a:custGeom>
              <a:avLst/>
              <a:gdLst>
                <a:gd name="connsiteX0" fmla="*/ 0 w 376517"/>
                <a:gd name="connsiteY0" fmla="*/ 0 h 779930"/>
                <a:gd name="connsiteX1" fmla="*/ 35859 w 376517"/>
                <a:gd name="connsiteY1" fmla="*/ 107577 h 779930"/>
                <a:gd name="connsiteX2" fmla="*/ 107576 w 376517"/>
                <a:gd name="connsiteY2" fmla="*/ 242047 h 779930"/>
                <a:gd name="connsiteX3" fmla="*/ 197223 w 376517"/>
                <a:gd name="connsiteY3" fmla="*/ 367553 h 779930"/>
                <a:gd name="connsiteX4" fmla="*/ 286870 w 376517"/>
                <a:gd name="connsiteY4" fmla="*/ 510989 h 779930"/>
                <a:gd name="connsiteX5" fmla="*/ 340659 w 376517"/>
                <a:gd name="connsiteY5" fmla="*/ 600636 h 779930"/>
                <a:gd name="connsiteX6" fmla="*/ 376517 w 376517"/>
                <a:gd name="connsiteY6" fmla="*/ 779930 h 779930"/>
                <a:gd name="connsiteX7" fmla="*/ 376517 w 376517"/>
                <a:gd name="connsiteY7" fmla="*/ 779930 h 779930"/>
                <a:gd name="connsiteX8" fmla="*/ 376517 w 376517"/>
                <a:gd name="connsiteY8" fmla="*/ 779930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517" h="779930">
                  <a:moveTo>
                    <a:pt x="0" y="0"/>
                  </a:moveTo>
                  <a:cubicBezTo>
                    <a:pt x="8965" y="33618"/>
                    <a:pt x="17930" y="67236"/>
                    <a:pt x="35859" y="107577"/>
                  </a:cubicBezTo>
                  <a:cubicBezTo>
                    <a:pt x="53788" y="147918"/>
                    <a:pt x="80682" y="198718"/>
                    <a:pt x="107576" y="242047"/>
                  </a:cubicBezTo>
                  <a:cubicBezTo>
                    <a:pt x="134470" y="285376"/>
                    <a:pt x="167341" y="322729"/>
                    <a:pt x="197223" y="367553"/>
                  </a:cubicBezTo>
                  <a:cubicBezTo>
                    <a:pt x="227105" y="412377"/>
                    <a:pt x="262964" y="472142"/>
                    <a:pt x="286870" y="510989"/>
                  </a:cubicBezTo>
                  <a:cubicBezTo>
                    <a:pt x="310776" y="549836"/>
                    <a:pt x="325718" y="555813"/>
                    <a:pt x="340659" y="600636"/>
                  </a:cubicBezTo>
                  <a:cubicBezTo>
                    <a:pt x="355600" y="645459"/>
                    <a:pt x="376517" y="779930"/>
                    <a:pt x="376517" y="779930"/>
                  </a:cubicBezTo>
                  <a:lnTo>
                    <a:pt x="376517" y="779930"/>
                  </a:lnTo>
                  <a:lnTo>
                    <a:pt x="376517" y="779930"/>
                  </a:lnTo>
                </a:path>
              </a:pathLst>
            </a:cu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8" name="Frihåndsform 7"/>
            <p:cNvSpPr/>
            <p:nvPr/>
          </p:nvSpPr>
          <p:spPr>
            <a:xfrm>
              <a:off x="6445624" y="4249271"/>
              <a:ext cx="842682" cy="519953"/>
            </a:xfrm>
            <a:custGeom>
              <a:avLst/>
              <a:gdLst>
                <a:gd name="connsiteX0" fmla="*/ 0 w 842682"/>
                <a:gd name="connsiteY0" fmla="*/ 0 h 519953"/>
                <a:gd name="connsiteX1" fmla="*/ 80682 w 842682"/>
                <a:gd name="connsiteY1" fmla="*/ 8964 h 519953"/>
                <a:gd name="connsiteX2" fmla="*/ 179294 w 842682"/>
                <a:gd name="connsiteY2" fmla="*/ 53788 h 519953"/>
                <a:gd name="connsiteX3" fmla="*/ 251011 w 842682"/>
                <a:gd name="connsiteY3" fmla="*/ 116541 h 519953"/>
                <a:gd name="connsiteX4" fmla="*/ 340658 w 842682"/>
                <a:gd name="connsiteY4" fmla="*/ 188258 h 519953"/>
                <a:gd name="connsiteX5" fmla="*/ 430305 w 842682"/>
                <a:gd name="connsiteY5" fmla="*/ 251011 h 519953"/>
                <a:gd name="connsiteX6" fmla="*/ 528917 w 842682"/>
                <a:gd name="connsiteY6" fmla="*/ 331694 h 519953"/>
                <a:gd name="connsiteX7" fmla="*/ 636494 w 842682"/>
                <a:gd name="connsiteY7" fmla="*/ 421341 h 519953"/>
                <a:gd name="connsiteX8" fmla="*/ 717176 w 842682"/>
                <a:gd name="connsiteY8" fmla="*/ 466164 h 519953"/>
                <a:gd name="connsiteX9" fmla="*/ 842682 w 842682"/>
                <a:gd name="connsiteY9" fmla="*/ 519953 h 519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2682" h="519953">
                  <a:moveTo>
                    <a:pt x="0" y="0"/>
                  </a:moveTo>
                  <a:cubicBezTo>
                    <a:pt x="25400" y="-1"/>
                    <a:pt x="50800" y="-1"/>
                    <a:pt x="80682" y="8964"/>
                  </a:cubicBezTo>
                  <a:cubicBezTo>
                    <a:pt x="110564" y="17929"/>
                    <a:pt x="150906" y="35859"/>
                    <a:pt x="179294" y="53788"/>
                  </a:cubicBezTo>
                  <a:cubicBezTo>
                    <a:pt x="207682" y="71717"/>
                    <a:pt x="224117" y="94129"/>
                    <a:pt x="251011" y="116541"/>
                  </a:cubicBezTo>
                  <a:cubicBezTo>
                    <a:pt x="277905" y="138953"/>
                    <a:pt x="310776" y="165846"/>
                    <a:pt x="340658" y="188258"/>
                  </a:cubicBezTo>
                  <a:cubicBezTo>
                    <a:pt x="370540" y="210670"/>
                    <a:pt x="398928" y="227105"/>
                    <a:pt x="430305" y="251011"/>
                  </a:cubicBezTo>
                  <a:cubicBezTo>
                    <a:pt x="461682" y="274917"/>
                    <a:pt x="528917" y="331694"/>
                    <a:pt x="528917" y="331694"/>
                  </a:cubicBezTo>
                  <a:cubicBezTo>
                    <a:pt x="563282" y="360082"/>
                    <a:pt x="605117" y="398929"/>
                    <a:pt x="636494" y="421341"/>
                  </a:cubicBezTo>
                  <a:cubicBezTo>
                    <a:pt x="667871" y="443753"/>
                    <a:pt x="682811" y="449729"/>
                    <a:pt x="717176" y="466164"/>
                  </a:cubicBezTo>
                  <a:cubicBezTo>
                    <a:pt x="751541" y="482599"/>
                    <a:pt x="797111" y="501276"/>
                    <a:pt x="842682" y="519953"/>
                  </a:cubicBezTo>
                </a:path>
              </a:pathLst>
            </a:cu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sp>
          <p:nvSpPr>
            <p:cNvPr id="9" name="TekstSylinder 8"/>
            <p:cNvSpPr txBox="1"/>
            <p:nvPr/>
          </p:nvSpPr>
          <p:spPr>
            <a:xfrm rot="20472103">
              <a:off x="5982105" y="2762418"/>
              <a:ext cx="1812356" cy="369332"/>
            </a:xfrm>
            <a:prstGeom prst="rect">
              <a:avLst/>
            </a:prstGeom>
            <a:noFill/>
          </p:spPr>
          <p:txBody>
            <a:bodyPr wrap="none" rtlCol="0">
              <a:spAutoFit/>
            </a:bodyPr>
            <a:lstStyle/>
            <a:p>
              <a:r>
                <a:rPr lang="nb-NO" dirty="0" err="1" smtClean="0"/>
                <a:t>Jondalsstunnelen</a:t>
              </a:r>
              <a:endParaRPr lang="nn-NO" dirty="0"/>
            </a:p>
          </p:txBody>
        </p:sp>
        <p:sp>
          <p:nvSpPr>
            <p:cNvPr id="10" name="TekstSylinder 9"/>
            <p:cNvSpPr txBox="1"/>
            <p:nvPr/>
          </p:nvSpPr>
          <p:spPr>
            <a:xfrm rot="20029267">
              <a:off x="6737358" y="3667728"/>
              <a:ext cx="1959511" cy="369332"/>
            </a:xfrm>
            <a:prstGeom prst="rect">
              <a:avLst/>
            </a:prstGeom>
            <a:noFill/>
          </p:spPr>
          <p:txBody>
            <a:bodyPr wrap="none" rtlCol="0">
              <a:spAutoFit/>
            </a:bodyPr>
            <a:lstStyle/>
            <a:p>
              <a:r>
                <a:rPr lang="nb-NO" dirty="0" smtClean="0"/>
                <a:t>Folgefonntunnelen</a:t>
              </a:r>
              <a:endParaRPr lang="nn-NO" dirty="0"/>
            </a:p>
          </p:txBody>
        </p:sp>
      </p:grpSp>
    </p:spTree>
    <p:extLst>
      <p:ext uri="{BB962C8B-B14F-4D97-AF65-F5344CB8AC3E}">
        <p14:creationId xmlns:p14="http://schemas.microsoft.com/office/powerpoint/2010/main" val="808539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Jondalstunnelen</a:t>
            </a:r>
            <a:endParaRPr lang="nn-NO" dirty="0"/>
          </a:p>
        </p:txBody>
      </p:sp>
      <p:sp>
        <p:nvSpPr>
          <p:cNvPr id="3" name="Plassholder for innhold 2"/>
          <p:cNvSpPr>
            <a:spLocks noGrp="1"/>
          </p:cNvSpPr>
          <p:nvPr>
            <p:ph idx="1"/>
          </p:nvPr>
        </p:nvSpPr>
        <p:spPr>
          <a:xfrm>
            <a:off x="457200" y="1344707"/>
            <a:ext cx="8229600" cy="2895599"/>
          </a:xfrm>
        </p:spPr>
        <p:txBody>
          <a:bodyPr/>
          <a:lstStyle/>
          <a:p>
            <a:pPr marL="0" indent="0">
              <a:buNone/>
            </a:pPr>
            <a:r>
              <a:rPr lang="nn-NO" sz="2400" b="1" dirty="0"/>
              <a:t>Massehandtering</a:t>
            </a:r>
          </a:p>
          <a:p>
            <a:pPr marL="0" indent="0">
              <a:buNone/>
            </a:pPr>
            <a:r>
              <a:rPr lang="nn-NO" sz="2400" dirty="0" smtClean="0"/>
              <a:t>På </a:t>
            </a:r>
            <a:r>
              <a:rPr lang="nn-NO" sz="2400" dirty="0" err="1"/>
              <a:t>Kvinnheradsida</a:t>
            </a:r>
            <a:r>
              <a:rPr lang="nn-NO" sz="2400" dirty="0"/>
              <a:t> var det planlagt og gjeve løyve til å dumpa massane i Maurangerfjorden. Ved anbodsopninga kom det fram at det var ein økonomisk gevinst på 18-20 </a:t>
            </a:r>
            <a:r>
              <a:rPr lang="nn-NO" sz="2400" dirty="0" smtClean="0"/>
              <a:t>mill. </a:t>
            </a:r>
            <a:r>
              <a:rPr lang="nn-NO" sz="2400" dirty="0"/>
              <a:t>kroner dersom ein kunne lagra </a:t>
            </a:r>
            <a:r>
              <a:rPr lang="nn-NO" sz="2400" dirty="0" err="1"/>
              <a:t>overskotmassane</a:t>
            </a:r>
            <a:r>
              <a:rPr lang="nn-NO" sz="2400" dirty="0"/>
              <a:t> på land. Denne økonomiske gevinsten </a:t>
            </a:r>
            <a:r>
              <a:rPr lang="nn-NO" sz="2400" dirty="0" smtClean="0"/>
              <a:t>gjekk inn </a:t>
            </a:r>
            <a:r>
              <a:rPr lang="nn-NO" sz="2400" dirty="0"/>
              <a:t>som ein del av finansiering av </a:t>
            </a:r>
            <a:r>
              <a:rPr lang="nn-NO" sz="2400" dirty="0" smtClean="0"/>
              <a:t>N6 </a:t>
            </a:r>
            <a:r>
              <a:rPr lang="nn-NO" sz="2400" dirty="0"/>
              <a:t>alternativet på </a:t>
            </a:r>
            <a:r>
              <a:rPr lang="nn-NO" sz="2400" dirty="0" err="1"/>
              <a:t>Jondalsida</a:t>
            </a:r>
            <a:r>
              <a:rPr lang="nn-NO" sz="2400" dirty="0"/>
              <a:t> i staden for </a:t>
            </a:r>
            <a:r>
              <a:rPr lang="nn-NO" sz="2400" dirty="0" smtClean="0"/>
              <a:t>N2red. alternativet.</a:t>
            </a:r>
            <a:endParaRPr lang="nn-NO" sz="2400" dirty="0"/>
          </a:p>
        </p:txBody>
      </p:sp>
      <p:pic>
        <p:nvPicPr>
          <p:cNvPr id="4" name="Bilde 3"/>
          <p:cNvPicPr>
            <a:picLocks noChangeAspect="1"/>
          </p:cNvPicPr>
          <p:nvPr/>
        </p:nvPicPr>
        <p:blipFill>
          <a:blip r:embed="rId2"/>
          <a:stretch>
            <a:fillRect/>
          </a:stretch>
        </p:blipFill>
        <p:spPr>
          <a:xfrm>
            <a:off x="457200" y="4195151"/>
            <a:ext cx="4401671" cy="1919043"/>
          </a:xfrm>
          <a:prstGeom prst="rect">
            <a:avLst/>
          </a:prstGeom>
        </p:spPr>
      </p:pic>
      <p:sp>
        <p:nvSpPr>
          <p:cNvPr id="5" name="TekstSylinder 4"/>
          <p:cNvSpPr txBox="1"/>
          <p:nvPr/>
        </p:nvSpPr>
        <p:spPr>
          <a:xfrm>
            <a:off x="4858871" y="4380541"/>
            <a:ext cx="3827929" cy="892552"/>
          </a:xfrm>
          <a:prstGeom prst="rect">
            <a:avLst/>
          </a:prstGeom>
          <a:noFill/>
        </p:spPr>
        <p:txBody>
          <a:bodyPr wrap="square" rtlCol="0">
            <a:spAutoFit/>
          </a:bodyPr>
          <a:lstStyle/>
          <a:p>
            <a:r>
              <a:rPr lang="nb-NO" sz="2600" dirty="0" smtClean="0"/>
              <a:t>Forslag til reguleringsplan, </a:t>
            </a:r>
          </a:p>
          <a:p>
            <a:r>
              <a:rPr lang="nb-NO" sz="2600" dirty="0" smtClean="0"/>
              <a:t>juni 2010.</a:t>
            </a:r>
            <a:endParaRPr lang="nn-NO" sz="2600" dirty="0"/>
          </a:p>
        </p:txBody>
      </p:sp>
    </p:spTree>
    <p:extLst>
      <p:ext uri="{BB962C8B-B14F-4D97-AF65-F5344CB8AC3E}">
        <p14:creationId xmlns:p14="http://schemas.microsoft.com/office/powerpoint/2010/main" val="2974779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Folgefonntunnelen</a:t>
            </a:r>
            <a:endParaRPr lang="nn-NO" dirty="0"/>
          </a:p>
        </p:txBody>
      </p:sp>
      <p:sp>
        <p:nvSpPr>
          <p:cNvPr id="3" name="Plassholder for innhold 2"/>
          <p:cNvSpPr>
            <a:spLocks noGrp="1"/>
          </p:cNvSpPr>
          <p:nvPr>
            <p:ph idx="1"/>
          </p:nvPr>
        </p:nvSpPr>
        <p:spPr/>
        <p:txBody>
          <a:bodyPr/>
          <a:lstStyle/>
          <a:p>
            <a:r>
              <a:rPr lang="nb-NO" sz="2400" dirty="0" smtClean="0"/>
              <a:t>Lengde: 11,15 km. </a:t>
            </a:r>
            <a:r>
              <a:rPr lang="nb-NO" sz="2400" dirty="0"/>
              <a:t>(</a:t>
            </a:r>
            <a:r>
              <a:rPr lang="nb-NO" sz="2400" dirty="0" smtClean="0"/>
              <a:t>T8,0 profil).</a:t>
            </a:r>
          </a:p>
          <a:p>
            <a:r>
              <a:rPr lang="nb-NO" sz="2400" dirty="0" smtClean="0"/>
              <a:t>Byggestart 1998. Ferdig 2001.</a:t>
            </a:r>
          </a:p>
          <a:p>
            <a:r>
              <a:rPr lang="nb-NO" sz="2400" dirty="0" err="1" smtClean="0"/>
              <a:t>Ein</a:t>
            </a:r>
            <a:r>
              <a:rPr lang="nb-NO" sz="2400" dirty="0" smtClean="0"/>
              <a:t> del av </a:t>
            </a:r>
            <a:r>
              <a:rPr lang="nb-NO" sz="2400" dirty="0" err="1" smtClean="0"/>
              <a:t>overskotsmassane</a:t>
            </a:r>
            <a:r>
              <a:rPr lang="nb-NO" sz="2400" dirty="0" smtClean="0"/>
              <a:t> vart deponert på land i Mauranger, og det vart jobba for å få til kommersiell eksport av steinen til Nederland (molostein), </a:t>
            </a:r>
            <a:r>
              <a:rPr lang="nb-NO" sz="2400" dirty="0" err="1" smtClean="0"/>
              <a:t>noko</a:t>
            </a:r>
            <a:r>
              <a:rPr lang="nb-NO" sz="2400" dirty="0" smtClean="0"/>
              <a:t> som viste seg </a:t>
            </a:r>
            <a:r>
              <a:rPr lang="nb-NO" sz="2400" dirty="0" err="1" smtClean="0"/>
              <a:t>vanskeleg</a:t>
            </a:r>
            <a:r>
              <a:rPr lang="nb-NO" sz="2400" dirty="0" smtClean="0"/>
              <a:t>. Men </a:t>
            </a:r>
            <a:r>
              <a:rPr lang="nb-NO" sz="2400" dirty="0" err="1" smtClean="0"/>
              <a:t>massane</a:t>
            </a:r>
            <a:r>
              <a:rPr lang="nb-NO" sz="2400" dirty="0" smtClean="0"/>
              <a:t> er </a:t>
            </a:r>
            <a:r>
              <a:rPr lang="nb-NO" sz="2400" dirty="0" err="1" smtClean="0"/>
              <a:t>no</a:t>
            </a:r>
            <a:r>
              <a:rPr lang="nb-NO" sz="2400" dirty="0" smtClean="0"/>
              <a:t> brukt opp?</a:t>
            </a:r>
            <a:endParaRPr lang="nn-NO" sz="2400" dirty="0"/>
          </a:p>
        </p:txBody>
      </p:sp>
    </p:spTree>
    <p:extLst>
      <p:ext uri="{BB962C8B-B14F-4D97-AF65-F5344CB8AC3E}">
        <p14:creationId xmlns:p14="http://schemas.microsoft.com/office/powerpoint/2010/main" val="281806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823912"/>
          </a:xfrm>
        </p:spPr>
        <p:txBody>
          <a:bodyPr/>
          <a:lstStyle/>
          <a:p>
            <a:r>
              <a:rPr lang="nn-NO" sz="3600" dirty="0" smtClean="0"/>
              <a:t>Masseoverskot frå vegprosjekt i Rogaland </a:t>
            </a:r>
            <a:r>
              <a:rPr lang="nn-NO" sz="2800" dirty="0" smtClean="0"/>
              <a:t>- oppsummering</a:t>
            </a:r>
            <a:endParaRPr lang="nn-NO" sz="2800" dirty="0"/>
          </a:p>
        </p:txBody>
      </p:sp>
      <p:sp>
        <p:nvSpPr>
          <p:cNvPr id="3" name="Plassholder for innhold 2"/>
          <p:cNvSpPr>
            <a:spLocks noGrp="1"/>
          </p:cNvSpPr>
          <p:nvPr>
            <p:ph idx="1"/>
          </p:nvPr>
        </p:nvSpPr>
        <p:spPr>
          <a:xfrm>
            <a:off x="457200" y="1316038"/>
            <a:ext cx="5278582" cy="2271303"/>
          </a:xfrm>
        </p:spPr>
        <p:txBody>
          <a:bodyPr/>
          <a:lstStyle/>
          <a:p>
            <a:pPr marL="0" indent="0">
              <a:buNone/>
            </a:pPr>
            <a:r>
              <a:rPr lang="nb-NO" sz="2400" dirty="0" err="1" smtClean="0"/>
              <a:t>Masseoverskot</a:t>
            </a:r>
            <a:r>
              <a:rPr lang="nb-NO" sz="2400" dirty="0" smtClean="0"/>
              <a:t> (</a:t>
            </a:r>
            <a:r>
              <a:rPr lang="nb-NO" sz="2400" dirty="0" err="1" smtClean="0"/>
              <a:t>tunnelmassar</a:t>
            </a:r>
            <a:r>
              <a:rPr lang="nb-NO" sz="2400" dirty="0" smtClean="0"/>
              <a:t>) </a:t>
            </a:r>
            <a:r>
              <a:rPr lang="nb-NO" sz="2400" dirty="0" err="1" smtClean="0"/>
              <a:t>frå</a:t>
            </a:r>
            <a:r>
              <a:rPr lang="nb-NO" sz="2400" dirty="0" smtClean="0"/>
              <a:t> nye tunnelprosjekt under bygging.</a:t>
            </a:r>
            <a:endParaRPr lang="nb-NO" sz="2400" dirty="0"/>
          </a:p>
          <a:p>
            <a:r>
              <a:rPr lang="nb-NO" sz="2400" dirty="0" err="1" smtClean="0"/>
              <a:t>Ryfast</a:t>
            </a:r>
            <a:r>
              <a:rPr lang="nb-NO" sz="2400" dirty="0" smtClean="0"/>
              <a:t> + Eiganes: 3,4 mill. m3 anbrakt</a:t>
            </a:r>
          </a:p>
          <a:p>
            <a:r>
              <a:rPr lang="nb-NO" sz="2400" dirty="0" smtClean="0"/>
              <a:t>E39 </a:t>
            </a:r>
            <a:r>
              <a:rPr lang="nb-NO" sz="2400" dirty="0" err="1" smtClean="0"/>
              <a:t>Rogfast</a:t>
            </a:r>
            <a:r>
              <a:rPr lang="nb-NO" sz="2400" dirty="0" smtClean="0"/>
              <a:t>: </a:t>
            </a:r>
            <a:r>
              <a:rPr lang="nb-NO" sz="2400" dirty="0" err="1" smtClean="0"/>
              <a:t>Ca</a:t>
            </a:r>
            <a:r>
              <a:rPr lang="nb-NO" sz="2400" dirty="0" smtClean="0"/>
              <a:t> 8,5 mill. m3 anbrakt</a:t>
            </a:r>
            <a:endParaRPr lang="nn-NO" sz="2400" dirty="0"/>
          </a:p>
        </p:txBody>
      </p:sp>
      <p:pic>
        <p:nvPicPr>
          <p:cNvPr id="4" name="Bild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719157" y="1316038"/>
            <a:ext cx="2967643" cy="2271303"/>
          </a:xfrm>
          <a:prstGeom prst="rect">
            <a:avLst/>
          </a:prstGeom>
        </p:spPr>
      </p:pic>
      <p:sp>
        <p:nvSpPr>
          <p:cNvPr id="5" name="TekstSylinder 4"/>
          <p:cNvSpPr txBox="1"/>
          <p:nvPr/>
        </p:nvSpPr>
        <p:spPr>
          <a:xfrm>
            <a:off x="457200" y="3597410"/>
            <a:ext cx="8229600" cy="2677656"/>
          </a:xfrm>
          <a:prstGeom prst="rect">
            <a:avLst/>
          </a:prstGeom>
          <a:noFill/>
        </p:spPr>
        <p:txBody>
          <a:bodyPr wrap="square" rtlCol="0">
            <a:spAutoFit/>
          </a:bodyPr>
          <a:lstStyle/>
          <a:p>
            <a:pPr marL="342900" indent="-342900">
              <a:buFont typeface="Arial" panose="020B0604020202020204" pitchFamily="34" charset="0"/>
              <a:buChar char="•"/>
            </a:pPr>
            <a:r>
              <a:rPr lang="nb-NO" sz="2400" dirty="0" smtClean="0"/>
              <a:t>All </a:t>
            </a:r>
            <a:r>
              <a:rPr lang="nb-NO" sz="2400" dirty="0" err="1" smtClean="0"/>
              <a:t>overskotsmasse</a:t>
            </a:r>
            <a:r>
              <a:rPr lang="nb-NO" sz="2400" dirty="0" smtClean="0"/>
              <a:t> (</a:t>
            </a:r>
            <a:r>
              <a:rPr lang="nb-NO" sz="2400" dirty="0" err="1" smtClean="0"/>
              <a:t>tunnelmassar</a:t>
            </a:r>
            <a:r>
              <a:rPr lang="nb-NO" sz="2400" dirty="0" smtClean="0"/>
              <a:t>) går til utfylling, mest i sjø, nær </a:t>
            </a:r>
            <a:r>
              <a:rPr lang="nb-NO" sz="2400" dirty="0" err="1" smtClean="0"/>
              <a:t>tunnelmunningar</a:t>
            </a:r>
            <a:r>
              <a:rPr lang="nb-NO" sz="2400" dirty="0" smtClean="0"/>
              <a:t>, for nye næringsareal m.m.</a:t>
            </a:r>
          </a:p>
          <a:p>
            <a:pPr marL="342900" indent="-342900">
              <a:buFont typeface="Arial" panose="020B0604020202020204" pitchFamily="34" charset="0"/>
              <a:buChar char="•"/>
            </a:pPr>
            <a:r>
              <a:rPr lang="nb-NO" sz="2400" dirty="0"/>
              <a:t>Står ingenting(?) om sortering og mellomlagring av </a:t>
            </a:r>
            <a:r>
              <a:rPr lang="nb-NO" sz="2400" dirty="0" smtClean="0"/>
              <a:t>masser</a:t>
            </a:r>
          </a:p>
          <a:p>
            <a:pPr marL="342900" indent="-342900">
              <a:buFont typeface="Arial" panose="020B0604020202020204" pitchFamily="34" charset="0"/>
              <a:buChar char="•"/>
            </a:pPr>
            <a:r>
              <a:rPr lang="nb-NO" sz="2400" dirty="0" smtClean="0"/>
              <a:t>«Dårlig steinkvalitet» i store </a:t>
            </a:r>
            <a:r>
              <a:rPr lang="nb-NO" sz="2400" dirty="0" err="1" smtClean="0"/>
              <a:t>delar</a:t>
            </a:r>
            <a:r>
              <a:rPr lang="nb-NO" sz="2400" dirty="0" smtClean="0"/>
              <a:t> av </a:t>
            </a:r>
            <a:r>
              <a:rPr lang="nb-NO" sz="2400" dirty="0" err="1" smtClean="0"/>
              <a:t>tunnelane</a:t>
            </a:r>
            <a:r>
              <a:rPr lang="nb-NO" sz="2400" dirty="0" smtClean="0"/>
              <a:t>.</a:t>
            </a:r>
            <a:endParaRPr lang="nb-NO" sz="2400" dirty="0"/>
          </a:p>
          <a:p>
            <a:pPr marL="342900" indent="-342900">
              <a:buFont typeface="Arial" panose="020B0604020202020204" pitchFamily="34" charset="0"/>
              <a:buChar char="•"/>
            </a:pPr>
            <a:r>
              <a:rPr lang="nb-NO" sz="2400" dirty="0"/>
              <a:t>R</a:t>
            </a:r>
            <a:r>
              <a:rPr lang="nb-NO" sz="2400" dirty="0" smtClean="0"/>
              <a:t>eguleringsplaner for tunnelprosjekta er utarbeidd før vedtak av Regionalplan for masseforvaltning på Jæren. </a:t>
            </a:r>
          </a:p>
          <a:p>
            <a:pPr marL="342900" indent="-342900">
              <a:buFont typeface="Arial" panose="020B0604020202020204" pitchFamily="34" charset="0"/>
              <a:buChar char="•"/>
            </a:pPr>
            <a:r>
              <a:rPr lang="nb-NO" sz="2400" dirty="0" smtClean="0"/>
              <a:t>Rogaland er elles det største pukkeksportfylket. </a:t>
            </a:r>
            <a:endParaRPr lang="nn-NO" sz="2400" dirty="0"/>
          </a:p>
        </p:txBody>
      </p:sp>
    </p:spTree>
    <p:extLst>
      <p:ext uri="{BB962C8B-B14F-4D97-AF65-F5344CB8AC3E}">
        <p14:creationId xmlns:p14="http://schemas.microsoft.com/office/powerpoint/2010/main" val="4225427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smtClean="0"/>
              <a:t>Ryfast</a:t>
            </a:r>
            <a:r>
              <a:rPr lang="nb-NO" dirty="0" smtClean="0"/>
              <a:t> </a:t>
            </a:r>
            <a:endParaRPr lang="nn-NO" sz="3200" dirty="0"/>
          </a:p>
        </p:txBody>
      </p:sp>
      <p:sp>
        <p:nvSpPr>
          <p:cNvPr id="3" name="Plassholder for innhold 2"/>
          <p:cNvSpPr>
            <a:spLocks noGrp="1"/>
          </p:cNvSpPr>
          <p:nvPr>
            <p:ph idx="1"/>
          </p:nvPr>
        </p:nvSpPr>
        <p:spPr>
          <a:xfrm>
            <a:off x="457200" y="1316039"/>
            <a:ext cx="8229600" cy="4807444"/>
          </a:xfrm>
        </p:spPr>
        <p:txBody>
          <a:bodyPr/>
          <a:lstStyle/>
          <a:p>
            <a:pPr marL="0" indent="0">
              <a:buNone/>
            </a:pPr>
            <a:r>
              <a:rPr lang="nb-NO" sz="2400" dirty="0" err="1" smtClean="0"/>
              <a:t>Byggjefase</a:t>
            </a:r>
            <a:r>
              <a:rPr lang="nb-NO" sz="2400" dirty="0" smtClean="0"/>
              <a:t>, ferdig 2019</a:t>
            </a:r>
            <a:endParaRPr lang="nn-NO" sz="2400" dirty="0" smtClean="0"/>
          </a:p>
          <a:p>
            <a:pPr marL="179388" indent="-179388">
              <a:spcBef>
                <a:spcPts val="300"/>
              </a:spcBef>
            </a:pPr>
            <a:r>
              <a:rPr lang="nn-NO" sz="2400" dirty="0" smtClean="0"/>
              <a:t>52,8 km </a:t>
            </a:r>
            <a:r>
              <a:rPr lang="nn-NO" sz="2400" dirty="0"/>
              <a:t>tunnel </a:t>
            </a:r>
            <a:r>
              <a:rPr lang="nn-NO" sz="2400" dirty="0" smtClean="0"/>
              <a:t>(2 løp)</a:t>
            </a:r>
            <a:endParaRPr lang="nn-NO" sz="2400" dirty="0"/>
          </a:p>
          <a:p>
            <a:pPr marL="179388" indent="-179388">
              <a:spcBef>
                <a:spcPts val="300"/>
              </a:spcBef>
            </a:pPr>
            <a:r>
              <a:rPr lang="nn-NO" sz="2400" dirty="0" err="1"/>
              <a:t>Ryfylketunnelen</a:t>
            </a:r>
            <a:r>
              <a:rPr lang="nn-NO" sz="2400" dirty="0"/>
              <a:t>: 14,3 km </a:t>
            </a:r>
          </a:p>
          <a:p>
            <a:pPr marL="179388" indent="-179388">
              <a:spcBef>
                <a:spcPts val="300"/>
              </a:spcBef>
            </a:pPr>
            <a:r>
              <a:rPr lang="nn-NO" sz="2400" dirty="0" err="1"/>
              <a:t>Hundvågtunnelen</a:t>
            </a:r>
            <a:r>
              <a:rPr lang="nn-NO" sz="2400" dirty="0"/>
              <a:t>: 5,7 km</a:t>
            </a:r>
          </a:p>
          <a:p>
            <a:pPr marL="179388" indent="-179388">
              <a:spcBef>
                <a:spcPts val="300"/>
              </a:spcBef>
            </a:pPr>
            <a:r>
              <a:rPr lang="nn-NO" sz="2400" dirty="0" err="1"/>
              <a:t>Eiganestunnelen</a:t>
            </a:r>
            <a:r>
              <a:rPr lang="nn-NO" sz="2400" dirty="0"/>
              <a:t>: 3,7 km</a:t>
            </a:r>
          </a:p>
          <a:p>
            <a:pPr marL="179388" indent="-179388"/>
            <a:r>
              <a:rPr lang="nb-NO" sz="2400" dirty="0" smtClean="0">
                <a:solidFill>
                  <a:srgbClr val="0000FF"/>
                </a:solidFill>
              </a:rPr>
              <a:t>3,4 </a:t>
            </a:r>
            <a:r>
              <a:rPr lang="nb-NO" sz="2400" dirty="0">
                <a:solidFill>
                  <a:srgbClr val="0000FF"/>
                </a:solidFill>
              </a:rPr>
              <a:t>mill. m3 </a:t>
            </a:r>
            <a:r>
              <a:rPr lang="nb-NO" sz="2400" dirty="0" err="1" smtClean="0">
                <a:solidFill>
                  <a:srgbClr val="0000FF"/>
                </a:solidFill>
              </a:rPr>
              <a:t>overskotsmassar</a:t>
            </a:r>
            <a:r>
              <a:rPr lang="nb-NO" sz="2400" dirty="0" smtClean="0">
                <a:solidFill>
                  <a:srgbClr val="0000FF"/>
                </a:solidFill>
              </a:rPr>
              <a:t>.</a:t>
            </a:r>
            <a:r>
              <a:rPr lang="nn-NO" sz="2400" dirty="0"/>
              <a:t> Dette </a:t>
            </a:r>
            <a:r>
              <a:rPr lang="nn-NO" sz="2400" dirty="0" smtClean="0"/>
              <a:t>har </a:t>
            </a:r>
            <a:r>
              <a:rPr lang="nn-NO" sz="2400" dirty="0"/>
              <a:t>blitt til cirka 330 </a:t>
            </a:r>
            <a:r>
              <a:rPr lang="nn-NO" sz="2400" dirty="0" smtClean="0"/>
              <a:t>dekar nytt </a:t>
            </a:r>
            <a:r>
              <a:rPr lang="nn-NO" sz="2400" dirty="0"/>
              <a:t>industriområde</a:t>
            </a:r>
            <a:r>
              <a:rPr lang="nn-NO" sz="2400" dirty="0" smtClean="0"/>
              <a:t>.</a:t>
            </a:r>
          </a:p>
          <a:p>
            <a:pPr marL="179388" lvl="0" indent="-179388"/>
            <a:r>
              <a:rPr lang="nb-NO" sz="2400" b="1" dirty="0">
                <a:solidFill>
                  <a:prstClr val="black"/>
                </a:solidFill>
              </a:rPr>
              <a:t>Lastebil og </a:t>
            </a:r>
            <a:r>
              <a:rPr lang="nb-NO" sz="2400" b="1" dirty="0">
                <a:solidFill>
                  <a:srgbClr val="0000FF"/>
                </a:solidFill>
              </a:rPr>
              <a:t>lekter</a:t>
            </a:r>
            <a:r>
              <a:rPr lang="nb-NO" sz="2400" b="1" dirty="0">
                <a:solidFill>
                  <a:prstClr val="black"/>
                </a:solidFill>
              </a:rPr>
              <a:t>: </a:t>
            </a:r>
            <a:r>
              <a:rPr lang="nb-NO" sz="2400" dirty="0">
                <a:solidFill>
                  <a:prstClr val="black"/>
                </a:solidFill>
              </a:rPr>
              <a:t>Mye av massen fraktes bort med lastebil. Ifølge </a:t>
            </a:r>
            <a:r>
              <a:rPr lang="nb-NO" sz="2400" dirty="0" err="1">
                <a:solidFill>
                  <a:prstClr val="black"/>
                </a:solidFill>
              </a:rPr>
              <a:t>SVV</a:t>
            </a:r>
            <a:r>
              <a:rPr lang="nb-NO" sz="2400" dirty="0">
                <a:solidFill>
                  <a:prstClr val="black"/>
                </a:solidFill>
              </a:rPr>
              <a:t> opp mot 200 000 lastebillass. </a:t>
            </a:r>
            <a:r>
              <a:rPr lang="nb-NO" sz="2400" dirty="0" smtClean="0">
                <a:solidFill>
                  <a:srgbClr val="0000FF"/>
                </a:solidFill>
              </a:rPr>
              <a:t>Massen </a:t>
            </a:r>
            <a:r>
              <a:rPr lang="nb-NO" sz="2400" dirty="0">
                <a:solidFill>
                  <a:srgbClr val="0000FF"/>
                </a:solidFill>
              </a:rPr>
              <a:t>som tas ut via Hundvåg, </a:t>
            </a:r>
            <a:r>
              <a:rPr lang="nb-NO" sz="2400" dirty="0" smtClean="0">
                <a:solidFill>
                  <a:srgbClr val="0000FF"/>
                </a:solidFill>
              </a:rPr>
              <a:t>til </a:t>
            </a:r>
            <a:r>
              <a:rPr lang="nb-NO" sz="2400" dirty="0">
                <a:solidFill>
                  <a:srgbClr val="0000FF"/>
                </a:solidFill>
              </a:rPr>
              <a:t>utfylling ved Rosenberg verft på </a:t>
            </a:r>
            <a:r>
              <a:rPr lang="nb-NO" sz="2400" dirty="0" err="1">
                <a:solidFill>
                  <a:srgbClr val="0000FF"/>
                </a:solidFill>
              </a:rPr>
              <a:t>Buøy</a:t>
            </a:r>
            <a:r>
              <a:rPr lang="nb-NO" sz="2400" dirty="0">
                <a:solidFill>
                  <a:srgbClr val="0000FF"/>
                </a:solidFill>
              </a:rPr>
              <a:t>, fraktes på lekter. To slepebåter og fire lektere går i skytteltrafikk tolv ganger om dagen. Hver lekter kan frakte 630 tonn tunnelmasse.</a:t>
            </a:r>
            <a:r>
              <a:rPr lang="nb-NO" sz="2400" dirty="0">
                <a:solidFill>
                  <a:prstClr val="black"/>
                </a:solidFill>
              </a:rPr>
              <a:t> </a:t>
            </a:r>
            <a:endParaRPr lang="nn-NO" sz="2400" dirty="0">
              <a:solidFill>
                <a:prstClr val="black"/>
              </a:solidFill>
            </a:endParaRPr>
          </a:p>
          <a:p>
            <a:pPr marL="0" indent="0" defTabSz="179388">
              <a:spcBef>
                <a:spcPts val="0"/>
              </a:spcBef>
              <a:buNone/>
            </a:pPr>
            <a:endParaRPr lang="nb-NO" sz="2000" dirty="0"/>
          </a:p>
          <a:p>
            <a:pPr marL="0" indent="0" defTabSz="179388">
              <a:spcBef>
                <a:spcPts val="0"/>
              </a:spcBef>
              <a:buNone/>
            </a:pPr>
            <a:endParaRPr lang="nn-NO" sz="2000" dirty="0"/>
          </a:p>
        </p:txBody>
      </p:sp>
      <p:sp>
        <p:nvSpPr>
          <p:cNvPr id="4" name="Rektangel 3"/>
          <p:cNvSpPr/>
          <p:nvPr/>
        </p:nvSpPr>
        <p:spPr>
          <a:xfrm>
            <a:off x="5381469" y="813019"/>
            <a:ext cx="3108079" cy="276999"/>
          </a:xfrm>
          <a:prstGeom prst="rect">
            <a:avLst/>
          </a:prstGeom>
        </p:spPr>
        <p:txBody>
          <a:bodyPr wrap="square">
            <a:spAutoFit/>
          </a:bodyPr>
          <a:lstStyle/>
          <a:p>
            <a:r>
              <a:rPr lang="nn-NO" sz="1200" dirty="0">
                <a:hlinkClick r:id="rId2"/>
              </a:rPr>
              <a:t>https://</a:t>
            </a:r>
            <a:r>
              <a:rPr lang="nn-NO" sz="1200" dirty="0" smtClean="0">
                <a:hlinkClick r:id="rId2"/>
              </a:rPr>
              <a:t>www.vegvesen.no/vegprosjekter/ryfast</a:t>
            </a:r>
            <a:endParaRPr lang="nn-NO" sz="1200" dirty="0"/>
          </a:p>
        </p:txBody>
      </p:sp>
      <p:pic>
        <p:nvPicPr>
          <p:cNvPr id="5" name="Bilde 4"/>
          <p:cNvPicPr>
            <a:picLocks noChangeAspect="1"/>
          </p:cNvPicPr>
          <p:nvPr/>
        </p:nvPicPr>
        <p:blipFill>
          <a:blip r:embed="rId3"/>
          <a:stretch>
            <a:fillRect/>
          </a:stretch>
        </p:blipFill>
        <p:spPr>
          <a:xfrm>
            <a:off x="4741136" y="1166830"/>
            <a:ext cx="3945664" cy="2207693"/>
          </a:xfrm>
          <a:prstGeom prst="rect">
            <a:avLst/>
          </a:prstGeom>
        </p:spPr>
      </p:pic>
    </p:spTree>
    <p:extLst>
      <p:ext uri="{BB962C8B-B14F-4D97-AF65-F5344CB8AC3E}">
        <p14:creationId xmlns:p14="http://schemas.microsoft.com/office/powerpoint/2010/main" val="469097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27220" y="1198938"/>
            <a:ext cx="8273946" cy="5049540"/>
          </a:xfrm>
          <a:prstGeom prst="rect">
            <a:avLst/>
          </a:prstGeom>
          <a:ln>
            <a:solidFill>
              <a:srgbClr val="C00000"/>
            </a:solidFill>
          </a:ln>
        </p:spPr>
      </p:pic>
      <p:sp>
        <p:nvSpPr>
          <p:cNvPr id="3" name="Tittel 1"/>
          <p:cNvSpPr txBox="1">
            <a:spLocks/>
          </p:cNvSpPr>
          <p:nvPr/>
        </p:nvSpPr>
        <p:spPr>
          <a:xfrm>
            <a:off x="457200" y="274638"/>
            <a:ext cx="5006715" cy="823912"/>
          </a:xfrm>
          <a:prstGeom prst="rect">
            <a:avLst/>
          </a:prstGeom>
        </p:spPr>
        <p:txBody>
          <a:bodyPr/>
          <a:lstStyle>
            <a:lvl1pPr algn="l" defTabSz="457200" rtl="0" fontAlgn="base">
              <a:spcBef>
                <a:spcPct val="0"/>
              </a:spcBef>
              <a:spcAft>
                <a:spcPct val="0"/>
              </a:spcAft>
              <a:defRPr sz="4400" kern="1200">
                <a:solidFill>
                  <a:schemeClr val="tx1"/>
                </a:solidFill>
                <a:latin typeface="+mj-lt"/>
                <a:ea typeface="+mj-ea"/>
                <a:cs typeface="+mj-cs"/>
              </a:defRPr>
            </a:lvl1pPr>
            <a:lvl2pPr algn="l" defTabSz="457200" rtl="0" fontAlgn="base">
              <a:spcBef>
                <a:spcPct val="0"/>
              </a:spcBef>
              <a:spcAft>
                <a:spcPct val="0"/>
              </a:spcAft>
              <a:defRPr sz="4400">
                <a:solidFill>
                  <a:schemeClr val="tx1"/>
                </a:solidFill>
                <a:latin typeface="Calibri" panose="020F0502020204030204" pitchFamily="34" charset="0"/>
              </a:defRPr>
            </a:lvl2pPr>
            <a:lvl3pPr algn="l" defTabSz="457200" rtl="0" fontAlgn="base">
              <a:spcBef>
                <a:spcPct val="0"/>
              </a:spcBef>
              <a:spcAft>
                <a:spcPct val="0"/>
              </a:spcAft>
              <a:defRPr sz="4400">
                <a:solidFill>
                  <a:schemeClr val="tx1"/>
                </a:solidFill>
                <a:latin typeface="Calibri" panose="020F0502020204030204" pitchFamily="34" charset="0"/>
              </a:defRPr>
            </a:lvl3pPr>
            <a:lvl4pPr algn="l" defTabSz="457200" rtl="0" fontAlgn="base">
              <a:spcBef>
                <a:spcPct val="0"/>
              </a:spcBef>
              <a:spcAft>
                <a:spcPct val="0"/>
              </a:spcAft>
              <a:defRPr sz="4400">
                <a:solidFill>
                  <a:schemeClr val="tx1"/>
                </a:solidFill>
                <a:latin typeface="Calibri" panose="020F0502020204030204" pitchFamily="34" charset="0"/>
              </a:defRPr>
            </a:lvl4pPr>
            <a:lvl5pPr algn="l" defTabSz="457200" rtl="0" fontAlgn="base">
              <a:spcBef>
                <a:spcPct val="0"/>
              </a:spcBef>
              <a:spcAft>
                <a:spcPct val="0"/>
              </a:spcAft>
              <a:defRPr sz="4400">
                <a:solidFill>
                  <a:schemeClr val="tx1"/>
                </a:solidFill>
                <a:latin typeface="Calibri" panose="020F0502020204030204" pitchFamily="34" charset="0"/>
              </a:defRPr>
            </a:lvl5pPr>
            <a:lvl6pPr marL="457200" algn="l" defTabSz="457200" rtl="0" fontAlgn="base">
              <a:spcBef>
                <a:spcPct val="0"/>
              </a:spcBef>
              <a:spcAft>
                <a:spcPct val="0"/>
              </a:spcAft>
              <a:defRPr sz="4400">
                <a:solidFill>
                  <a:schemeClr val="tx1"/>
                </a:solidFill>
                <a:latin typeface="Calibri" panose="020F0502020204030204" pitchFamily="34" charset="0"/>
              </a:defRPr>
            </a:lvl6pPr>
            <a:lvl7pPr marL="914400" algn="l" defTabSz="457200" rtl="0" fontAlgn="base">
              <a:spcBef>
                <a:spcPct val="0"/>
              </a:spcBef>
              <a:spcAft>
                <a:spcPct val="0"/>
              </a:spcAft>
              <a:defRPr sz="4400">
                <a:solidFill>
                  <a:schemeClr val="tx1"/>
                </a:solidFill>
                <a:latin typeface="Calibri" panose="020F0502020204030204" pitchFamily="34" charset="0"/>
              </a:defRPr>
            </a:lvl7pPr>
            <a:lvl8pPr marL="1371600" algn="l" defTabSz="457200" rtl="0" fontAlgn="base">
              <a:spcBef>
                <a:spcPct val="0"/>
              </a:spcBef>
              <a:spcAft>
                <a:spcPct val="0"/>
              </a:spcAft>
              <a:defRPr sz="4400">
                <a:solidFill>
                  <a:schemeClr val="tx1"/>
                </a:solidFill>
                <a:latin typeface="Calibri" panose="020F0502020204030204" pitchFamily="34" charset="0"/>
              </a:defRPr>
            </a:lvl8pPr>
            <a:lvl9pPr marL="1828800" algn="l" defTabSz="457200" rtl="0" fontAlgn="base">
              <a:spcBef>
                <a:spcPct val="0"/>
              </a:spcBef>
              <a:spcAft>
                <a:spcPct val="0"/>
              </a:spcAft>
              <a:defRPr sz="4400">
                <a:solidFill>
                  <a:schemeClr val="tx1"/>
                </a:solidFill>
                <a:latin typeface="Calibri" panose="020F0502020204030204" pitchFamily="34" charset="0"/>
              </a:defRPr>
            </a:lvl9pPr>
          </a:lstStyle>
          <a:p>
            <a:r>
              <a:rPr lang="nb-NO" sz="3200" dirty="0" err="1" smtClean="0"/>
              <a:t>Ryfast</a:t>
            </a:r>
            <a:endParaRPr lang="nn-NO" sz="3200" dirty="0"/>
          </a:p>
        </p:txBody>
      </p:sp>
      <p:sp>
        <p:nvSpPr>
          <p:cNvPr id="4" name="Rektangel 3"/>
          <p:cNvSpPr/>
          <p:nvPr/>
        </p:nvSpPr>
        <p:spPr>
          <a:xfrm>
            <a:off x="5523876" y="557507"/>
            <a:ext cx="2848131" cy="461665"/>
          </a:xfrm>
          <a:prstGeom prst="rect">
            <a:avLst/>
          </a:prstGeom>
        </p:spPr>
        <p:txBody>
          <a:bodyPr wrap="square">
            <a:spAutoFit/>
          </a:bodyPr>
          <a:lstStyle/>
          <a:p>
            <a:r>
              <a:rPr lang="nn-NO" sz="1200" dirty="0">
                <a:hlinkClick r:id="rId3"/>
              </a:rPr>
              <a:t>http://</a:t>
            </a:r>
            <a:r>
              <a:rPr lang="nn-NO" sz="1200" dirty="0" smtClean="0">
                <a:hlinkClick r:id="rId3"/>
              </a:rPr>
              <a:t>www.tungt.no/anleggsmagasinet/bygger-by-med-tunnelmasse-2055576</a:t>
            </a:r>
            <a:r>
              <a:rPr lang="nn-NO" sz="1200" dirty="0" smtClean="0"/>
              <a:t> </a:t>
            </a:r>
            <a:endParaRPr lang="nn-NO" sz="1200" dirty="0"/>
          </a:p>
        </p:txBody>
      </p:sp>
    </p:spTree>
    <p:extLst>
      <p:ext uri="{BB962C8B-B14F-4D97-AF65-F5344CB8AC3E}">
        <p14:creationId xmlns:p14="http://schemas.microsoft.com/office/powerpoint/2010/main" val="1102441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Ryfast</a:t>
            </a:r>
            <a:endParaRPr lang="nn-NO" sz="3200" dirty="0"/>
          </a:p>
        </p:txBody>
      </p:sp>
      <p:sp>
        <p:nvSpPr>
          <p:cNvPr id="4" name="Rektangel 3"/>
          <p:cNvSpPr/>
          <p:nvPr/>
        </p:nvSpPr>
        <p:spPr>
          <a:xfrm>
            <a:off x="3162925" y="636885"/>
            <a:ext cx="5343993" cy="461665"/>
          </a:xfrm>
          <a:prstGeom prst="rect">
            <a:avLst/>
          </a:prstGeom>
        </p:spPr>
        <p:txBody>
          <a:bodyPr wrap="square">
            <a:spAutoFit/>
          </a:bodyPr>
          <a:lstStyle/>
          <a:p>
            <a:r>
              <a:rPr lang="nn-NO" sz="1200" dirty="0">
                <a:hlinkClick r:id="rId2"/>
              </a:rPr>
              <a:t>https://www.vegvesen.no/vegprosjekter/ryfast/Nyhetsarkiv/_attachment/374897?_</a:t>
            </a:r>
            <a:r>
              <a:rPr lang="nn-NO" sz="1200" dirty="0" smtClean="0">
                <a:hlinkClick r:id="rId2"/>
              </a:rPr>
              <a:t>ts=139af14a750&amp;fast_title=Solbakktunnelen+og+Hundv%C3%A5gtunnelen.pdf</a:t>
            </a:r>
            <a:r>
              <a:rPr lang="nn-NO" sz="1200" dirty="0" smtClean="0"/>
              <a:t> </a:t>
            </a:r>
            <a:endParaRPr lang="nn-NO" sz="1200" dirty="0"/>
          </a:p>
        </p:txBody>
      </p:sp>
      <p:grpSp>
        <p:nvGrpSpPr>
          <p:cNvPr id="6" name="Gruppe 5"/>
          <p:cNvGrpSpPr>
            <a:grpSpLocks noChangeAspect="1"/>
          </p:cNvGrpSpPr>
          <p:nvPr/>
        </p:nvGrpSpPr>
        <p:grpSpPr>
          <a:xfrm>
            <a:off x="457200" y="1260135"/>
            <a:ext cx="6762997" cy="4917133"/>
            <a:chOff x="914399" y="1260135"/>
            <a:chExt cx="7135943" cy="5188289"/>
          </a:xfrm>
        </p:grpSpPr>
        <p:pic>
          <p:nvPicPr>
            <p:cNvPr id="3" name="Bilde 2"/>
            <p:cNvPicPr>
              <a:picLocks noChangeAspect="1"/>
            </p:cNvPicPr>
            <p:nvPr/>
          </p:nvPicPr>
          <p:blipFill>
            <a:blip r:embed="rId3"/>
            <a:stretch>
              <a:fillRect/>
            </a:stretch>
          </p:blipFill>
          <p:spPr>
            <a:xfrm>
              <a:off x="914399" y="1260135"/>
              <a:ext cx="7135943" cy="5188289"/>
            </a:xfrm>
            <a:prstGeom prst="rect">
              <a:avLst/>
            </a:prstGeom>
            <a:ln>
              <a:solidFill>
                <a:srgbClr val="C00000"/>
              </a:solidFill>
            </a:ln>
          </p:spPr>
        </p:pic>
        <p:sp>
          <p:nvSpPr>
            <p:cNvPr id="5" name="Ellipse 4"/>
            <p:cNvSpPr/>
            <p:nvPr/>
          </p:nvSpPr>
          <p:spPr>
            <a:xfrm>
              <a:off x="914399" y="2773179"/>
              <a:ext cx="1948722" cy="697043"/>
            </a:xfrm>
            <a:prstGeom prst="ellipse">
              <a:avLst/>
            </a:prstGeom>
            <a:noFill/>
            <a:ln w="317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a:p>
          </p:txBody>
        </p:sp>
      </p:grpSp>
    </p:spTree>
    <p:extLst>
      <p:ext uri="{BB962C8B-B14F-4D97-AF65-F5344CB8AC3E}">
        <p14:creationId xmlns:p14="http://schemas.microsoft.com/office/powerpoint/2010/main" val="429144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200" dirty="0" err="1" smtClean="0"/>
              <a:t>Ryfast</a:t>
            </a:r>
            <a:r>
              <a:rPr lang="nb-NO" sz="3200" dirty="0" smtClean="0"/>
              <a:t> – Geologisk rapport</a:t>
            </a:r>
            <a:endParaRPr lang="nn-NO" sz="3200" dirty="0"/>
          </a:p>
        </p:txBody>
      </p:sp>
      <p:pic>
        <p:nvPicPr>
          <p:cNvPr id="3" name="Bilde 2"/>
          <p:cNvPicPr>
            <a:picLocks noChangeAspect="1"/>
          </p:cNvPicPr>
          <p:nvPr/>
        </p:nvPicPr>
        <p:blipFill>
          <a:blip r:embed="rId2"/>
          <a:stretch>
            <a:fillRect/>
          </a:stretch>
        </p:blipFill>
        <p:spPr>
          <a:xfrm>
            <a:off x="457199" y="1688123"/>
            <a:ext cx="8167755" cy="4415692"/>
          </a:xfrm>
          <a:prstGeom prst="rect">
            <a:avLst/>
          </a:prstGeom>
          <a:ln>
            <a:solidFill>
              <a:srgbClr val="C00000"/>
            </a:solidFill>
          </a:ln>
        </p:spPr>
      </p:pic>
      <p:sp>
        <p:nvSpPr>
          <p:cNvPr id="5" name="Rektangel 4"/>
          <p:cNvSpPr/>
          <p:nvPr/>
        </p:nvSpPr>
        <p:spPr>
          <a:xfrm>
            <a:off x="457199" y="1309256"/>
            <a:ext cx="7748955" cy="246221"/>
          </a:xfrm>
          <a:prstGeom prst="rect">
            <a:avLst/>
          </a:prstGeom>
        </p:spPr>
        <p:txBody>
          <a:bodyPr wrap="square">
            <a:spAutoFit/>
          </a:bodyPr>
          <a:lstStyle/>
          <a:p>
            <a:r>
              <a:rPr lang="nn-NO" sz="1000" dirty="0">
                <a:hlinkClick r:id="rId3"/>
              </a:rPr>
              <a:t>https://www.vegvesen.no/_attachment/177034/binary/336715?fast_title=Rv.13+Ryfast+og+E39+Eiganestunnelen+-+</a:t>
            </a:r>
            <a:r>
              <a:rPr lang="nn-NO" sz="1000" dirty="0" smtClean="0">
                <a:hlinkClick r:id="rId3"/>
              </a:rPr>
              <a:t>Geologisk+rapport</a:t>
            </a:r>
            <a:r>
              <a:rPr lang="nn-NO" sz="1000" dirty="0" smtClean="0"/>
              <a:t> </a:t>
            </a:r>
            <a:endParaRPr lang="nn-NO" sz="1000" dirty="0"/>
          </a:p>
        </p:txBody>
      </p:sp>
    </p:spTree>
    <p:extLst>
      <p:ext uri="{BB962C8B-B14F-4D97-AF65-F5344CB8AC3E}">
        <p14:creationId xmlns:p14="http://schemas.microsoft.com/office/powerpoint/2010/main" val="2401113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3773978" cy="823912"/>
          </a:xfrm>
        </p:spPr>
        <p:txBody>
          <a:bodyPr/>
          <a:lstStyle/>
          <a:p>
            <a:r>
              <a:rPr lang="nb-NO" dirty="0" smtClean="0"/>
              <a:t>E39 </a:t>
            </a:r>
            <a:r>
              <a:rPr lang="nb-NO" dirty="0" err="1" smtClean="0"/>
              <a:t>Rogfast</a:t>
            </a:r>
            <a:endParaRPr lang="nn-NO" dirty="0"/>
          </a:p>
        </p:txBody>
      </p:sp>
      <p:sp>
        <p:nvSpPr>
          <p:cNvPr id="3" name="Plassholder for innhold 2"/>
          <p:cNvSpPr>
            <a:spLocks noGrp="1"/>
          </p:cNvSpPr>
          <p:nvPr>
            <p:ph idx="1"/>
          </p:nvPr>
        </p:nvSpPr>
        <p:spPr>
          <a:xfrm>
            <a:off x="457200" y="1257261"/>
            <a:ext cx="8229600" cy="2549379"/>
          </a:xfrm>
        </p:spPr>
        <p:txBody>
          <a:bodyPr/>
          <a:lstStyle/>
          <a:p>
            <a:pPr marL="180975" lvl="0" indent="-180975"/>
            <a:r>
              <a:rPr lang="nb-NO" sz="2000" dirty="0">
                <a:solidFill>
                  <a:srgbClr val="0000FF"/>
                </a:solidFill>
              </a:rPr>
              <a:t>Byggefase</a:t>
            </a:r>
            <a:r>
              <a:rPr lang="nb-NO" sz="2000" dirty="0">
                <a:solidFill>
                  <a:prstClr val="black"/>
                </a:solidFill>
              </a:rPr>
              <a:t>, Reguleringsplaner </a:t>
            </a:r>
            <a:r>
              <a:rPr lang="nb-NO" sz="2000" dirty="0" smtClean="0">
                <a:solidFill>
                  <a:prstClr val="black"/>
                </a:solidFill>
              </a:rPr>
              <a:t>ferdige 2012-2016</a:t>
            </a:r>
          </a:p>
          <a:p>
            <a:pPr marL="180975" lvl="0" indent="-180975"/>
            <a:r>
              <a:rPr lang="nb-NO" sz="2000" dirty="0" smtClean="0">
                <a:solidFill>
                  <a:prstClr val="black"/>
                </a:solidFill>
              </a:rPr>
              <a:t>I alt </a:t>
            </a:r>
            <a:r>
              <a:rPr lang="nb-NO" sz="2000" dirty="0" err="1" smtClean="0">
                <a:solidFill>
                  <a:srgbClr val="0000FF"/>
                </a:solidFill>
              </a:rPr>
              <a:t>ca</a:t>
            </a:r>
            <a:r>
              <a:rPr lang="nb-NO" sz="2000" dirty="0" smtClean="0">
                <a:solidFill>
                  <a:srgbClr val="0000FF"/>
                </a:solidFill>
              </a:rPr>
              <a:t> </a:t>
            </a:r>
            <a:r>
              <a:rPr lang="nb-NO" sz="2000" dirty="0">
                <a:solidFill>
                  <a:srgbClr val="0000FF"/>
                </a:solidFill>
              </a:rPr>
              <a:t>8,5 mill. </a:t>
            </a:r>
            <a:r>
              <a:rPr lang="nb-NO" sz="2000" dirty="0" smtClean="0">
                <a:solidFill>
                  <a:srgbClr val="0000FF"/>
                </a:solidFill>
              </a:rPr>
              <a:t>m3 anbrakt </a:t>
            </a:r>
            <a:r>
              <a:rPr lang="nb-NO" sz="2000" dirty="0" err="1" smtClean="0">
                <a:solidFill>
                  <a:srgbClr val="0000FF"/>
                </a:solidFill>
              </a:rPr>
              <a:t>overskots</a:t>
            </a:r>
            <a:r>
              <a:rPr lang="nb-NO" sz="2000" dirty="0" smtClean="0">
                <a:solidFill>
                  <a:srgbClr val="0000FF"/>
                </a:solidFill>
              </a:rPr>
              <a:t>-tunnelmasse? </a:t>
            </a:r>
            <a:r>
              <a:rPr lang="nb-NO" sz="2000" dirty="0" smtClean="0">
                <a:solidFill>
                  <a:prstClr val="black"/>
                </a:solidFill>
              </a:rPr>
              <a:t>(</a:t>
            </a:r>
            <a:r>
              <a:rPr lang="nb-NO" sz="2000" dirty="0" err="1" smtClean="0"/>
              <a:t>ca</a:t>
            </a:r>
            <a:r>
              <a:rPr lang="nb-NO" sz="2000" dirty="0" smtClean="0"/>
              <a:t> 6 mill. pfm3). </a:t>
            </a:r>
            <a:r>
              <a:rPr lang="nb-NO" sz="2000" dirty="0" smtClean="0">
                <a:solidFill>
                  <a:prstClr val="black"/>
                </a:solidFill>
              </a:rPr>
              <a:t>Går til </a:t>
            </a:r>
            <a:r>
              <a:rPr lang="nb-NO" sz="2000" dirty="0" err="1" smtClean="0">
                <a:solidFill>
                  <a:prstClr val="black"/>
                </a:solidFill>
              </a:rPr>
              <a:t>utfyllingar</a:t>
            </a:r>
            <a:r>
              <a:rPr lang="nb-NO" sz="2000" dirty="0" smtClean="0">
                <a:solidFill>
                  <a:prstClr val="black"/>
                </a:solidFill>
              </a:rPr>
              <a:t> (i sjø) nær tunnelåpninger:</a:t>
            </a:r>
          </a:p>
          <a:p>
            <a:pPr marL="449263" lvl="1" indent="-266700">
              <a:buFont typeface="+mj-lt"/>
              <a:buAutoNum type="arabicPeriod"/>
            </a:pPr>
            <a:r>
              <a:rPr lang="nb-NO" sz="2000" dirty="0" smtClean="0">
                <a:solidFill>
                  <a:prstClr val="black"/>
                </a:solidFill>
              </a:rPr>
              <a:t>Utfylling på nord for </a:t>
            </a:r>
            <a:r>
              <a:rPr lang="nb-NO" sz="2000" dirty="0" err="1" smtClean="0">
                <a:solidFill>
                  <a:prstClr val="black"/>
                </a:solidFill>
              </a:rPr>
              <a:t>Krossøy</a:t>
            </a:r>
            <a:r>
              <a:rPr lang="nb-NO" sz="2000" dirty="0" smtClean="0">
                <a:solidFill>
                  <a:prstClr val="black"/>
                </a:solidFill>
              </a:rPr>
              <a:t> (Kvitsøy), 0,7-0,8 mill. m3 anbrakt</a:t>
            </a:r>
          </a:p>
          <a:p>
            <a:pPr marL="449263" lvl="1" indent="-266700">
              <a:buFont typeface="+mj-lt"/>
              <a:buAutoNum type="arabicPeriod"/>
            </a:pPr>
            <a:r>
              <a:rPr lang="nb-NO" sz="2000" dirty="0" smtClean="0">
                <a:solidFill>
                  <a:prstClr val="black"/>
                </a:solidFill>
              </a:rPr>
              <a:t>Utfylling Arsvågen (Bokn), næringsformål, 2,2 mill. m3 anbrakt</a:t>
            </a:r>
          </a:p>
          <a:p>
            <a:pPr marL="449263" lvl="1" indent="-266700">
              <a:buFont typeface="+mj-lt"/>
              <a:buAutoNum type="arabicPeriod"/>
            </a:pPr>
            <a:r>
              <a:rPr lang="nb-NO" sz="2000" dirty="0" smtClean="0">
                <a:solidFill>
                  <a:prstClr val="black"/>
                </a:solidFill>
              </a:rPr>
              <a:t>Utfylling ved </a:t>
            </a:r>
            <a:r>
              <a:rPr lang="nb-NO" sz="2000" dirty="0" err="1" smtClean="0">
                <a:solidFill>
                  <a:prstClr val="black"/>
                </a:solidFill>
              </a:rPr>
              <a:t>Knarholmen</a:t>
            </a:r>
            <a:r>
              <a:rPr lang="nb-NO" sz="2000" dirty="0" smtClean="0">
                <a:solidFill>
                  <a:prstClr val="black"/>
                </a:solidFill>
              </a:rPr>
              <a:t> (Bokn), næringsformål, inntil 2 mill. m3 anbrakt</a:t>
            </a:r>
          </a:p>
          <a:p>
            <a:pPr marL="449263" lvl="1" indent="-266700">
              <a:buFont typeface="+mj-lt"/>
              <a:buAutoNum type="arabicPeriod"/>
            </a:pPr>
            <a:r>
              <a:rPr lang="nb-NO" sz="2000" dirty="0" smtClean="0">
                <a:solidFill>
                  <a:prstClr val="black"/>
                </a:solidFill>
              </a:rPr>
              <a:t>Utfylling ved Harestad, Mekjarvik, </a:t>
            </a:r>
            <a:r>
              <a:rPr lang="nb-NO" sz="2000" dirty="0" err="1" smtClean="0">
                <a:solidFill>
                  <a:prstClr val="black"/>
                </a:solidFill>
              </a:rPr>
              <a:t>ca</a:t>
            </a:r>
            <a:r>
              <a:rPr lang="nb-NO" sz="2000" dirty="0" smtClean="0">
                <a:solidFill>
                  <a:prstClr val="black"/>
                </a:solidFill>
              </a:rPr>
              <a:t> 2,1 mill. m3 anbrakt. </a:t>
            </a:r>
          </a:p>
          <a:p>
            <a:pPr marL="180975" lvl="0" indent="-180975"/>
            <a:endParaRPr lang="nb-NO" sz="2000" dirty="0">
              <a:solidFill>
                <a:prstClr val="black"/>
              </a:solidFill>
            </a:endParaRPr>
          </a:p>
          <a:p>
            <a:endParaRPr lang="nn-NO" dirty="0"/>
          </a:p>
        </p:txBody>
      </p:sp>
      <p:pic>
        <p:nvPicPr>
          <p:cNvPr id="4" name="Bilde 3"/>
          <p:cNvPicPr>
            <a:picLocks noChangeAspect="1"/>
          </p:cNvPicPr>
          <p:nvPr/>
        </p:nvPicPr>
        <p:blipFill>
          <a:blip r:embed="rId2"/>
          <a:stretch>
            <a:fillRect/>
          </a:stretch>
        </p:blipFill>
        <p:spPr>
          <a:xfrm>
            <a:off x="463466" y="3865418"/>
            <a:ext cx="2101985" cy="2331293"/>
          </a:xfrm>
          <a:prstGeom prst="rect">
            <a:avLst/>
          </a:prstGeom>
        </p:spPr>
      </p:pic>
      <p:sp>
        <p:nvSpPr>
          <p:cNvPr id="5" name="Rektangel 4"/>
          <p:cNvSpPr/>
          <p:nvPr/>
        </p:nvSpPr>
        <p:spPr>
          <a:xfrm>
            <a:off x="4710022" y="686594"/>
            <a:ext cx="3768960" cy="307777"/>
          </a:xfrm>
          <a:prstGeom prst="rect">
            <a:avLst/>
          </a:prstGeom>
        </p:spPr>
        <p:txBody>
          <a:bodyPr wrap="square">
            <a:spAutoFit/>
          </a:bodyPr>
          <a:lstStyle/>
          <a:p>
            <a:r>
              <a:rPr lang="nn-NO" sz="1400" dirty="0">
                <a:hlinkClick r:id="rId3"/>
              </a:rPr>
              <a:t>https://</a:t>
            </a:r>
            <a:r>
              <a:rPr lang="nn-NO" sz="1400" dirty="0" smtClean="0">
                <a:hlinkClick r:id="rId3"/>
              </a:rPr>
              <a:t>www.vegvesen.no/Europaveg/e39rogfast</a:t>
            </a:r>
            <a:r>
              <a:rPr lang="nn-NO" sz="1400" dirty="0" smtClean="0"/>
              <a:t> </a:t>
            </a:r>
            <a:endParaRPr lang="nn-NO" sz="1400" dirty="0"/>
          </a:p>
        </p:txBody>
      </p:sp>
      <p:pic>
        <p:nvPicPr>
          <p:cNvPr id="6" name="Bilde 5"/>
          <p:cNvPicPr>
            <a:picLocks noChangeAspect="1"/>
          </p:cNvPicPr>
          <p:nvPr/>
        </p:nvPicPr>
        <p:blipFill>
          <a:blip r:embed="rId4"/>
          <a:stretch>
            <a:fillRect/>
          </a:stretch>
        </p:blipFill>
        <p:spPr>
          <a:xfrm>
            <a:off x="2888894" y="3865418"/>
            <a:ext cx="1523883" cy="2416157"/>
          </a:xfrm>
          <a:prstGeom prst="rect">
            <a:avLst/>
          </a:prstGeom>
        </p:spPr>
      </p:pic>
      <p:pic>
        <p:nvPicPr>
          <p:cNvPr id="8" name="Bilde 7"/>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649993" y="3865418"/>
            <a:ext cx="3683415" cy="2238566"/>
          </a:xfrm>
          <a:prstGeom prst="rect">
            <a:avLst/>
          </a:prstGeom>
        </p:spPr>
      </p:pic>
      <p:sp>
        <p:nvSpPr>
          <p:cNvPr id="9" name="TekstSylinder 8"/>
          <p:cNvSpPr txBox="1"/>
          <p:nvPr/>
        </p:nvSpPr>
        <p:spPr>
          <a:xfrm>
            <a:off x="6392487" y="1411378"/>
            <a:ext cx="1582164" cy="369332"/>
          </a:xfrm>
          <a:prstGeom prst="rect">
            <a:avLst/>
          </a:prstGeom>
          <a:noFill/>
        </p:spPr>
        <p:txBody>
          <a:bodyPr wrap="none" rtlCol="0">
            <a:spAutoFit/>
          </a:bodyPr>
          <a:lstStyle/>
          <a:p>
            <a:r>
              <a:rPr lang="nb-NO" dirty="0" smtClean="0">
                <a:solidFill>
                  <a:srgbClr val="C00000"/>
                </a:solidFill>
              </a:rPr>
              <a:t>5,4 mill. pfm3?</a:t>
            </a:r>
            <a:endParaRPr lang="nn-NO" dirty="0">
              <a:solidFill>
                <a:srgbClr val="C00000"/>
              </a:solidFill>
            </a:endParaRPr>
          </a:p>
        </p:txBody>
      </p:sp>
    </p:spTree>
    <p:extLst>
      <p:ext uri="{BB962C8B-B14F-4D97-AF65-F5344CB8AC3E}">
        <p14:creationId xmlns:p14="http://schemas.microsoft.com/office/powerpoint/2010/main" val="3253447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405683" y="363681"/>
            <a:ext cx="4360579" cy="6236225"/>
          </a:xfrm>
          <a:prstGeom prst="rect">
            <a:avLst/>
          </a:prstGeom>
          <a:ln>
            <a:solidFill>
              <a:srgbClr val="C00000"/>
            </a:solidFill>
          </a:ln>
        </p:spPr>
      </p:pic>
      <p:sp>
        <p:nvSpPr>
          <p:cNvPr id="3" name="TekstSylinder 2"/>
          <p:cNvSpPr txBox="1"/>
          <p:nvPr/>
        </p:nvSpPr>
        <p:spPr>
          <a:xfrm>
            <a:off x="469880" y="2121231"/>
            <a:ext cx="4232184" cy="1508105"/>
          </a:xfrm>
          <a:prstGeom prst="rect">
            <a:avLst/>
          </a:prstGeom>
          <a:noFill/>
        </p:spPr>
        <p:txBody>
          <a:bodyPr wrap="none" rtlCol="0">
            <a:spAutoFit/>
          </a:bodyPr>
          <a:lstStyle/>
          <a:p>
            <a:r>
              <a:rPr lang="nb-NO" sz="2400" dirty="0" err="1" smtClean="0">
                <a:solidFill>
                  <a:srgbClr val="FFFFCC"/>
                </a:solidFill>
              </a:rPr>
              <a:t>Statleg</a:t>
            </a:r>
            <a:r>
              <a:rPr lang="nb-NO" sz="2400" dirty="0" smtClean="0">
                <a:solidFill>
                  <a:srgbClr val="FFFFCC"/>
                </a:solidFill>
              </a:rPr>
              <a:t> kommunedelplan </a:t>
            </a:r>
          </a:p>
          <a:p>
            <a:r>
              <a:rPr lang="nb-NO" sz="2400" dirty="0" smtClean="0">
                <a:solidFill>
                  <a:srgbClr val="FFFFCC"/>
                </a:solidFill>
              </a:rPr>
              <a:t>med KU, Planomtale</a:t>
            </a:r>
          </a:p>
          <a:p>
            <a:r>
              <a:rPr lang="nb-NO" sz="2200" dirty="0" err="1" smtClean="0">
                <a:solidFill>
                  <a:srgbClr val="FFFFCC"/>
                </a:solidFill>
              </a:rPr>
              <a:t>Kommunar</a:t>
            </a:r>
            <a:r>
              <a:rPr lang="nb-NO" sz="2200" dirty="0" smtClean="0">
                <a:solidFill>
                  <a:srgbClr val="FFFFCC"/>
                </a:solidFill>
              </a:rPr>
              <a:t>: Stord, Fitjar, Tysnes, Os</a:t>
            </a:r>
          </a:p>
          <a:p>
            <a:r>
              <a:rPr lang="nb-NO" sz="2000" dirty="0" err="1" smtClean="0">
                <a:solidFill>
                  <a:srgbClr val="FFFFCC"/>
                </a:solidFill>
              </a:rPr>
              <a:t>Høyringsframlegg</a:t>
            </a:r>
            <a:r>
              <a:rPr lang="nb-NO" sz="2000" dirty="0" smtClean="0">
                <a:solidFill>
                  <a:srgbClr val="FFFFCC"/>
                </a:solidFill>
              </a:rPr>
              <a:t> 01.11.2016.</a:t>
            </a:r>
            <a:endParaRPr lang="nn-NO" sz="2000" dirty="0">
              <a:solidFill>
                <a:srgbClr val="FFFFCC"/>
              </a:solidFill>
            </a:endParaRPr>
          </a:p>
        </p:txBody>
      </p:sp>
      <p:sp>
        <p:nvSpPr>
          <p:cNvPr id="4" name="TekstSylinder 3"/>
          <p:cNvSpPr txBox="1"/>
          <p:nvPr/>
        </p:nvSpPr>
        <p:spPr>
          <a:xfrm>
            <a:off x="6265718" y="683963"/>
            <a:ext cx="2075761" cy="523220"/>
          </a:xfrm>
          <a:prstGeom prst="rect">
            <a:avLst/>
          </a:prstGeom>
          <a:noFill/>
        </p:spPr>
        <p:txBody>
          <a:bodyPr wrap="none" rtlCol="0">
            <a:spAutoFit/>
          </a:bodyPr>
          <a:lstStyle/>
          <a:p>
            <a:r>
              <a:rPr lang="nb-NO" sz="2800" dirty="0" smtClean="0"/>
              <a:t>E39 Stord-Os</a:t>
            </a:r>
            <a:endParaRPr lang="nn-NO" sz="2800" dirty="0"/>
          </a:p>
        </p:txBody>
      </p:sp>
      <p:pic>
        <p:nvPicPr>
          <p:cNvPr id="5" name="Bilde 4"/>
          <p:cNvPicPr>
            <a:picLocks noChangeAspect="1"/>
          </p:cNvPicPr>
          <p:nvPr/>
        </p:nvPicPr>
        <p:blipFill>
          <a:blip r:embed="rId3"/>
          <a:stretch>
            <a:fillRect/>
          </a:stretch>
        </p:blipFill>
        <p:spPr>
          <a:xfrm>
            <a:off x="4883727" y="1167608"/>
            <a:ext cx="3813084" cy="5602432"/>
          </a:xfrm>
          <a:prstGeom prst="rect">
            <a:avLst/>
          </a:prstGeom>
        </p:spPr>
      </p:pic>
      <p:sp>
        <p:nvSpPr>
          <p:cNvPr id="6" name="TekstSylinder 5"/>
          <p:cNvSpPr txBox="1"/>
          <p:nvPr/>
        </p:nvSpPr>
        <p:spPr>
          <a:xfrm>
            <a:off x="6952231" y="1207183"/>
            <a:ext cx="1706108" cy="1938992"/>
          </a:xfrm>
          <a:prstGeom prst="rect">
            <a:avLst/>
          </a:prstGeom>
          <a:solidFill>
            <a:srgbClr val="ADEEB9">
              <a:alpha val="60000"/>
            </a:srgbClr>
          </a:solidFill>
        </p:spPr>
        <p:txBody>
          <a:bodyPr wrap="none" rtlCol="0">
            <a:spAutoFit/>
          </a:bodyPr>
          <a:lstStyle/>
          <a:p>
            <a:pPr algn="ctr"/>
            <a:r>
              <a:rPr lang="nb-NO" sz="2400" dirty="0" smtClean="0"/>
              <a:t>Tilrådd </a:t>
            </a:r>
          </a:p>
          <a:p>
            <a:pPr algn="ctr"/>
            <a:r>
              <a:rPr lang="nb-NO" sz="2400" dirty="0" smtClean="0"/>
              <a:t>løysing </a:t>
            </a:r>
          </a:p>
          <a:p>
            <a:pPr algn="ctr"/>
            <a:r>
              <a:rPr lang="nb-NO" sz="2400" dirty="0" err="1" smtClean="0"/>
              <a:t>frå</a:t>
            </a:r>
            <a:r>
              <a:rPr lang="nb-NO" sz="2400" dirty="0" smtClean="0"/>
              <a:t> </a:t>
            </a:r>
            <a:r>
              <a:rPr lang="nb-NO" sz="2400" dirty="0" err="1" smtClean="0"/>
              <a:t>SVV</a:t>
            </a:r>
            <a:r>
              <a:rPr lang="nb-NO" sz="2400" dirty="0" smtClean="0"/>
              <a:t>:</a:t>
            </a:r>
          </a:p>
          <a:p>
            <a:pPr algn="ctr"/>
            <a:r>
              <a:rPr lang="nb-NO" sz="2400" dirty="0" smtClean="0"/>
              <a:t>Alternativ 3 </a:t>
            </a:r>
            <a:endParaRPr lang="nb-NO" sz="2400" dirty="0"/>
          </a:p>
          <a:p>
            <a:pPr algn="ctr"/>
            <a:endParaRPr lang="nn-NO" sz="2400" dirty="0"/>
          </a:p>
        </p:txBody>
      </p:sp>
    </p:spTree>
    <p:extLst>
      <p:ext uri="{BB962C8B-B14F-4D97-AF65-F5344CB8AC3E}">
        <p14:creationId xmlns:p14="http://schemas.microsoft.com/office/powerpoint/2010/main" val="464780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a:stretch>
            <a:fillRect/>
          </a:stretch>
        </p:blipFill>
        <p:spPr>
          <a:xfrm>
            <a:off x="457200" y="1232594"/>
            <a:ext cx="3846800" cy="5525114"/>
          </a:xfrm>
          <a:prstGeom prst="rect">
            <a:avLst/>
          </a:prstGeom>
          <a:ln>
            <a:solidFill>
              <a:srgbClr val="C00000"/>
            </a:solidFill>
          </a:ln>
        </p:spPr>
      </p:pic>
      <p:sp>
        <p:nvSpPr>
          <p:cNvPr id="2" name="Tittel 1"/>
          <p:cNvSpPr>
            <a:spLocks noGrp="1"/>
          </p:cNvSpPr>
          <p:nvPr>
            <p:ph type="title"/>
          </p:nvPr>
        </p:nvSpPr>
        <p:spPr/>
        <p:txBody>
          <a:bodyPr/>
          <a:lstStyle/>
          <a:p>
            <a:r>
              <a:rPr lang="nb-NO" dirty="0" smtClean="0"/>
              <a:t>E39 </a:t>
            </a:r>
            <a:r>
              <a:rPr lang="nb-NO" dirty="0" err="1" smtClean="0"/>
              <a:t>Rogfast</a:t>
            </a:r>
            <a:endParaRPr lang="nn-NO" dirty="0"/>
          </a:p>
        </p:txBody>
      </p:sp>
      <p:sp>
        <p:nvSpPr>
          <p:cNvPr id="4" name="Rektangel 3"/>
          <p:cNvSpPr/>
          <p:nvPr/>
        </p:nvSpPr>
        <p:spPr>
          <a:xfrm>
            <a:off x="382386" y="1222484"/>
            <a:ext cx="3067396" cy="400110"/>
          </a:xfrm>
          <a:prstGeom prst="rect">
            <a:avLst/>
          </a:prstGeom>
        </p:spPr>
        <p:txBody>
          <a:bodyPr wrap="square">
            <a:spAutoFit/>
          </a:bodyPr>
          <a:lstStyle/>
          <a:p>
            <a:r>
              <a:rPr lang="nn-NO" sz="1000" dirty="0">
                <a:hlinkClick r:id="rId3"/>
              </a:rPr>
              <a:t>https://www.vegvesen.no/_</a:t>
            </a:r>
            <a:r>
              <a:rPr lang="nn-NO" sz="1000" dirty="0" smtClean="0">
                <a:hlinkClick r:id="rId3"/>
              </a:rPr>
              <a:t>attachment/1875530/binary/1184031?fast_title=Rogfast-brosjyre+mai+2017.pdf</a:t>
            </a:r>
            <a:r>
              <a:rPr lang="nn-NO" sz="1000" dirty="0" smtClean="0"/>
              <a:t> </a:t>
            </a:r>
            <a:endParaRPr lang="nn-NO" sz="1000" dirty="0"/>
          </a:p>
        </p:txBody>
      </p:sp>
      <p:sp>
        <p:nvSpPr>
          <p:cNvPr id="6" name="TekstSylinder 5"/>
          <p:cNvSpPr txBox="1"/>
          <p:nvPr/>
        </p:nvSpPr>
        <p:spPr>
          <a:xfrm>
            <a:off x="2595564" y="1622594"/>
            <a:ext cx="1708436" cy="338554"/>
          </a:xfrm>
          <a:prstGeom prst="rect">
            <a:avLst/>
          </a:prstGeom>
          <a:solidFill>
            <a:srgbClr val="FFFF66"/>
          </a:solidFill>
          <a:ln>
            <a:solidFill>
              <a:srgbClr val="C00000"/>
            </a:solidFill>
          </a:ln>
        </p:spPr>
        <p:txBody>
          <a:bodyPr wrap="square" rtlCol="0">
            <a:spAutoFit/>
          </a:bodyPr>
          <a:lstStyle/>
          <a:p>
            <a:r>
              <a:rPr lang="nb-NO" sz="1600" dirty="0" smtClean="0"/>
              <a:t>Brosjyre mai 2017</a:t>
            </a:r>
            <a:endParaRPr lang="nn-NO" sz="1600" dirty="0"/>
          </a:p>
        </p:txBody>
      </p:sp>
      <p:pic>
        <p:nvPicPr>
          <p:cNvPr id="7" name="Bilde 6"/>
          <p:cNvPicPr>
            <a:picLocks noChangeAspect="1"/>
          </p:cNvPicPr>
          <p:nvPr/>
        </p:nvPicPr>
        <p:blipFill>
          <a:blip r:embed="rId4"/>
          <a:stretch>
            <a:fillRect/>
          </a:stretch>
        </p:blipFill>
        <p:spPr>
          <a:xfrm>
            <a:off x="4304000" y="2066842"/>
            <a:ext cx="4382800" cy="3236306"/>
          </a:xfrm>
          <a:prstGeom prst="rect">
            <a:avLst/>
          </a:prstGeom>
          <a:ln w="12700">
            <a:solidFill>
              <a:srgbClr val="C00000"/>
            </a:solidFill>
          </a:ln>
        </p:spPr>
      </p:pic>
    </p:spTree>
    <p:extLst>
      <p:ext uri="{BB962C8B-B14F-4D97-AF65-F5344CB8AC3E}">
        <p14:creationId xmlns:p14="http://schemas.microsoft.com/office/powerpoint/2010/main" val="1127524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smtClean="0"/>
              <a:t>E39 </a:t>
            </a:r>
            <a:r>
              <a:rPr lang="nb-NO" sz="4000" dirty="0" err="1" smtClean="0"/>
              <a:t>Rogfast</a:t>
            </a:r>
            <a:r>
              <a:rPr lang="nb-NO" sz="4000" dirty="0" smtClean="0"/>
              <a:t> </a:t>
            </a:r>
            <a:endParaRPr lang="nn-NO" sz="4000" dirty="0"/>
          </a:p>
        </p:txBody>
      </p:sp>
      <p:sp>
        <p:nvSpPr>
          <p:cNvPr id="3" name="Plassholder for innhold 2"/>
          <p:cNvSpPr>
            <a:spLocks noGrp="1"/>
          </p:cNvSpPr>
          <p:nvPr>
            <p:ph idx="1"/>
          </p:nvPr>
        </p:nvSpPr>
        <p:spPr>
          <a:xfrm>
            <a:off x="457201" y="1171539"/>
            <a:ext cx="8229599" cy="3623096"/>
          </a:xfrm>
        </p:spPr>
        <p:txBody>
          <a:bodyPr/>
          <a:lstStyle/>
          <a:p>
            <a:pPr marL="0" indent="0">
              <a:buNone/>
            </a:pPr>
            <a:r>
              <a:rPr lang="nb-NO" sz="2800" dirty="0" smtClean="0"/>
              <a:t>Reguleringsplan </a:t>
            </a:r>
            <a:endParaRPr lang="nn-NO" sz="2800" dirty="0" smtClean="0"/>
          </a:p>
          <a:p>
            <a:pPr marL="180975" indent="-180975"/>
            <a:r>
              <a:rPr lang="nn-NO" sz="2400" dirty="0" smtClean="0">
                <a:solidFill>
                  <a:srgbClr val="0000FF"/>
                </a:solidFill>
              </a:rPr>
              <a:t>0,7-0,8 mill. m3 </a:t>
            </a:r>
            <a:r>
              <a:rPr lang="nn-NO" sz="2400" dirty="0" err="1" smtClean="0">
                <a:solidFill>
                  <a:srgbClr val="0000FF"/>
                </a:solidFill>
              </a:rPr>
              <a:t>anbrakt</a:t>
            </a:r>
            <a:r>
              <a:rPr lang="nn-NO" sz="2400" dirty="0" smtClean="0">
                <a:solidFill>
                  <a:srgbClr val="0000FF"/>
                </a:solidFill>
              </a:rPr>
              <a:t> sprengstein </a:t>
            </a:r>
            <a:r>
              <a:rPr lang="nn-NO" sz="2400" dirty="0" err="1">
                <a:solidFill>
                  <a:srgbClr val="0000FF"/>
                </a:solidFill>
              </a:rPr>
              <a:t>fra</a:t>
            </a:r>
            <a:r>
              <a:rPr lang="nn-NO" sz="2400" dirty="0">
                <a:solidFill>
                  <a:srgbClr val="0000FF"/>
                </a:solidFill>
              </a:rPr>
              <a:t> </a:t>
            </a:r>
            <a:r>
              <a:rPr lang="nn-NO" sz="2400" dirty="0" smtClean="0">
                <a:solidFill>
                  <a:srgbClr val="0000FF"/>
                </a:solidFill>
              </a:rPr>
              <a:t>undersjøiske tunneler fylles </a:t>
            </a:r>
            <a:r>
              <a:rPr lang="nn-NO" sz="2400" dirty="0">
                <a:solidFill>
                  <a:srgbClr val="0000FF"/>
                </a:solidFill>
              </a:rPr>
              <a:t>ut i sjøområdet nord for </a:t>
            </a:r>
            <a:r>
              <a:rPr lang="nn-NO" sz="2400" dirty="0" err="1" smtClean="0">
                <a:solidFill>
                  <a:srgbClr val="0000FF"/>
                </a:solidFill>
              </a:rPr>
              <a:t>Krossøy</a:t>
            </a:r>
            <a:r>
              <a:rPr lang="nn-NO" sz="2400" dirty="0" smtClean="0">
                <a:solidFill>
                  <a:srgbClr val="0000FF"/>
                </a:solidFill>
              </a:rPr>
              <a:t>. </a:t>
            </a:r>
            <a:r>
              <a:rPr lang="nb-NO" sz="2400" dirty="0" smtClean="0"/>
              <a:t>På </a:t>
            </a:r>
            <a:r>
              <a:rPr lang="nb-NO" sz="2400" dirty="0"/>
              <a:t>utfylte arealer </a:t>
            </a:r>
            <a:r>
              <a:rPr lang="nb-NO" sz="2400" dirty="0" smtClean="0"/>
              <a:t>skal </a:t>
            </a:r>
            <a:r>
              <a:rPr lang="nb-NO" sz="2400" dirty="0"/>
              <a:t>det </a:t>
            </a:r>
            <a:r>
              <a:rPr lang="nb-NO" sz="2400" dirty="0" smtClean="0"/>
              <a:t>bl.a. etableres rundkjøring, </a:t>
            </a:r>
            <a:r>
              <a:rPr lang="nb-NO" sz="2400" dirty="0"/>
              <a:t>gang‐ og sykkelveg, kollektivterminal og </a:t>
            </a:r>
            <a:r>
              <a:rPr lang="nb-NO" sz="2400" dirty="0" smtClean="0"/>
              <a:t>innfartsparkering</a:t>
            </a:r>
            <a:r>
              <a:rPr lang="nb-NO" sz="2400" dirty="0"/>
              <a:t>. </a:t>
            </a:r>
            <a:endParaRPr lang="nb-NO" sz="2400" dirty="0" smtClean="0"/>
          </a:p>
          <a:p>
            <a:pPr marL="180975" indent="-180975"/>
            <a:r>
              <a:rPr lang="nb-NO" sz="2400" dirty="0"/>
              <a:t>Utfyllingen ventes </a:t>
            </a:r>
            <a:r>
              <a:rPr lang="nb-NO" sz="2400" dirty="0" smtClean="0"/>
              <a:t>å </a:t>
            </a:r>
            <a:r>
              <a:rPr lang="nb-NO" sz="2400" dirty="0"/>
              <a:t>medføre følgende </a:t>
            </a:r>
            <a:r>
              <a:rPr lang="nb-NO" sz="2400" dirty="0" smtClean="0"/>
              <a:t>miljøkonsekvenser:</a:t>
            </a:r>
          </a:p>
          <a:p>
            <a:pPr marL="449263" lvl="1" indent="-268288">
              <a:spcBef>
                <a:spcPts val="0"/>
              </a:spcBef>
            </a:pPr>
            <a:r>
              <a:rPr lang="nb-NO" sz="2400" dirty="0" smtClean="0"/>
              <a:t>Utslipp </a:t>
            </a:r>
            <a:r>
              <a:rPr lang="nb-NO" sz="2400" dirty="0"/>
              <a:t>av metaller via partikler til </a:t>
            </a:r>
            <a:r>
              <a:rPr lang="nb-NO" sz="2400" dirty="0" smtClean="0"/>
              <a:t>sjø</a:t>
            </a:r>
          </a:p>
          <a:p>
            <a:pPr marL="449263" lvl="1" indent="-268288">
              <a:spcBef>
                <a:spcPts val="0"/>
              </a:spcBef>
            </a:pPr>
            <a:r>
              <a:rPr lang="nb-NO" sz="2400" dirty="0" smtClean="0"/>
              <a:t>Utvasking </a:t>
            </a:r>
            <a:r>
              <a:rPr lang="nb-NO" sz="2400" dirty="0"/>
              <a:t>av partikler/finstoff til </a:t>
            </a:r>
            <a:r>
              <a:rPr lang="nb-NO" sz="2400" dirty="0" smtClean="0"/>
              <a:t>sjø</a:t>
            </a:r>
          </a:p>
          <a:p>
            <a:pPr marL="449263" lvl="1" indent="-268288">
              <a:spcBef>
                <a:spcPts val="0"/>
              </a:spcBef>
            </a:pPr>
            <a:r>
              <a:rPr lang="nb-NO" sz="2400" dirty="0" smtClean="0"/>
              <a:t>Spredning </a:t>
            </a:r>
            <a:r>
              <a:rPr lang="nb-NO" sz="2400" dirty="0"/>
              <a:t>av </a:t>
            </a:r>
            <a:r>
              <a:rPr lang="nb-NO" sz="2400" dirty="0" err="1"/>
              <a:t>skyteledning</a:t>
            </a:r>
            <a:r>
              <a:rPr lang="nb-NO" sz="2400" dirty="0"/>
              <a:t> i plast</a:t>
            </a:r>
          </a:p>
          <a:p>
            <a:pPr marL="0" indent="0">
              <a:buNone/>
            </a:pPr>
            <a:endParaRPr lang="nn-NO" sz="2000" dirty="0"/>
          </a:p>
        </p:txBody>
      </p:sp>
      <p:sp>
        <p:nvSpPr>
          <p:cNvPr id="4" name="Rektangel 3"/>
          <p:cNvSpPr/>
          <p:nvPr/>
        </p:nvSpPr>
        <p:spPr>
          <a:xfrm>
            <a:off x="4710022" y="686594"/>
            <a:ext cx="4572000" cy="307777"/>
          </a:xfrm>
          <a:prstGeom prst="rect">
            <a:avLst/>
          </a:prstGeom>
        </p:spPr>
        <p:txBody>
          <a:bodyPr>
            <a:spAutoFit/>
          </a:bodyPr>
          <a:lstStyle/>
          <a:p>
            <a:r>
              <a:rPr lang="nn-NO" sz="1400" dirty="0">
                <a:hlinkClick r:id="rId2"/>
              </a:rPr>
              <a:t>https://</a:t>
            </a:r>
            <a:r>
              <a:rPr lang="nn-NO" sz="1400" dirty="0" smtClean="0">
                <a:hlinkClick r:id="rId2"/>
              </a:rPr>
              <a:t>www.vegvesen.no/Europaveg/e39rogfast</a:t>
            </a:r>
            <a:r>
              <a:rPr lang="nn-NO" sz="1400" dirty="0" smtClean="0"/>
              <a:t> </a:t>
            </a:r>
            <a:endParaRPr lang="nn-NO" sz="1400" dirty="0"/>
          </a:p>
        </p:txBody>
      </p:sp>
      <p:sp>
        <p:nvSpPr>
          <p:cNvPr id="7" name="TekstSylinder 6"/>
          <p:cNvSpPr txBox="1"/>
          <p:nvPr/>
        </p:nvSpPr>
        <p:spPr>
          <a:xfrm>
            <a:off x="457201" y="4794635"/>
            <a:ext cx="8333116" cy="1323439"/>
          </a:xfrm>
          <a:prstGeom prst="rect">
            <a:avLst/>
          </a:prstGeom>
          <a:noFill/>
        </p:spPr>
        <p:txBody>
          <a:bodyPr wrap="square" rtlCol="0">
            <a:spAutoFit/>
          </a:bodyPr>
          <a:lstStyle/>
          <a:p>
            <a:pPr marL="180975" indent="-180975">
              <a:buFont typeface="Arial" panose="020B0604020202020204" pitchFamily="34" charset="0"/>
              <a:buChar char="•"/>
            </a:pPr>
            <a:r>
              <a:rPr lang="nn-NO" sz="2000" dirty="0"/>
              <a:t>For å minimere </a:t>
            </a:r>
            <a:r>
              <a:rPr lang="nn-NO" sz="2000" dirty="0" smtClean="0"/>
              <a:t>disse negative </a:t>
            </a:r>
            <a:r>
              <a:rPr lang="nn-NO" sz="2000" dirty="0" err="1"/>
              <a:t>miljøkonsekvensene</a:t>
            </a:r>
            <a:r>
              <a:rPr lang="nn-NO" sz="2000" dirty="0"/>
              <a:t> er det lagt til grunn at </a:t>
            </a:r>
            <a:r>
              <a:rPr lang="nn-NO" sz="2000" dirty="0" err="1" smtClean="0"/>
              <a:t>overskuddsmassene</a:t>
            </a:r>
            <a:r>
              <a:rPr lang="nn-NO" sz="2000" dirty="0" smtClean="0"/>
              <a:t> </a:t>
            </a:r>
            <a:r>
              <a:rPr lang="nn-NO" sz="2000" dirty="0" err="1" smtClean="0"/>
              <a:t>sorteres</a:t>
            </a:r>
            <a:r>
              <a:rPr lang="nn-NO" sz="2000" dirty="0" smtClean="0"/>
              <a:t> </a:t>
            </a:r>
            <a:r>
              <a:rPr lang="nn-NO" sz="2000" dirty="0"/>
              <a:t>før utfylling, da spesielt med tanke på å fjerne finstoff &lt; 8 mm og at </a:t>
            </a:r>
            <a:r>
              <a:rPr lang="nn-NO" sz="2000" dirty="0" err="1"/>
              <a:t>fyllingen</a:t>
            </a:r>
            <a:r>
              <a:rPr lang="nn-NO" sz="2000" dirty="0"/>
              <a:t> </a:t>
            </a:r>
            <a:r>
              <a:rPr lang="nn-NO" sz="2000" dirty="0" err="1"/>
              <a:t>bygges</a:t>
            </a:r>
            <a:r>
              <a:rPr lang="nn-NO" sz="2000" dirty="0"/>
              <a:t> opp </a:t>
            </a:r>
            <a:r>
              <a:rPr lang="nn-NO" sz="2000" dirty="0" smtClean="0"/>
              <a:t>på en </a:t>
            </a:r>
            <a:r>
              <a:rPr lang="nn-NO" sz="2000" dirty="0"/>
              <a:t>måte som </a:t>
            </a:r>
            <a:r>
              <a:rPr lang="nn-NO" sz="2000" dirty="0" err="1"/>
              <a:t>kapsler</a:t>
            </a:r>
            <a:r>
              <a:rPr lang="nn-NO" sz="2000" dirty="0"/>
              <a:t> finstoffholdige masser inn bak en ytre </a:t>
            </a:r>
            <a:r>
              <a:rPr lang="nn-NO" sz="2000" dirty="0" smtClean="0"/>
              <a:t>sjeté av </a:t>
            </a:r>
            <a:r>
              <a:rPr lang="nn-NO" sz="2000" dirty="0"/>
              <a:t>mellomgrove og </a:t>
            </a:r>
            <a:r>
              <a:rPr lang="nn-NO" sz="2000" dirty="0" smtClean="0"/>
              <a:t>grove masser.</a:t>
            </a:r>
            <a:endParaRPr lang="nn-NO" sz="2000" dirty="0"/>
          </a:p>
        </p:txBody>
      </p:sp>
      <p:sp>
        <p:nvSpPr>
          <p:cNvPr id="8" name="Rektangel 7"/>
          <p:cNvSpPr/>
          <p:nvPr/>
        </p:nvSpPr>
        <p:spPr>
          <a:xfrm>
            <a:off x="3247679" y="6093731"/>
            <a:ext cx="3556883" cy="492443"/>
          </a:xfrm>
          <a:prstGeom prst="rect">
            <a:avLst/>
          </a:prstGeom>
        </p:spPr>
        <p:txBody>
          <a:bodyPr wrap="square">
            <a:spAutoFit/>
          </a:bodyPr>
          <a:lstStyle/>
          <a:p>
            <a:r>
              <a:rPr lang="nn-NO" sz="1300" dirty="0">
                <a:hlinkClick r:id="rId3"/>
              </a:rPr>
              <a:t>https://www.vegvesen.no/_</a:t>
            </a:r>
            <a:r>
              <a:rPr lang="nn-NO" sz="1300" dirty="0" smtClean="0">
                <a:hlinkClick r:id="rId3"/>
              </a:rPr>
              <a:t>attachment/1560823/binary/1137518?fast_title=Planbeskrivelse.pdf</a:t>
            </a:r>
            <a:r>
              <a:rPr lang="nn-NO" sz="1300" dirty="0" smtClean="0"/>
              <a:t> </a:t>
            </a:r>
            <a:endParaRPr lang="nn-NO" sz="1300" dirty="0"/>
          </a:p>
        </p:txBody>
      </p:sp>
    </p:spTree>
    <p:extLst>
      <p:ext uri="{BB962C8B-B14F-4D97-AF65-F5344CB8AC3E}">
        <p14:creationId xmlns:p14="http://schemas.microsoft.com/office/powerpoint/2010/main" val="2902061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2"/>
          <a:stretch>
            <a:fillRect/>
          </a:stretch>
        </p:blipFill>
        <p:spPr>
          <a:xfrm>
            <a:off x="457200" y="538894"/>
            <a:ext cx="5200650" cy="1971675"/>
          </a:xfrm>
          <a:prstGeom prst="rect">
            <a:avLst/>
          </a:prstGeom>
          <a:ln>
            <a:solidFill>
              <a:srgbClr val="C00000"/>
            </a:solidFill>
          </a:ln>
        </p:spPr>
      </p:pic>
      <p:sp>
        <p:nvSpPr>
          <p:cNvPr id="6" name="Rektangel 5"/>
          <p:cNvSpPr/>
          <p:nvPr/>
        </p:nvSpPr>
        <p:spPr>
          <a:xfrm>
            <a:off x="2139334" y="1284902"/>
            <a:ext cx="3501217" cy="553998"/>
          </a:xfrm>
          <a:prstGeom prst="rect">
            <a:avLst/>
          </a:prstGeom>
        </p:spPr>
        <p:txBody>
          <a:bodyPr wrap="square">
            <a:spAutoFit/>
          </a:bodyPr>
          <a:lstStyle/>
          <a:p>
            <a:r>
              <a:rPr lang="nn-NO" sz="1000" dirty="0">
                <a:hlinkClick r:id="rId3"/>
              </a:rPr>
              <a:t>http://</a:t>
            </a:r>
            <a:r>
              <a:rPr lang="nn-NO" sz="1000" dirty="0" smtClean="0">
                <a:hlinkClick r:id="rId3"/>
              </a:rPr>
              <a:t>webhotel3.gisline.no/GisLinePlanarkiv/1145/201502/Dokumenter/Planbeskrivelse%20Rogfast%20Omr%C3%A5deregulering%20Arsv%C3%A5gen%20N%C3%A6ringsomr%C3%A5de.pdf</a:t>
            </a:r>
            <a:r>
              <a:rPr lang="nn-NO" sz="1000" dirty="0" smtClean="0"/>
              <a:t> </a:t>
            </a:r>
            <a:endParaRPr lang="nn-NO" sz="1000" dirty="0"/>
          </a:p>
        </p:txBody>
      </p:sp>
      <p:pic>
        <p:nvPicPr>
          <p:cNvPr id="7" name="Bilde 6"/>
          <p:cNvPicPr>
            <a:picLocks noChangeAspect="1"/>
          </p:cNvPicPr>
          <p:nvPr/>
        </p:nvPicPr>
        <p:blipFill rotWithShape="1">
          <a:blip r:embed="rId4">
            <a:extLst>
              <a:ext uri="{28A0092B-C50C-407E-A947-70E740481C1C}">
                <a14:useLocalDpi xmlns:a14="http://schemas.microsoft.com/office/drawing/2010/main" val="0"/>
              </a:ext>
            </a:extLst>
          </a:blip>
          <a:srcRect b="16137"/>
          <a:stretch/>
        </p:blipFill>
        <p:spPr>
          <a:xfrm>
            <a:off x="3977640" y="3616353"/>
            <a:ext cx="4000204" cy="2224892"/>
          </a:xfrm>
          <a:prstGeom prst="rect">
            <a:avLst/>
          </a:prstGeom>
          <a:ln>
            <a:solidFill>
              <a:srgbClr val="C00000"/>
            </a:solidFill>
          </a:ln>
        </p:spPr>
      </p:pic>
      <p:pic>
        <p:nvPicPr>
          <p:cNvPr id="9" name="Bilde 8"/>
          <p:cNvPicPr>
            <a:picLocks noChangeAspect="1"/>
          </p:cNvPicPr>
          <p:nvPr/>
        </p:nvPicPr>
        <p:blipFill>
          <a:blip r:embed="rId5"/>
          <a:stretch>
            <a:fillRect/>
          </a:stretch>
        </p:blipFill>
        <p:spPr>
          <a:xfrm>
            <a:off x="457200" y="3616353"/>
            <a:ext cx="3278030" cy="2623903"/>
          </a:xfrm>
          <a:prstGeom prst="rect">
            <a:avLst/>
          </a:prstGeom>
          <a:ln>
            <a:solidFill>
              <a:srgbClr val="C00000"/>
            </a:solidFill>
          </a:ln>
        </p:spPr>
      </p:pic>
      <p:sp>
        <p:nvSpPr>
          <p:cNvPr id="10" name="Rektangel 9"/>
          <p:cNvSpPr/>
          <p:nvPr/>
        </p:nvSpPr>
        <p:spPr>
          <a:xfrm>
            <a:off x="390698" y="2707870"/>
            <a:ext cx="7572895" cy="907941"/>
          </a:xfrm>
          <a:prstGeom prst="rect">
            <a:avLst/>
          </a:prstGeom>
        </p:spPr>
        <p:txBody>
          <a:bodyPr wrap="square">
            <a:spAutoFit/>
          </a:bodyPr>
          <a:lstStyle/>
          <a:p>
            <a:pPr marL="285750" indent="-285750">
              <a:buFont typeface="Arial" panose="020B0604020202020204" pitchFamily="34" charset="0"/>
              <a:buChar char="•"/>
            </a:pPr>
            <a:r>
              <a:rPr lang="nn-NO" sz="2400" dirty="0" smtClean="0"/>
              <a:t>Utfylling </a:t>
            </a:r>
            <a:r>
              <a:rPr lang="nn-NO" sz="2400" dirty="0"/>
              <a:t>av 2,2 mill. m³ i sjøen </a:t>
            </a:r>
            <a:r>
              <a:rPr lang="nn-NO" sz="2400" dirty="0" err="1" smtClean="0"/>
              <a:t>utenfor</a:t>
            </a:r>
            <a:r>
              <a:rPr lang="nn-NO" sz="2400" dirty="0" smtClean="0"/>
              <a:t> Arsvågen.</a:t>
            </a:r>
          </a:p>
          <a:p>
            <a:pPr marL="285750" indent="-285750">
              <a:spcBef>
                <a:spcPts val="600"/>
              </a:spcBef>
              <a:buFont typeface="Arial" panose="020B0604020202020204" pitchFamily="34" charset="0"/>
              <a:buChar char="•"/>
            </a:pPr>
            <a:r>
              <a:rPr lang="nb-NO" sz="2400" dirty="0" smtClean="0"/>
              <a:t>Utfylling foreslått regulert til næringsområde.</a:t>
            </a:r>
            <a:endParaRPr lang="nn-NO" sz="2400" dirty="0"/>
          </a:p>
        </p:txBody>
      </p:sp>
      <p:sp>
        <p:nvSpPr>
          <p:cNvPr id="11" name="TekstSylinder 10"/>
          <p:cNvSpPr txBox="1"/>
          <p:nvPr/>
        </p:nvSpPr>
        <p:spPr>
          <a:xfrm>
            <a:off x="2597746" y="1838900"/>
            <a:ext cx="2955156" cy="707886"/>
          </a:xfrm>
          <a:prstGeom prst="rect">
            <a:avLst/>
          </a:prstGeom>
          <a:noFill/>
        </p:spPr>
        <p:txBody>
          <a:bodyPr wrap="square" rtlCol="0">
            <a:spAutoFit/>
          </a:bodyPr>
          <a:lstStyle/>
          <a:p>
            <a:r>
              <a:rPr lang="nb-NO" sz="2000" dirty="0" smtClean="0"/>
              <a:t>Områdereguleringsplan vedtatt 1.12.2015</a:t>
            </a:r>
            <a:endParaRPr lang="nn-NO" sz="2000" dirty="0"/>
          </a:p>
        </p:txBody>
      </p:sp>
    </p:spTree>
    <p:extLst>
      <p:ext uri="{BB962C8B-B14F-4D97-AF65-F5344CB8AC3E}">
        <p14:creationId xmlns:p14="http://schemas.microsoft.com/office/powerpoint/2010/main" val="71897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e 4"/>
          <p:cNvGrpSpPr/>
          <p:nvPr/>
        </p:nvGrpSpPr>
        <p:grpSpPr>
          <a:xfrm>
            <a:off x="457200" y="934587"/>
            <a:ext cx="5677877" cy="5140605"/>
            <a:chOff x="457200" y="1338349"/>
            <a:chExt cx="3615242" cy="2968942"/>
          </a:xfrm>
        </p:grpSpPr>
        <p:pic>
          <p:nvPicPr>
            <p:cNvPr id="3" name="Bilde 2"/>
            <p:cNvPicPr>
              <a:picLocks noChangeAspect="1"/>
            </p:cNvPicPr>
            <p:nvPr/>
          </p:nvPicPr>
          <p:blipFill>
            <a:blip r:embed="rId2"/>
            <a:stretch>
              <a:fillRect/>
            </a:stretch>
          </p:blipFill>
          <p:spPr>
            <a:xfrm>
              <a:off x="457200" y="1338349"/>
              <a:ext cx="3615242" cy="2968942"/>
            </a:xfrm>
            <a:prstGeom prst="rect">
              <a:avLst/>
            </a:prstGeom>
            <a:ln>
              <a:solidFill>
                <a:srgbClr val="C00000"/>
              </a:solidFill>
            </a:ln>
          </p:spPr>
        </p:pic>
        <p:pic>
          <p:nvPicPr>
            <p:cNvPr id="4" name="Bilde 3"/>
            <p:cNvPicPr>
              <a:picLocks noChangeAspect="1"/>
            </p:cNvPicPr>
            <p:nvPr/>
          </p:nvPicPr>
          <p:blipFill>
            <a:blip r:embed="rId3"/>
            <a:stretch>
              <a:fillRect/>
            </a:stretch>
          </p:blipFill>
          <p:spPr>
            <a:xfrm>
              <a:off x="2638894" y="2414500"/>
              <a:ext cx="1371600" cy="638175"/>
            </a:xfrm>
            <a:prstGeom prst="rect">
              <a:avLst/>
            </a:prstGeom>
            <a:ln>
              <a:solidFill>
                <a:srgbClr val="C00000"/>
              </a:solidFill>
            </a:ln>
          </p:spPr>
        </p:pic>
      </p:grpSp>
    </p:spTree>
    <p:extLst>
      <p:ext uri="{BB962C8B-B14F-4D97-AF65-F5344CB8AC3E}">
        <p14:creationId xmlns:p14="http://schemas.microsoft.com/office/powerpoint/2010/main" val="1296619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3600" dirty="0" smtClean="0"/>
              <a:t>E39 Romsdalsfjorden</a:t>
            </a:r>
            <a:endParaRPr lang="nn-NO" sz="3600" dirty="0"/>
          </a:p>
        </p:txBody>
      </p:sp>
      <p:sp>
        <p:nvSpPr>
          <p:cNvPr id="3" name="Plassholder for innhold 2"/>
          <p:cNvSpPr>
            <a:spLocks noGrp="1"/>
          </p:cNvSpPr>
          <p:nvPr>
            <p:ph idx="1"/>
          </p:nvPr>
        </p:nvSpPr>
        <p:spPr>
          <a:xfrm>
            <a:off x="457199" y="1377535"/>
            <a:ext cx="4549516" cy="4724579"/>
          </a:xfrm>
        </p:spPr>
        <p:txBody>
          <a:bodyPr/>
          <a:lstStyle/>
          <a:p>
            <a:r>
              <a:rPr lang="nb-NO" sz="2000" dirty="0" smtClean="0"/>
              <a:t>Fergefri kryssing av Romsdalsfjorden. Omtalt </a:t>
            </a:r>
            <a:r>
              <a:rPr lang="nb-NO" sz="2000" dirty="0"/>
              <a:t>i </a:t>
            </a:r>
            <a:r>
              <a:rPr lang="nb-NO" sz="2000" dirty="0" err="1"/>
              <a:t>NTP</a:t>
            </a:r>
            <a:r>
              <a:rPr lang="nb-NO" sz="2000" dirty="0"/>
              <a:t> </a:t>
            </a:r>
            <a:r>
              <a:rPr lang="nb-NO" sz="2000" dirty="0" smtClean="0"/>
              <a:t>2018-2029. </a:t>
            </a:r>
            <a:endParaRPr lang="nn-NO" sz="2000" dirty="0"/>
          </a:p>
          <a:p>
            <a:r>
              <a:rPr lang="nb-NO" sz="2000" dirty="0" err="1" smtClean="0">
                <a:solidFill>
                  <a:srgbClr val="0000FF"/>
                </a:solidFill>
              </a:rPr>
              <a:t>Reguleringsplanar</a:t>
            </a:r>
            <a:r>
              <a:rPr lang="nb-NO" sz="2000" dirty="0" smtClean="0">
                <a:solidFill>
                  <a:srgbClr val="0000FF"/>
                </a:solidFill>
              </a:rPr>
              <a:t> vedtatt 2016. </a:t>
            </a:r>
            <a:r>
              <a:rPr lang="nb-NO" sz="2000" dirty="0" smtClean="0"/>
              <a:t>Prosjektet er klart for bygging.</a:t>
            </a:r>
          </a:p>
          <a:p>
            <a:r>
              <a:rPr lang="nb-NO" sz="2000" dirty="0" smtClean="0"/>
              <a:t>16 km </a:t>
            </a:r>
            <a:r>
              <a:rPr lang="nb-NO" sz="2000" dirty="0"/>
              <a:t>lang undersjøisk </a:t>
            </a:r>
            <a:r>
              <a:rPr lang="nb-NO" sz="2000" dirty="0" smtClean="0"/>
              <a:t>tunnel, to løp. </a:t>
            </a:r>
          </a:p>
          <a:p>
            <a:r>
              <a:rPr lang="nb-NO" sz="2000" dirty="0" err="1">
                <a:solidFill>
                  <a:srgbClr val="0000FF"/>
                </a:solidFill>
              </a:rPr>
              <a:t>M</a:t>
            </a:r>
            <a:r>
              <a:rPr lang="nb-NO" sz="2000" dirty="0" err="1" smtClean="0">
                <a:solidFill>
                  <a:srgbClr val="0000FF"/>
                </a:solidFill>
              </a:rPr>
              <a:t>asseoverskot</a:t>
            </a:r>
            <a:r>
              <a:rPr lang="nb-NO" sz="2000" dirty="0" smtClean="0">
                <a:solidFill>
                  <a:srgbClr val="0000FF"/>
                </a:solidFill>
              </a:rPr>
              <a:t> av stein </a:t>
            </a:r>
            <a:r>
              <a:rPr lang="nb-NO" sz="2000" dirty="0" err="1" smtClean="0">
                <a:solidFill>
                  <a:srgbClr val="0000FF"/>
                </a:solidFill>
              </a:rPr>
              <a:t>frå</a:t>
            </a:r>
            <a:r>
              <a:rPr lang="nb-NO" sz="2000" dirty="0" smtClean="0">
                <a:solidFill>
                  <a:srgbClr val="0000FF"/>
                </a:solidFill>
              </a:rPr>
              <a:t> tunnel: </a:t>
            </a:r>
            <a:r>
              <a:rPr lang="nb-NO" sz="2000" dirty="0" err="1" smtClean="0">
                <a:solidFill>
                  <a:srgbClr val="0000FF"/>
                </a:solidFill>
              </a:rPr>
              <a:t>ca</a:t>
            </a:r>
            <a:r>
              <a:rPr lang="nb-NO" sz="2000" dirty="0" smtClean="0">
                <a:solidFill>
                  <a:srgbClr val="0000FF"/>
                </a:solidFill>
              </a:rPr>
              <a:t> 2-2,75 mill. m3.</a:t>
            </a:r>
          </a:p>
          <a:p>
            <a:r>
              <a:rPr lang="nb-NO" sz="2000" dirty="0" smtClean="0">
                <a:solidFill>
                  <a:srgbClr val="0000FF"/>
                </a:solidFill>
              </a:rPr>
              <a:t>Prosjektet har gjennomført ei interesseanalyse for </a:t>
            </a:r>
            <a:r>
              <a:rPr lang="nb-NO" sz="2000" dirty="0">
                <a:solidFill>
                  <a:srgbClr val="0000FF"/>
                </a:solidFill>
              </a:rPr>
              <a:t>å </a:t>
            </a:r>
            <a:r>
              <a:rPr lang="nb-NO" sz="2000" dirty="0" smtClean="0">
                <a:solidFill>
                  <a:srgbClr val="0000FF"/>
                </a:solidFill>
              </a:rPr>
              <a:t>kartlegge mulige </a:t>
            </a:r>
            <a:r>
              <a:rPr lang="nb-NO" sz="2000" dirty="0" err="1">
                <a:solidFill>
                  <a:srgbClr val="0000FF"/>
                </a:solidFill>
              </a:rPr>
              <a:t>mottakarar</a:t>
            </a:r>
            <a:r>
              <a:rPr lang="nb-NO" sz="2000" dirty="0">
                <a:solidFill>
                  <a:srgbClr val="0000FF"/>
                </a:solidFill>
              </a:rPr>
              <a:t> for </a:t>
            </a:r>
            <a:r>
              <a:rPr lang="nb-NO" sz="2000" dirty="0" err="1" smtClean="0">
                <a:solidFill>
                  <a:srgbClr val="0000FF"/>
                </a:solidFill>
              </a:rPr>
              <a:t>overskotsmassar</a:t>
            </a:r>
            <a:r>
              <a:rPr lang="nb-NO" sz="2000" dirty="0" smtClean="0">
                <a:solidFill>
                  <a:srgbClr val="0000FF"/>
                </a:solidFill>
              </a:rPr>
              <a:t>.</a:t>
            </a:r>
            <a:r>
              <a:rPr lang="nb-NO" sz="2000" dirty="0" smtClean="0"/>
              <a:t> Dette for </a:t>
            </a:r>
            <a:r>
              <a:rPr lang="nb-NO" sz="2000" dirty="0"/>
              <a:t>å sikre nødvendig deponi/mottak for prosjektet og </a:t>
            </a:r>
            <a:r>
              <a:rPr lang="nb-NO" sz="2000" dirty="0" smtClean="0"/>
              <a:t>bruk av ressursen til </a:t>
            </a:r>
            <a:r>
              <a:rPr lang="nb-NO" sz="2000" dirty="0"/>
              <a:t>samfunnsnyttige formål</a:t>
            </a:r>
            <a:r>
              <a:rPr lang="nb-NO" sz="2000" dirty="0" smtClean="0"/>
              <a:t>.</a:t>
            </a:r>
          </a:p>
        </p:txBody>
      </p:sp>
      <p:sp>
        <p:nvSpPr>
          <p:cNvPr id="4" name="TekstSylinder 3"/>
          <p:cNvSpPr txBox="1"/>
          <p:nvPr/>
        </p:nvSpPr>
        <p:spPr>
          <a:xfrm>
            <a:off x="5962441" y="664709"/>
            <a:ext cx="2383436" cy="430887"/>
          </a:xfrm>
          <a:prstGeom prst="rect">
            <a:avLst/>
          </a:prstGeom>
          <a:noFill/>
        </p:spPr>
        <p:txBody>
          <a:bodyPr wrap="square" rtlCol="0">
            <a:spAutoFit/>
          </a:bodyPr>
          <a:lstStyle/>
          <a:p>
            <a:r>
              <a:rPr lang="nn-NO" sz="1100" dirty="0">
                <a:hlinkClick r:id="rId2"/>
              </a:rPr>
              <a:t>https://</a:t>
            </a:r>
            <a:r>
              <a:rPr lang="nn-NO" sz="1100" dirty="0" smtClean="0">
                <a:hlinkClick r:id="rId2"/>
              </a:rPr>
              <a:t>www.vegvesen.no/Europaveg/e39romsdalsfjorden/fakta</a:t>
            </a:r>
            <a:r>
              <a:rPr lang="nn-NO" sz="1100" dirty="0" smtClean="0"/>
              <a:t> </a:t>
            </a:r>
            <a:endParaRPr lang="nn-NO" sz="1100" dirty="0"/>
          </a:p>
        </p:txBody>
      </p:sp>
      <p:sp>
        <p:nvSpPr>
          <p:cNvPr id="7" name="Rektangel 6"/>
          <p:cNvSpPr/>
          <p:nvPr/>
        </p:nvSpPr>
        <p:spPr>
          <a:xfrm>
            <a:off x="5891133" y="4422127"/>
            <a:ext cx="2106118" cy="954107"/>
          </a:xfrm>
          <a:prstGeom prst="rect">
            <a:avLst/>
          </a:prstGeom>
        </p:spPr>
        <p:txBody>
          <a:bodyPr wrap="square">
            <a:spAutoFit/>
          </a:bodyPr>
          <a:lstStyle/>
          <a:p>
            <a:pPr algn="ctr"/>
            <a:r>
              <a:rPr lang="nn-NO" sz="2000" dirty="0" smtClean="0"/>
              <a:t>Reguleringsplan</a:t>
            </a:r>
            <a:endParaRPr lang="nn-NO" sz="2000" dirty="0"/>
          </a:p>
          <a:p>
            <a:pPr algn="ctr"/>
            <a:r>
              <a:rPr lang="nn-NO" dirty="0"/>
              <a:t>E39 </a:t>
            </a:r>
            <a:r>
              <a:rPr lang="nn-NO" dirty="0" smtClean="0"/>
              <a:t>Vik–</a:t>
            </a:r>
            <a:r>
              <a:rPr lang="nn-NO" dirty="0" err="1" smtClean="0"/>
              <a:t>Julbøen</a:t>
            </a:r>
            <a:r>
              <a:rPr lang="nn-NO" dirty="0" smtClean="0"/>
              <a:t>,</a:t>
            </a:r>
          </a:p>
          <a:p>
            <a:pPr algn="ctr"/>
            <a:r>
              <a:rPr lang="nn-NO" dirty="0" smtClean="0"/>
              <a:t>  27.10.2016</a:t>
            </a:r>
            <a:endParaRPr lang="nn-NO" dirty="0"/>
          </a:p>
        </p:txBody>
      </p:sp>
      <p:sp>
        <p:nvSpPr>
          <p:cNvPr id="9" name="Rektangel 8"/>
          <p:cNvSpPr/>
          <p:nvPr/>
        </p:nvSpPr>
        <p:spPr>
          <a:xfrm>
            <a:off x="5362729" y="5455783"/>
            <a:ext cx="3162925" cy="646331"/>
          </a:xfrm>
          <a:prstGeom prst="rect">
            <a:avLst/>
          </a:prstGeom>
        </p:spPr>
        <p:txBody>
          <a:bodyPr wrap="square">
            <a:spAutoFit/>
          </a:bodyPr>
          <a:lstStyle/>
          <a:p>
            <a:r>
              <a:rPr lang="nn-NO" sz="1200" dirty="0">
                <a:hlinkClick r:id="rId3"/>
              </a:rPr>
              <a:t>https://www.vegvesen.no/_</a:t>
            </a:r>
            <a:r>
              <a:rPr lang="nn-NO" sz="1200" dirty="0" smtClean="0">
                <a:hlinkClick r:id="rId3"/>
              </a:rPr>
              <a:t>attachment/1353432/binary/1175044?fast_title=Reguleringsplanhefte+vedtatt+plan%2C+Vestnes+kommune.pdf</a:t>
            </a:r>
            <a:r>
              <a:rPr lang="nn-NO" sz="1200" dirty="0" smtClean="0"/>
              <a:t> </a:t>
            </a:r>
            <a:endParaRPr lang="nn-NO" sz="1200" dirty="0"/>
          </a:p>
        </p:txBody>
      </p:sp>
      <p:pic>
        <p:nvPicPr>
          <p:cNvPr id="10" name="Bilde 9"/>
          <p:cNvPicPr>
            <a:picLocks noChangeAspect="1"/>
          </p:cNvPicPr>
          <p:nvPr/>
        </p:nvPicPr>
        <p:blipFill>
          <a:blip r:embed="rId4"/>
          <a:stretch>
            <a:fillRect/>
          </a:stretch>
        </p:blipFill>
        <p:spPr>
          <a:xfrm>
            <a:off x="5160968" y="1542427"/>
            <a:ext cx="3477218" cy="2769374"/>
          </a:xfrm>
          <a:prstGeom prst="rect">
            <a:avLst/>
          </a:prstGeom>
        </p:spPr>
      </p:pic>
    </p:spTree>
    <p:extLst>
      <p:ext uri="{BB962C8B-B14F-4D97-AF65-F5344CB8AC3E}">
        <p14:creationId xmlns:p14="http://schemas.microsoft.com/office/powerpoint/2010/main" val="3032721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t>E39 Romsdalsfjorden </a:t>
            </a:r>
          </a:p>
        </p:txBody>
      </p:sp>
      <p:pic>
        <p:nvPicPr>
          <p:cNvPr id="3" name="Bilde 2"/>
          <p:cNvPicPr>
            <a:picLocks noChangeAspect="1"/>
          </p:cNvPicPr>
          <p:nvPr/>
        </p:nvPicPr>
        <p:blipFill>
          <a:blip r:embed="rId2"/>
          <a:stretch>
            <a:fillRect/>
          </a:stretch>
        </p:blipFill>
        <p:spPr>
          <a:xfrm>
            <a:off x="581582" y="1165573"/>
            <a:ext cx="5985474" cy="5092404"/>
          </a:xfrm>
          <a:prstGeom prst="rect">
            <a:avLst/>
          </a:prstGeom>
        </p:spPr>
      </p:pic>
      <p:sp>
        <p:nvSpPr>
          <p:cNvPr id="4" name="Rektangel 3"/>
          <p:cNvSpPr/>
          <p:nvPr/>
        </p:nvSpPr>
        <p:spPr>
          <a:xfrm>
            <a:off x="4796852" y="1322166"/>
            <a:ext cx="3889948" cy="461665"/>
          </a:xfrm>
          <a:prstGeom prst="rect">
            <a:avLst/>
          </a:prstGeom>
        </p:spPr>
        <p:txBody>
          <a:bodyPr wrap="square">
            <a:spAutoFit/>
          </a:bodyPr>
          <a:lstStyle/>
          <a:p>
            <a:r>
              <a:rPr lang="nn-NO" sz="1200" dirty="0">
                <a:hlinkClick r:id="rId3"/>
              </a:rPr>
              <a:t>https://</a:t>
            </a:r>
            <a:r>
              <a:rPr lang="nn-NO" sz="1200" dirty="0" smtClean="0">
                <a:hlinkClick r:id="rId3"/>
              </a:rPr>
              <a:t>www.vegvesen.no/Europaveg/e39romsdalsfjorden/nyhetsarkiv/s%C3%B8ker-mottakere-av-overskuddsmasse</a:t>
            </a:r>
            <a:r>
              <a:rPr lang="nn-NO" sz="1200" dirty="0" smtClean="0"/>
              <a:t> </a:t>
            </a:r>
            <a:endParaRPr lang="nn-NO" sz="1200" dirty="0"/>
          </a:p>
        </p:txBody>
      </p:sp>
    </p:spTree>
    <p:extLst>
      <p:ext uri="{BB962C8B-B14F-4D97-AF65-F5344CB8AC3E}">
        <p14:creationId xmlns:p14="http://schemas.microsoft.com/office/powerpoint/2010/main" val="2712894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sz="3200" dirty="0"/>
              <a:t>E39 </a:t>
            </a:r>
            <a:r>
              <a:rPr lang="nn-NO" sz="3200" dirty="0" smtClean="0"/>
              <a:t>Romsdalsfjorden </a:t>
            </a:r>
            <a:r>
              <a:rPr lang="nn-NO" sz="2800" dirty="0" smtClean="0"/>
              <a:t>(forts.)</a:t>
            </a:r>
            <a:endParaRPr lang="nn-NO" sz="2800" dirty="0"/>
          </a:p>
        </p:txBody>
      </p:sp>
      <p:sp>
        <p:nvSpPr>
          <p:cNvPr id="3" name="Plassholder for innhold 2"/>
          <p:cNvSpPr>
            <a:spLocks noGrp="1"/>
          </p:cNvSpPr>
          <p:nvPr>
            <p:ph idx="1"/>
          </p:nvPr>
        </p:nvSpPr>
        <p:spPr/>
        <p:txBody>
          <a:bodyPr/>
          <a:lstStyle/>
          <a:p>
            <a:pPr marL="0" indent="0">
              <a:buNone/>
            </a:pPr>
            <a:r>
              <a:rPr lang="nn-NO" sz="2000" dirty="0">
                <a:solidFill>
                  <a:srgbClr val="0000FF"/>
                </a:solidFill>
              </a:rPr>
              <a:t>Det har meldt seg eit stort </a:t>
            </a:r>
            <a:r>
              <a:rPr lang="nn-NO" sz="2000" dirty="0" smtClean="0">
                <a:solidFill>
                  <a:srgbClr val="0000FF"/>
                </a:solidFill>
              </a:rPr>
              <a:t>tal </a:t>
            </a:r>
            <a:r>
              <a:rPr lang="nn-NO" sz="2000" dirty="0">
                <a:solidFill>
                  <a:srgbClr val="0000FF"/>
                </a:solidFill>
              </a:rPr>
              <a:t>aktørar for mottak av steinmasser.</a:t>
            </a:r>
            <a:r>
              <a:rPr lang="nn-NO" sz="2000" dirty="0"/>
              <a:t> Det er meldt interesse for mottak av masser til ulike utbyggingsformål på om lag 30 forskjellige lokalitetar. Etterspurt mengde er i </a:t>
            </a:r>
            <a:r>
              <a:rPr lang="nn-NO" sz="2000" dirty="0" err="1"/>
              <a:t>størrelsesorden</a:t>
            </a:r>
            <a:r>
              <a:rPr lang="nn-NO" sz="2000" dirty="0"/>
              <a:t> </a:t>
            </a:r>
            <a:r>
              <a:rPr lang="nn-NO" sz="2000" dirty="0">
                <a:solidFill>
                  <a:srgbClr val="0000FF"/>
                </a:solidFill>
              </a:rPr>
              <a:t>12 mill. m3 </a:t>
            </a:r>
            <a:r>
              <a:rPr lang="nn-NO" sz="2000" dirty="0" err="1">
                <a:solidFill>
                  <a:srgbClr val="0000FF"/>
                </a:solidFill>
              </a:rPr>
              <a:t>anbrakt</a:t>
            </a:r>
            <a:r>
              <a:rPr lang="nn-NO" sz="2000" dirty="0">
                <a:solidFill>
                  <a:srgbClr val="0000FF"/>
                </a:solidFill>
              </a:rPr>
              <a:t> masse</a:t>
            </a:r>
            <a:r>
              <a:rPr lang="nn-NO" sz="2000" dirty="0"/>
              <a:t>. Det er i hovudsak masse for utfylling i sjø som er etterspurt. </a:t>
            </a:r>
            <a:r>
              <a:rPr lang="nn-NO" sz="2000" dirty="0" smtClean="0"/>
              <a:t>Dei </a:t>
            </a:r>
            <a:r>
              <a:rPr lang="nn-NO" sz="2000" dirty="0"/>
              <a:t>deler av massane som er spesielt finknust (</a:t>
            </a:r>
            <a:r>
              <a:rPr lang="nn-NO" sz="2000" dirty="0" err="1"/>
              <a:t>sålerensk</a:t>
            </a:r>
            <a:r>
              <a:rPr lang="nn-NO" sz="2000" dirty="0"/>
              <a:t>) må </a:t>
            </a:r>
            <a:r>
              <a:rPr lang="nn-NO" sz="2000" dirty="0" err="1"/>
              <a:t>evt</a:t>
            </a:r>
            <a:r>
              <a:rPr lang="nn-NO" sz="2000" dirty="0"/>
              <a:t>. vurderast brukt i fyllingar på land. </a:t>
            </a:r>
            <a:endParaRPr lang="nn-NO" sz="2000" dirty="0" smtClean="0"/>
          </a:p>
          <a:p>
            <a:pPr marL="0" indent="0">
              <a:spcBef>
                <a:spcPts val="0"/>
              </a:spcBef>
              <a:buNone/>
            </a:pPr>
            <a:endParaRPr lang="nn-NO" sz="2000" dirty="0" smtClean="0"/>
          </a:p>
          <a:p>
            <a:pPr marL="0" indent="0">
              <a:buNone/>
            </a:pPr>
            <a:r>
              <a:rPr lang="nn-NO" sz="2000" dirty="0" smtClean="0"/>
              <a:t>På </a:t>
            </a:r>
            <a:r>
              <a:rPr lang="nn-NO" sz="2000" dirty="0"/>
              <a:t>grunn av at det alltid vil vere noko uvissheit rundt kva for prosjekt som vert realisert inngår </a:t>
            </a:r>
            <a:r>
              <a:rPr lang="nn-NO" sz="2000" dirty="0" err="1"/>
              <a:t>SVV</a:t>
            </a:r>
            <a:r>
              <a:rPr lang="nn-NO" sz="2000" dirty="0"/>
              <a:t> intensjonsavtale på eit betydelig større volum enn dei forventa 2-2,75 mill. m3 med overskot. </a:t>
            </a:r>
            <a:r>
              <a:rPr lang="nn-NO" sz="2000" dirty="0" err="1"/>
              <a:t>SVV</a:t>
            </a:r>
            <a:r>
              <a:rPr lang="nn-NO" sz="2000" dirty="0"/>
              <a:t> har til nå skrevet intensjonsavtale med sju aktørar for mottak av steinmassar. Dette er Kjerringsundet AS, Molde og Romsdal hamn, </a:t>
            </a:r>
            <a:r>
              <a:rPr lang="nn-NO" sz="2000" dirty="0" err="1"/>
              <a:t>Nautic</a:t>
            </a:r>
            <a:r>
              <a:rPr lang="nn-NO" sz="2000" dirty="0"/>
              <a:t> AS, Tomren Transport, Vestnes kommune, Fræna kommune og Avinor Ålesund </a:t>
            </a:r>
            <a:r>
              <a:rPr lang="nn-NO" sz="2000" dirty="0" err="1"/>
              <a:t>lufthavn</a:t>
            </a:r>
            <a:r>
              <a:rPr lang="nn-NO" sz="2000" dirty="0"/>
              <a:t>. Totalt volum på desse avtalane er på om lag 6,3 mill. m3. </a:t>
            </a:r>
            <a:r>
              <a:rPr lang="nn-NO" sz="2000" dirty="0" err="1"/>
              <a:t>SVV</a:t>
            </a:r>
            <a:r>
              <a:rPr lang="nn-NO" sz="2000" dirty="0"/>
              <a:t> er fortsatt i dialog med fleire </a:t>
            </a:r>
            <a:r>
              <a:rPr lang="nn-NO" sz="2000" dirty="0" err="1"/>
              <a:t>aktører</a:t>
            </a:r>
            <a:r>
              <a:rPr lang="nn-NO" sz="2000" dirty="0"/>
              <a:t> og det er forventa at det vil verte inngått fleire avtalar i den næraste </a:t>
            </a:r>
            <a:r>
              <a:rPr lang="nn-NO" sz="2000" dirty="0" err="1"/>
              <a:t>fremtid</a:t>
            </a:r>
            <a:r>
              <a:rPr lang="nn-NO" sz="2000" dirty="0"/>
              <a:t>. </a:t>
            </a:r>
          </a:p>
        </p:txBody>
      </p:sp>
      <p:sp>
        <p:nvSpPr>
          <p:cNvPr id="4" name="Rektangel 3"/>
          <p:cNvSpPr/>
          <p:nvPr/>
        </p:nvSpPr>
        <p:spPr>
          <a:xfrm>
            <a:off x="2383436" y="6126163"/>
            <a:ext cx="4658632" cy="461665"/>
          </a:xfrm>
          <a:prstGeom prst="rect">
            <a:avLst/>
          </a:prstGeom>
        </p:spPr>
        <p:txBody>
          <a:bodyPr wrap="square">
            <a:spAutoFit/>
          </a:bodyPr>
          <a:lstStyle/>
          <a:p>
            <a:r>
              <a:rPr lang="nn-NO" sz="1200" dirty="0">
                <a:hlinkClick r:id="rId2"/>
              </a:rPr>
              <a:t>https://www.vegvesen.no/_</a:t>
            </a:r>
            <a:r>
              <a:rPr lang="nn-NO" sz="1200" dirty="0" smtClean="0">
                <a:hlinkClick r:id="rId2"/>
              </a:rPr>
              <a:t>attachment/1353432/binary/1175044?fast_title=Reguleringsplanhefte+vedtatt+plan%2C+Vestnes+kommune.pdf</a:t>
            </a:r>
            <a:r>
              <a:rPr lang="nn-NO" sz="1200" dirty="0" smtClean="0"/>
              <a:t> </a:t>
            </a:r>
            <a:endParaRPr lang="nn-NO" sz="1200" dirty="0"/>
          </a:p>
        </p:txBody>
      </p:sp>
    </p:spTree>
    <p:extLst>
      <p:ext uri="{BB962C8B-B14F-4D97-AF65-F5344CB8AC3E}">
        <p14:creationId xmlns:p14="http://schemas.microsoft.com/office/powerpoint/2010/main" val="178916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err="1" smtClean="0"/>
              <a:t>Frå</a:t>
            </a:r>
            <a:r>
              <a:rPr lang="nb-NO" sz="4000" dirty="0" smtClean="0"/>
              <a:t> prosjekt Follobanen</a:t>
            </a:r>
            <a:endParaRPr lang="nn-NO" sz="4000" dirty="0"/>
          </a:p>
        </p:txBody>
      </p:sp>
      <p:sp>
        <p:nvSpPr>
          <p:cNvPr id="5" name="Rektangel 4"/>
          <p:cNvSpPr/>
          <p:nvPr/>
        </p:nvSpPr>
        <p:spPr>
          <a:xfrm>
            <a:off x="5783248" y="1169509"/>
            <a:ext cx="2903552" cy="276999"/>
          </a:xfrm>
          <a:prstGeom prst="rect">
            <a:avLst/>
          </a:prstGeom>
        </p:spPr>
        <p:txBody>
          <a:bodyPr wrap="none">
            <a:spAutoFit/>
          </a:bodyPr>
          <a:lstStyle/>
          <a:p>
            <a:r>
              <a:rPr lang="nn-NO" sz="1200" dirty="0">
                <a:hlinkClick r:id="rId2"/>
              </a:rPr>
              <a:t>http://sjotjenester.no/prosjekt-follobanen</a:t>
            </a:r>
            <a:r>
              <a:rPr lang="nn-NO" sz="1200" dirty="0" smtClean="0">
                <a:hlinkClick r:id="rId2"/>
              </a:rPr>
              <a:t>/</a:t>
            </a:r>
            <a:r>
              <a:rPr lang="nn-NO" sz="1200" dirty="0" smtClean="0"/>
              <a:t> </a:t>
            </a:r>
            <a:endParaRPr lang="nn-NO" sz="1200" dirty="0"/>
          </a:p>
        </p:txBody>
      </p:sp>
      <p:sp>
        <p:nvSpPr>
          <p:cNvPr id="8" name="TekstSylinder 7"/>
          <p:cNvSpPr txBox="1"/>
          <p:nvPr/>
        </p:nvSpPr>
        <p:spPr>
          <a:xfrm>
            <a:off x="457200" y="1446508"/>
            <a:ext cx="8079698" cy="3139321"/>
          </a:xfrm>
          <a:prstGeom prst="rect">
            <a:avLst/>
          </a:prstGeom>
          <a:solidFill>
            <a:schemeClr val="bg1"/>
          </a:solidFill>
        </p:spPr>
        <p:txBody>
          <a:bodyPr wrap="square" rtlCol="0">
            <a:spAutoFit/>
          </a:bodyPr>
          <a:lstStyle/>
          <a:p>
            <a:r>
              <a:rPr lang="nb-NO" sz="2200" dirty="0" smtClean="0"/>
              <a:t>Blant anna brukt to </a:t>
            </a:r>
            <a:r>
              <a:rPr lang="nb-NO" sz="2200" dirty="0" err="1" smtClean="0"/>
              <a:t>stk</a:t>
            </a:r>
            <a:r>
              <a:rPr lang="nb-NO" sz="2200" dirty="0" smtClean="0"/>
              <a:t> </a:t>
            </a:r>
            <a:r>
              <a:rPr lang="nb-NO" sz="2200" dirty="0" err="1" smtClean="0"/>
              <a:t>innleigde</a:t>
            </a:r>
            <a:r>
              <a:rPr lang="nb-NO" sz="2200" dirty="0" smtClean="0"/>
              <a:t> </a:t>
            </a:r>
            <a:r>
              <a:rPr lang="nb-NO" sz="2200" dirty="0" err="1" smtClean="0"/>
              <a:t>splittlekterar</a:t>
            </a:r>
            <a:r>
              <a:rPr lang="nb-NO" sz="2200" dirty="0"/>
              <a:t> </a:t>
            </a:r>
            <a:r>
              <a:rPr lang="nb-NO" sz="2200" dirty="0" err="1" smtClean="0"/>
              <a:t>frå</a:t>
            </a:r>
            <a:r>
              <a:rPr lang="nb-NO" sz="2200" dirty="0" smtClean="0"/>
              <a:t> Nederland til å frakte store mengder stein </a:t>
            </a:r>
            <a:r>
              <a:rPr lang="nb-NO" sz="2200" dirty="0" err="1" smtClean="0"/>
              <a:t>frå</a:t>
            </a:r>
            <a:r>
              <a:rPr lang="nb-NO" sz="2200" dirty="0" smtClean="0"/>
              <a:t> Follobane-prosjektet for havneutbygging i Moss. </a:t>
            </a:r>
          </a:p>
          <a:p>
            <a:r>
              <a:rPr lang="nb-NO" sz="2200" dirty="0" smtClean="0"/>
              <a:t>Lastekapasitet 1600 tonn, </a:t>
            </a:r>
            <a:r>
              <a:rPr lang="nb-NO" sz="2200" dirty="0" err="1" smtClean="0"/>
              <a:t>tilsvarande</a:t>
            </a:r>
            <a:r>
              <a:rPr lang="nb-NO" sz="2200" dirty="0" smtClean="0"/>
              <a:t> 100 lastebillass. Taubåten «</a:t>
            </a:r>
            <a:r>
              <a:rPr lang="nb-NO" sz="2200" dirty="0" err="1" smtClean="0"/>
              <a:t>Skilsø</a:t>
            </a:r>
            <a:r>
              <a:rPr lang="nb-NO" sz="2200" dirty="0" smtClean="0"/>
              <a:t>» frakta </a:t>
            </a:r>
            <a:r>
              <a:rPr lang="nb-NO" sz="2200" dirty="0" err="1" smtClean="0"/>
              <a:t>ein</a:t>
            </a:r>
            <a:r>
              <a:rPr lang="nb-NO" sz="2200" dirty="0" smtClean="0"/>
              <a:t> lekter mens den andre låg og lasta. Det var </a:t>
            </a:r>
            <a:r>
              <a:rPr lang="nb-NO" sz="2200" dirty="0" err="1" smtClean="0"/>
              <a:t>utfordringar</a:t>
            </a:r>
            <a:r>
              <a:rPr lang="nb-NO" sz="2200" dirty="0" smtClean="0"/>
              <a:t> med «</a:t>
            </a:r>
            <a:r>
              <a:rPr lang="nb-NO" sz="2200" dirty="0" err="1" smtClean="0"/>
              <a:t>skytetråder</a:t>
            </a:r>
            <a:r>
              <a:rPr lang="nb-NO" sz="2200" dirty="0" smtClean="0"/>
              <a:t>» i </a:t>
            </a:r>
            <a:r>
              <a:rPr lang="nb-NO" sz="2200" dirty="0" err="1" smtClean="0"/>
              <a:t>massane</a:t>
            </a:r>
            <a:r>
              <a:rPr lang="nb-NO" sz="2200" dirty="0" smtClean="0"/>
              <a:t> som vart dumpa i sjø. </a:t>
            </a:r>
            <a:r>
              <a:rPr lang="nb-NO" sz="2200" dirty="0" err="1" smtClean="0"/>
              <a:t>Desse</a:t>
            </a:r>
            <a:r>
              <a:rPr lang="nb-NO" sz="2200" dirty="0" smtClean="0"/>
              <a:t> </a:t>
            </a:r>
            <a:r>
              <a:rPr lang="nb-NO" sz="2200" dirty="0" err="1" smtClean="0"/>
              <a:t>trådane</a:t>
            </a:r>
            <a:r>
              <a:rPr lang="nb-NO" sz="2200" dirty="0" smtClean="0"/>
              <a:t> var </a:t>
            </a:r>
            <a:r>
              <a:rPr lang="nb-NO" sz="2200" dirty="0" err="1" smtClean="0"/>
              <a:t>vanskelege</a:t>
            </a:r>
            <a:r>
              <a:rPr lang="nb-NO" sz="2200" dirty="0" smtClean="0"/>
              <a:t> å </a:t>
            </a:r>
            <a:r>
              <a:rPr lang="nb-NO" sz="2200" dirty="0" err="1" smtClean="0"/>
              <a:t>skilje</a:t>
            </a:r>
            <a:r>
              <a:rPr lang="nb-NO" sz="2200" dirty="0" smtClean="0"/>
              <a:t> ut ved utlasting. Det vart etablert </a:t>
            </a:r>
            <a:r>
              <a:rPr lang="nb-NO" sz="2200" dirty="0" err="1" smtClean="0"/>
              <a:t>eit</a:t>
            </a:r>
            <a:r>
              <a:rPr lang="nb-NO" sz="2200" dirty="0" smtClean="0"/>
              <a:t> prosjekt for oppsamling av «</a:t>
            </a:r>
            <a:r>
              <a:rPr lang="nb-NO" sz="2200" dirty="0" err="1" smtClean="0"/>
              <a:t>skytetrådar</a:t>
            </a:r>
            <a:r>
              <a:rPr lang="nb-NO" sz="2200" dirty="0" smtClean="0"/>
              <a:t>» i sjø, men Moss kommune stoppa prosjektet før fullstendig uttesting var ferdig. </a:t>
            </a:r>
          </a:p>
        </p:txBody>
      </p:sp>
      <p:pic>
        <p:nvPicPr>
          <p:cNvPr id="10" name="Bilde 9"/>
          <p:cNvPicPr>
            <a:picLocks noChangeAspect="1"/>
          </p:cNvPicPr>
          <p:nvPr/>
        </p:nvPicPr>
        <p:blipFill>
          <a:blip r:embed="rId3"/>
          <a:stretch>
            <a:fillRect/>
          </a:stretch>
        </p:blipFill>
        <p:spPr>
          <a:xfrm>
            <a:off x="578508" y="4585829"/>
            <a:ext cx="5590575" cy="1674788"/>
          </a:xfrm>
          <a:prstGeom prst="rect">
            <a:avLst/>
          </a:prstGeom>
        </p:spPr>
      </p:pic>
      <p:sp>
        <p:nvSpPr>
          <p:cNvPr id="11" name="TekstSylinder 10"/>
          <p:cNvSpPr txBox="1"/>
          <p:nvPr/>
        </p:nvSpPr>
        <p:spPr>
          <a:xfrm>
            <a:off x="6169083" y="5128450"/>
            <a:ext cx="1990178" cy="707886"/>
          </a:xfrm>
          <a:prstGeom prst="rect">
            <a:avLst/>
          </a:prstGeom>
          <a:noFill/>
        </p:spPr>
        <p:txBody>
          <a:bodyPr wrap="square" rtlCol="0">
            <a:spAutoFit/>
          </a:bodyPr>
          <a:lstStyle/>
          <a:p>
            <a:r>
              <a:rPr lang="nn-NO" sz="2000" dirty="0" smtClean="0"/>
              <a:t>Nye </a:t>
            </a:r>
            <a:r>
              <a:rPr lang="nn-NO" sz="2000" dirty="0" err="1" smtClean="0"/>
              <a:t>Follobanen</a:t>
            </a:r>
            <a:r>
              <a:rPr lang="nn-NO" sz="2000" dirty="0" smtClean="0"/>
              <a:t> </a:t>
            </a:r>
          </a:p>
          <a:p>
            <a:r>
              <a:rPr lang="nn-NO" sz="2000" dirty="0" smtClean="0"/>
              <a:t>Oslo-Ski</a:t>
            </a:r>
            <a:endParaRPr lang="nn-NO" sz="2000" dirty="0"/>
          </a:p>
        </p:txBody>
      </p:sp>
    </p:spTree>
    <p:extLst>
      <p:ext uri="{BB962C8B-B14F-4D97-AF65-F5344CB8AC3E}">
        <p14:creationId xmlns:p14="http://schemas.microsoft.com/office/powerpoint/2010/main" val="235883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e 5"/>
          <p:cNvGrpSpPr/>
          <p:nvPr/>
        </p:nvGrpSpPr>
        <p:grpSpPr>
          <a:xfrm>
            <a:off x="441614" y="361396"/>
            <a:ext cx="5712742" cy="6340739"/>
            <a:chOff x="441614" y="361396"/>
            <a:chExt cx="5712742" cy="6340739"/>
          </a:xfrm>
        </p:grpSpPr>
        <p:pic>
          <p:nvPicPr>
            <p:cNvPr id="2" name="Bilde 1"/>
            <p:cNvPicPr>
              <a:picLocks noChangeAspect="1"/>
            </p:cNvPicPr>
            <p:nvPr/>
          </p:nvPicPr>
          <p:blipFill>
            <a:blip r:embed="rId2"/>
            <a:stretch>
              <a:fillRect/>
            </a:stretch>
          </p:blipFill>
          <p:spPr>
            <a:xfrm>
              <a:off x="441614" y="361396"/>
              <a:ext cx="5712742" cy="6340739"/>
            </a:xfrm>
            <a:prstGeom prst="rect">
              <a:avLst/>
            </a:prstGeom>
          </p:spPr>
        </p:pic>
        <p:cxnSp>
          <p:nvCxnSpPr>
            <p:cNvPr id="4" name="Rett pilkobling 3"/>
            <p:cNvCxnSpPr/>
            <p:nvPr/>
          </p:nvCxnSpPr>
          <p:spPr>
            <a:xfrm flipH="1">
              <a:off x="2826327" y="4187536"/>
              <a:ext cx="1995055" cy="83128"/>
            </a:xfrm>
            <a:prstGeom prst="straightConnector1">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5" name="TekstSylinder 4"/>
          <p:cNvSpPr txBox="1"/>
          <p:nvPr/>
        </p:nvSpPr>
        <p:spPr>
          <a:xfrm>
            <a:off x="6265718" y="543286"/>
            <a:ext cx="2345450" cy="584775"/>
          </a:xfrm>
          <a:prstGeom prst="rect">
            <a:avLst/>
          </a:prstGeom>
          <a:noFill/>
        </p:spPr>
        <p:txBody>
          <a:bodyPr wrap="none" rtlCol="0">
            <a:spAutoFit/>
          </a:bodyPr>
          <a:lstStyle/>
          <a:p>
            <a:r>
              <a:rPr lang="nb-NO" sz="3200" dirty="0" smtClean="0"/>
              <a:t>E39 Stord-Os</a:t>
            </a:r>
            <a:endParaRPr lang="nn-NO" sz="3200" dirty="0"/>
          </a:p>
        </p:txBody>
      </p:sp>
      <p:sp>
        <p:nvSpPr>
          <p:cNvPr id="7" name="TekstSylinder 6"/>
          <p:cNvSpPr txBox="1"/>
          <p:nvPr/>
        </p:nvSpPr>
        <p:spPr>
          <a:xfrm>
            <a:off x="6174040" y="1314960"/>
            <a:ext cx="2493222" cy="4585871"/>
          </a:xfrm>
          <a:prstGeom prst="rect">
            <a:avLst/>
          </a:prstGeom>
          <a:noFill/>
        </p:spPr>
        <p:txBody>
          <a:bodyPr wrap="square" rtlCol="0">
            <a:spAutoFit/>
          </a:bodyPr>
          <a:lstStyle/>
          <a:p>
            <a:r>
              <a:rPr lang="nb-NO" sz="2800" dirty="0" smtClean="0"/>
              <a:t>Geologi og </a:t>
            </a:r>
          </a:p>
          <a:p>
            <a:r>
              <a:rPr lang="nb-NO" sz="2800" dirty="0" smtClean="0"/>
              <a:t>geoteknikk</a:t>
            </a:r>
          </a:p>
          <a:p>
            <a:endParaRPr lang="nb-NO" sz="2000" dirty="0"/>
          </a:p>
          <a:p>
            <a:r>
              <a:rPr lang="nb-NO" sz="2400" dirty="0" smtClean="0"/>
              <a:t>Godt kunnskaps-grunnlag, men </a:t>
            </a:r>
            <a:r>
              <a:rPr lang="nb-NO" sz="2400" dirty="0" err="1" smtClean="0"/>
              <a:t>ikkje</a:t>
            </a:r>
            <a:r>
              <a:rPr lang="nb-NO" sz="2400" dirty="0" smtClean="0"/>
              <a:t> vist  </a:t>
            </a:r>
            <a:r>
              <a:rPr lang="nb-NO" sz="2400" dirty="0" err="1" smtClean="0"/>
              <a:t>kvalitetstestar</a:t>
            </a:r>
            <a:r>
              <a:rPr lang="nb-NO" sz="2400" dirty="0" smtClean="0"/>
              <a:t> for vurdering </a:t>
            </a:r>
            <a:r>
              <a:rPr lang="nb-NO" sz="2400" dirty="0" err="1" smtClean="0"/>
              <a:t>mogeleg</a:t>
            </a:r>
            <a:r>
              <a:rPr lang="nb-NO" sz="2400" dirty="0" smtClean="0"/>
              <a:t> høgverdig bruk i bunden eller ubunden form. </a:t>
            </a:r>
            <a:endParaRPr lang="nn-NO" sz="2400" dirty="0"/>
          </a:p>
        </p:txBody>
      </p:sp>
    </p:spTree>
    <p:extLst>
      <p:ext uri="{BB962C8B-B14F-4D97-AF65-F5344CB8AC3E}">
        <p14:creationId xmlns:p14="http://schemas.microsoft.com/office/powerpoint/2010/main" val="3201446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20991" y="194562"/>
            <a:ext cx="8484681" cy="5950206"/>
          </a:xfrm>
          <a:prstGeom prst="rect">
            <a:avLst/>
          </a:prstGeom>
        </p:spPr>
      </p:pic>
      <p:cxnSp>
        <p:nvCxnSpPr>
          <p:cNvPr id="4" name="Rett pilkobling 3"/>
          <p:cNvCxnSpPr/>
          <p:nvPr/>
        </p:nvCxnSpPr>
        <p:spPr>
          <a:xfrm flipH="1">
            <a:off x="8260773" y="4598601"/>
            <a:ext cx="207818" cy="727363"/>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9126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93191" y="274842"/>
            <a:ext cx="8305349" cy="5831131"/>
          </a:xfrm>
          <a:prstGeom prst="rect">
            <a:avLst/>
          </a:prstGeom>
        </p:spPr>
      </p:pic>
    </p:spTree>
    <p:extLst>
      <p:ext uri="{BB962C8B-B14F-4D97-AF65-F5344CB8AC3E}">
        <p14:creationId xmlns:p14="http://schemas.microsoft.com/office/powerpoint/2010/main" val="4033120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z="4000" dirty="0">
                <a:solidFill>
                  <a:prstClr val="black"/>
                </a:solidFill>
              </a:rPr>
              <a:t>E16 Nærøydalen </a:t>
            </a:r>
            <a:r>
              <a:rPr lang="nb-NO" sz="2800" dirty="0">
                <a:solidFill>
                  <a:prstClr val="black"/>
                </a:solidFill>
              </a:rPr>
              <a:t>(Voss og Aurland </a:t>
            </a:r>
            <a:r>
              <a:rPr lang="nb-NO" sz="2800" dirty="0" err="1">
                <a:solidFill>
                  <a:prstClr val="black"/>
                </a:solidFill>
              </a:rPr>
              <a:t>kommunar</a:t>
            </a:r>
            <a:r>
              <a:rPr lang="nb-NO" sz="2800" dirty="0">
                <a:solidFill>
                  <a:prstClr val="black"/>
                </a:solidFill>
              </a:rPr>
              <a:t>)</a:t>
            </a:r>
            <a:endParaRPr lang="nn-NO" dirty="0"/>
          </a:p>
        </p:txBody>
      </p:sp>
      <p:sp>
        <p:nvSpPr>
          <p:cNvPr id="4" name="Rektangel 3"/>
          <p:cNvSpPr/>
          <p:nvPr/>
        </p:nvSpPr>
        <p:spPr>
          <a:xfrm>
            <a:off x="2243709" y="6131051"/>
            <a:ext cx="4656582" cy="307777"/>
          </a:xfrm>
          <a:prstGeom prst="rect">
            <a:avLst/>
          </a:prstGeom>
        </p:spPr>
        <p:txBody>
          <a:bodyPr wrap="square">
            <a:spAutoFit/>
          </a:bodyPr>
          <a:lstStyle/>
          <a:p>
            <a:r>
              <a:rPr lang="nn-NO" sz="1400" dirty="0">
                <a:hlinkClick r:id="rId2"/>
              </a:rPr>
              <a:t>https://</a:t>
            </a:r>
            <a:r>
              <a:rPr lang="nn-NO" sz="1400" dirty="0" smtClean="0">
                <a:hlinkClick r:id="rId2"/>
              </a:rPr>
              <a:t>www.vegvesen.no/Europaveg/e16neroydalen/Fakta</a:t>
            </a:r>
            <a:r>
              <a:rPr lang="nn-NO" sz="1400" dirty="0" smtClean="0"/>
              <a:t> </a:t>
            </a:r>
            <a:endParaRPr lang="nn-NO" sz="1400" dirty="0"/>
          </a:p>
        </p:txBody>
      </p:sp>
      <p:grpSp>
        <p:nvGrpSpPr>
          <p:cNvPr id="11" name="Gruppe 10"/>
          <p:cNvGrpSpPr/>
          <p:nvPr/>
        </p:nvGrpSpPr>
        <p:grpSpPr>
          <a:xfrm>
            <a:off x="457200" y="1228726"/>
            <a:ext cx="6768071" cy="4877184"/>
            <a:chOff x="457200" y="1228726"/>
            <a:chExt cx="6768071" cy="4877184"/>
          </a:xfrm>
        </p:grpSpPr>
        <p:grpSp>
          <p:nvGrpSpPr>
            <p:cNvPr id="6" name="Gruppe 5"/>
            <p:cNvGrpSpPr/>
            <p:nvPr/>
          </p:nvGrpSpPr>
          <p:grpSpPr>
            <a:xfrm>
              <a:off x="457200" y="1228726"/>
              <a:ext cx="6768071" cy="4877184"/>
              <a:chOff x="457200" y="1228726"/>
              <a:chExt cx="6768071" cy="4877184"/>
            </a:xfrm>
          </p:grpSpPr>
          <p:pic>
            <p:nvPicPr>
              <p:cNvPr id="3" name="Bilde 2"/>
              <p:cNvPicPr>
                <a:picLocks noChangeAspect="1"/>
              </p:cNvPicPr>
              <p:nvPr/>
            </p:nvPicPr>
            <p:blipFill>
              <a:blip r:embed="rId3"/>
              <a:stretch>
                <a:fillRect/>
              </a:stretch>
            </p:blipFill>
            <p:spPr>
              <a:xfrm>
                <a:off x="457200" y="1228726"/>
                <a:ext cx="6768071" cy="4877184"/>
              </a:xfrm>
              <a:prstGeom prst="rect">
                <a:avLst/>
              </a:prstGeom>
            </p:spPr>
          </p:pic>
          <p:sp>
            <p:nvSpPr>
              <p:cNvPr id="5" name="TekstSylinder 4"/>
              <p:cNvSpPr txBox="1"/>
              <p:nvPr/>
            </p:nvSpPr>
            <p:spPr>
              <a:xfrm>
                <a:off x="2981325" y="2428875"/>
                <a:ext cx="396262" cy="646331"/>
              </a:xfrm>
              <a:prstGeom prst="rect">
                <a:avLst/>
              </a:prstGeom>
              <a:noFill/>
            </p:spPr>
            <p:txBody>
              <a:bodyPr wrap="none" rtlCol="0">
                <a:spAutoFit/>
              </a:bodyPr>
              <a:lstStyle/>
              <a:p>
                <a:r>
                  <a:rPr lang="nb-NO" sz="3600" b="1" dirty="0" smtClean="0">
                    <a:solidFill>
                      <a:srgbClr val="C00000"/>
                    </a:solidFill>
                  </a:rPr>
                  <a:t>x</a:t>
                </a:r>
                <a:endParaRPr lang="nn-NO" sz="3600" b="1" dirty="0">
                  <a:solidFill>
                    <a:srgbClr val="C00000"/>
                  </a:solidFill>
                </a:endParaRPr>
              </a:p>
            </p:txBody>
          </p:sp>
        </p:grpSp>
        <p:sp>
          <p:nvSpPr>
            <p:cNvPr id="8" name="TekstSylinder 7"/>
            <p:cNvSpPr txBox="1"/>
            <p:nvPr/>
          </p:nvSpPr>
          <p:spPr>
            <a:xfrm rot="1059598">
              <a:off x="467773" y="1863070"/>
              <a:ext cx="2325060" cy="430887"/>
            </a:xfrm>
            <a:prstGeom prst="rect">
              <a:avLst/>
            </a:prstGeom>
            <a:solidFill>
              <a:schemeClr val="bg1">
                <a:alpha val="40000"/>
              </a:schemeClr>
            </a:solidFill>
          </p:spPr>
          <p:txBody>
            <a:bodyPr wrap="none" rtlCol="0">
              <a:spAutoFit/>
            </a:bodyPr>
            <a:lstStyle/>
            <a:p>
              <a:r>
                <a:rPr lang="nb-NO" sz="2200" dirty="0" smtClean="0"/>
                <a:t>Uttak av anortositt</a:t>
              </a:r>
              <a:endParaRPr lang="nn-NO" sz="2200" dirty="0"/>
            </a:p>
          </p:txBody>
        </p:sp>
        <p:cxnSp>
          <p:nvCxnSpPr>
            <p:cNvPr id="10" name="Rett pilkobling 9"/>
            <p:cNvCxnSpPr>
              <a:endCxn id="5" idx="1"/>
            </p:cNvCxnSpPr>
            <p:nvPr/>
          </p:nvCxnSpPr>
          <p:spPr>
            <a:xfrm>
              <a:off x="1847850" y="2428875"/>
              <a:ext cx="1133475" cy="32316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7" name="TekstSylinder 6"/>
          <p:cNvSpPr txBox="1"/>
          <p:nvPr/>
        </p:nvSpPr>
        <p:spPr>
          <a:xfrm>
            <a:off x="3252861" y="3353885"/>
            <a:ext cx="5347105" cy="769441"/>
          </a:xfrm>
          <a:prstGeom prst="rect">
            <a:avLst/>
          </a:prstGeom>
          <a:solidFill>
            <a:schemeClr val="bg1">
              <a:alpha val="68000"/>
            </a:schemeClr>
          </a:solidFill>
          <a:ln>
            <a:solidFill>
              <a:srgbClr val="C00000"/>
            </a:solidFill>
          </a:ln>
        </p:spPr>
        <p:txBody>
          <a:bodyPr wrap="none" rtlCol="0">
            <a:spAutoFit/>
          </a:bodyPr>
          <a:lstStyle/>
          <a:p>
            <a:pPr lvl="0">
              <a:spcBef>
                <a:spcPct val="20000"/>
              </a:spcBef>
            </a:pPr>
            <a:r>
              <a:rPr lang="nb-NO" sz="2200" b="1" dirty="0" err="1" smtClean="0">
                <a:solidFill>
                  <a:prstClr val="black"/>
                </a:solidFill>
                <a:latin typeface="Calibri"/>
                <a:cs typeface="+mn-cs"/>
              </a:rPr>
              <a:t>Masseoverskot</a:t>
            </a:r>
            <a:r>
              <a:rPr lang="nb-NO" sz="2200" b="1" dirty="0">
                <a:solidFill>
                  <a:prstClr val="black"/>
                </a:solidFill>
                <a:latin typeface="Calibri"/>
                <a:cs typeface="+mn-cs"/>
              </a:rPr>
              <a:t>: </a:t>
            </a:r>
            <a:r>
              <a:rPr lang="nb-NO" sz="2200" dirty="0">
                <a:solidFill>
                  <a:prstClr val="black"/>
                </a:solidFill>
                <a:latin typeface="Calibri"/>
                <a:cs typeface="+mn-cs"/>
              </a:rPr>
              <a:t>950.000 m3 anbrakt</a:t>
            </a:r>
          </a:p>
          <a:p>
            <a:pPr lvl="0">
              <a:spcBef>
                <a:spcPts val="0"/>
              </a:spcBef>
            </a:pPr>
            <a:r>
              <a:rPr lang="nn-NO" sz="2200" dirty="0" smtClean="0">
                <a:solidFill>
                  <a:prstClr val="black"/>
                </a:solidFill>
                <a:latin typeface="Calibri"/>
                <a:cs typeface="+mn-cs"/>
              </a:rPr>
              <a:t>Omtalt </a:t>
            </a:r>
            <a:r>
              <a:rPr lang="nn-NO" sz="2200" dirty="0">
                <a:solidFill>
                  <a:prstClr val="black"/>
                </a:solidFill>
                <a:latin typeface="Calibri"/>
                <a:cs typeface="+mn-cs"/>
              </a:rPr>
              <a:t>i </a:t>
            </a:r>
            <a:r>
              <a:rPr lang="nn-NO" sz="2200" dirty="0" err="1">
                <a:solidFill>
                  <a:prstClr val="black"/>
                </a:solidFill>
                <a:latin typeface="Calibri"/>
                <a:cs typeface="+mn-cs"/>
              </a:rPr>
              <a:t>NTP</a:t>
            </a:r>
            <a:r>
              <a:rPr lang="nn-NO" sz="2200" dirty="0">
                <a:solidFill>
                  <a:prstClr val="black"/>
                </a:solidFill>
                <a:latin typeface="Calibri"/>
                <a:cs typeface="+mn-cs"/>
              </a:rPr>
              <a:t> 2014-2023. Løyving ikkje </a:t>
            </a:r>
            <a:r>
              <a:rPr lang="nn-NO" sz="2200" dirty="0" smtClean="0">
                <a:solidFill>
                  <a:prstClr val="black"/>
                </a:solidFill>
                <a:latin typeface="Calibri"/>
                <a:cs typeface="+mn-cs"/>
              </a:rPr>
              <a:t>omtalt</a:t>
            </a:r>
            <a:endParaRPr lang="nn-NO" sz="2200" dirty="0"/>
          </a:p>
        </p:txBody>
      </p:sp>
      <p:sp>
        <p:nvSpPr>
          <p:cNvPr id="12" name="TekstSylinder 11"/>
          <p:cNvSpPr txBox="1"/>
          <p:nvPr/>
        </p:nvSpPr>
        <p:spPr>
          <a:xfrm>
            <a:off x="4572000" y="2752041"/>
            <a:ext cx="3581558" cy="430887"/>
          </a:xfrm>
          <a:prstGeom prst="rect">
            <a:avLst/>
          </a:prstGeom>
          <a:solidFill>
            <a:schemeClr val="bg1">
              <a:alpha val="60000"/>
            </a:schemeClr>
          </a:solidFill>
          <a:ln>
            <a:solidFill>
              <a:srgbClr val="C00000"/>
            </a:solidFill>
          </a:ln>
        </p:spPr>
        <p:txBody>
          <a:bodyPr wrap="none" rtlCol="0">
            <a:spAutoFit/>
          </a:bodyPr>
          <a:lstStyle/>
          <a:p>
            <a:r>
              <a:rPr lang="nb-NO" sz="2200" dirty="0" smtClean="0"/>
              <a:t>Tunnel </a:t>
            </a:r>
            <a:r>
              <a:rPr lang="nb-NO" sz="2200" dirty="0" err="1" smtClean="0"/>
              <a:t>Slæn</a:t>
            </a:r>
            <a:r>
              <a:rPr lang="nb-NO" sz="2200" dirty="0" smtClean="0"/>
              <a:t>-Hylland: 6,25 km</a:t>
            </a:r>
            <a:endParaRPr lang="nn-NO" sz="2200" dirty="0"/>
          </a:p>
        </p:txBody>
      </p:sp>
    </p:spTree>
    <p:extLst>
      <p:ext uri="{BB962C8B-B14F-4D97-AF65-F5344CB8AC3E}">
        <p14:creationId xmlns:p14="http://schemas.microsoft.com/office/powerpoint/2010/main" val="3098656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2"/>
          <a:stretch>
            <a:fillRect/>
          </a:stretch>
        </p:blipFill>
        <p:spPr>
          <a:xfrm>
            <a:off x="396054" y="1181634"/>
            <a:ext cx="5455471" cy="4994274"/>
          </a:xfrm>
          <a:prstGeom prst="rect">
            <a:avLst/>
          </a:prstGeom>
          <a:ln>
            <a:solidFill>
              <a:schemeClr val="bg1">
                <a:lumMod val="75000"/>
              </a:schemeClr>
            </a:solidFill>
          </a:ln>
        </p:spPr>
      </p:pic>
      <p:sp>
        <p:nvSpPr>
          <p:cNvPr id="3" name="TekstSylinder 2"/>
          <p:cNvSpPr txBox="1"/>
          <p:nvPr/>
        </p:nvSpPr>
        <p:spPr>
          <a:xfrm>
            <a:off x="1970297" y="1181634"/>
            <a:ext cx="2490236" cy="923330"/>
          </a:xfrm>
          <a:prstGeom prst="rect">
            <a:avLst/>
          </a:prstGeom>
          <a:solidFill>
            <a:schemeClr val="bg1"/>
          </a:solidFill>
          <a:ln>
            <a:solidFill>
              <a:srgbClr val="C00000"/>
            </a:solidFill>
          </a:ln>
        </p:spPr>
        <p:txBody>
          <a:bodyPr wrap="square" rtlCol="0">
            <a:spAutoFit/>
          </a:bodyPr>
          <a:lstStyle/>
          <a:p>
            <a:r>
              <a:rPr lang="nb-NO" dirty="0" smtClean="0"/>
              <a:t>NGU rapport 98.150: Anortositt-ressurser i Indre Sogn og Voss</a:t>
            </a:r>
            <a:endParaRPr lang="nn-NO" dirty="0"/>
          </a:p>
        </p:txBody>
      </p:sp>
      <p:pic>
        <p:nvPicPr>
          <p:cNvPr id="4" name="Bilde 3"/>
          <p:cNvPicPr>
            <a:picLocks noChangeAspect="1"/>
          </p:cNvPicPr>
          <p:nvPr/>
        </p:nvPicPr>
        <p:blipFill>
          <a:blip r:embed="rId3"/>
          <a:stretch>
            <a:fillRect/>
          </a:stretch>
        </p:blipFill>
        <p:spPr>
          <a:xfrm>
            <a:off x="6058107" y="1333500"/>
            <a:ext cx="2486025" cy="3454778"/>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6058107" y="4851778"/>
            <a:ext cx="1892712" cy="1292066"/>
          </a:xfrm>
          <a:prstGeom prst="rect">
            <a:avLst/>
          </a:prstGeom>
        </p:spPr>
      </p:pic>
    </p:spTree>
    <p:extLst>
      <p:ext uri="{BB962C8B-B14F-4D97-AF65-F5344CB8AC3E}">
        <p14:creationId xmlns:p14="http://schemas.microsoft.com/office/powerpoint/2010/main" val="126330231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3639</TotalTime>
  <Words>2725</Words>
  <Application>Microsoft Office PowerPoint</Application>
  <PresentationFormat>Skjermfremvisning (4:3)</PresentationFormat>
  <Paragraphs>216</Paragraphs>
  <Slides>47</Slides>
  <Notes>0</Notes>
  <HiddenSlides>0</HiddenSlides>
  <MMClips>0</MMClips>
  <ScaleCrop>false</ScaleCrop>
  <HeadingPairs>
    <vt:vector size="6" baseType="variant">
      <vt:variant>
        <vt:lpstr>Brukte skrifter</vt:lpstr>
      </vt:variant>
      <vt:variant>
        <vt:i4>2</vt:i4>
      </vt:variant>
      <vt:variant>
        <vt:lpstr>Tema</vt:lpstr>
      </vt:variant>
      <vt:variant>
        <vt:i4>2</vt:i4>
      </vt:variant>
      <vt:variant>
        <vt:lpstr>Lysbildetitler</vt:lpstr>
      </vt:variant>
      <vt:variant>
        <vt:i4>47</vt:i4>
      </vt:variant>
    </vt:vector>
  </HeadingPairs>
  <TitlesOfParts>
    <vt:vector size="51" baseType="lpstr">
      <vt:lpstr>Arial</vt:lpstr>
      <vt:lpstr>Calibri</vt:lpstr>
      <vt:lpstr>Office-tema</vt:lpstr>
      <vt:lpstr>1_Office-tema</vt:lpstr>
      <vt:lpstr>Døme på planhandtering av overskotsmassar i store infrastrukturprosjekt (Bergensregionen ++)</vt:lpstr>
      <vt:lpstr>Kort frå nokre andre prosjekt</vt:lpstr>
      <vt:lpstr>E39 Stord-Os</vt:lpstr>
      <vt:lpstr>PowerPoint-presentasjon</vt:lpstr>
      <vt:lpstr>PowerPoint-presentasjon</vt:lpstr>
      <vt:lpstr>PowerPoint-presentasjon</vt:lpstr>
      <vt:lpstr>PowerPoint-presentasjon</vt:lpstr>
      <vt:lpstr>E16 Nærøydalen (Voss og Aurland kommunar)</vt:lpstr>
      <vt:lpstr>PowerPoint-presentasjon</vt:lpstr>
      <vt:lpstr>E16 Nærøydalen (Voss og Aurland kommunar)</vt:lpstr>
      <vt:lpstr>PowerPoint-presentasjon</vt:lpstr>
      <vt:lpstr>E16 Nærøydalen – høyring av planprogram reguleringsplan</vt:lpstr>
      <vt:lpstr>E16 Nærøydalen – frå planomtalen i reguleringsplanen</vt:lpstr>
      <vt:lpstr>E16 Nærøydalen – frå planomtalen i reguleringsplanen</vt:lpstr>
      <vt:lpstr>E16 Nærøydalen – frå planomtalen i reguleringsplanen</vt:lpstr>
      <vt:lpstr>E16 Nærøydalen – frå planomtalen i reguleringsplanen</vt:lpstr>
      <vt:lpstr>E16 Nærøydalen – reguleringsplan</vt:lpstr>
      <vt:lpstr>E16 Nærøydalen – høyring av reguleringsplan  </vt:lpstr>
      <vt:lpstr>E16 Nærøydalen – høyring av reguleringsplan </vt:lpstr>
      <vt:lpstr>Vurdering E16 Nærøydalen </vt:lpstr>
      <vt:lpstr>E16 Slæn–Tvinno, (Voss kommune)</vt:lpstr>
      <vt:lpstr>E16 Slæn–Tvinno, (Voss kommune)</vt:lpstr>
      <vt:lpstr>PowerPoint-presentasjon</vt:lpstr>
      <vt:lpstr>Nye Ulrikstunnelen (jernbane byggefase)</vt:lpstr>
      <vt:lpstr>E134 Vågsli–Seljestad </vt:lpstr>
      <vt:lpstr>E134 Vågsli–Seljestad - Planfase</vt:lpstr>
      <vt:lpstr>PowerPoint-presentasjon</vt:lpstr>
      <vt:lpstr>PowerPoint-presentasjon</vt:lpstr>
      <vt:lpstr>PowerPoint-presentasjon</vt:lpstr>
      <vt:lpstr>PowerPoint-presentasjon</vt:lpstr>
      <vt:lpstr>Jondalstunnelen</vt:lpstr>
      <vt:lpstr>Jondalstunnelen</vt:lpstr>
      <vt:lpstr>Folgefonntunnelen</vt:lpstr>
      <vt:lpstr>Masseoverskot frå vegprosjekt i Rogaland - oppsummering</vt:lpstr>
      <vt:lpstr>Ryfast </vt:lpstr>
      <vt:lpstr>PowerPoint-presentasjon</vt:lpstr>
      <vt:lpstr>Ryfast</vt:lpstr>
      <vt:lpstr>Ryfast – Geologisk rapport</vt:lpstr>
      <vt:lpstr>E39 Rogfast</vt:lpstr>
      <vt:lpstr>E39 Rogfast</vt:lpstr>
      <vt:lpstr>E39 Rogfast </vt:lpstr>
      <vt:lpstr>PowerPoint-presentasjon</vt:lpstr>
      <vt:lpstr>PowerPoint-presentasjon</vt:lpstr>
      <vt:lpstr>E39 Romsdalsfjorden</vt:lpstr>
      <vt:lpstr>E39 Romsdalsfjorden </vt:lpstr>
      <vt:lpstr>E39 Romsdalsfjorden (forts.)</vt:lpstr>
      <vt:lpstr>Frå prosjekt Follobanen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Sanja</dc:creator>
  <cp:lastModifiedBy>Jomar Ragnhildstveit</cp:lastModifiedBy>
  <cp:revision>329</cp:revision>
  <dcterms:created xsi:type="dcterms:W3CDTF">2016-05-26T14:01:39Z</dcterms:created>
  <dcterms:modified xsi:type="dcterms:W3CDTF">2018-10-23T15:50:19Z</dcterms:modified>
</cp:coreProperties>
</file>