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1" r:id="rId2"/>
  </p:sldMasterIdLst>
  <p:notesMasterIdLst>
    <p:notesMasterId r:id="rId15"/>
  </p:notesMasterIdLst>
  <p:sldIdLst>
    <p:sldId id="262" r:id="rId3"/>
    <p:sldId id="260" r:id="rId4"/>
    <p:sldId id="279" r:id="rId5"/>
    <p:sldId id="278" r:id="rId6"/>
    <p:sldId id="265" r:id="rId7"/>
    <p:sldId id="299" r:id="rId8"/>
    <p:sldId id="267" r:id="rId9"/>
    <p:sldId id="268" r:id="rId10"/>
    <p:sldId id="269" r:id="rId11"/>
    <p:sldId id="331" r:id="rId12"/>
    <p:sldId id="296" r:id="rId13"/>
    <p:sldId id="298" r:id="rId14"/>
  </p:sldIdLst>
  <p:sldSz cx="9144000" cy="6858000" type="screen4x3"/>
  <p:notesSz cx="6797675" cy="9926638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D195"/>
    <a:srgbClr val="ADEEB9"/>
    <a:srgbClr val="9CC2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64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D2A60-B073-420F-BB21-D2D1C8FFC9E3}" type="datetimeFigureOut">
              <a:rPr lang="nb-NO" smtClean="0"/>
              <a:t>17.10.2018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B4586-367C-4ABA-9913-998886A9ADE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433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B4586-367C-4ABA-9913-998886A9ADE3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3853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6255-F55E-4972-A27D-A83F05399265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15886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6255-F55E-4972-A27D-A83F05399265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4930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B4586-367C-4ABA-9913-998886A9ADE3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672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BB4586-367C-4ABA-9913-998886A9ADE3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701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6255-F55E-4972-A27D-A83F0539926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9941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6255-F55E-4972-A27D-A83F0539926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9564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  <a:spcBef>
                <a:spcPts val="100"/>
              </a:spcBef>
              <a:tabLst>
                <a:tab pos="179388" algn="l"/>
              </a:tabLst>
            </a:pPr>
            <a:endParaRPr lang="nb-NO" altLang="nb-NO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6255-F55E-4972-A27D-A83F0539926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8050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6255-F55E-4972-A27D-A83F0539926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1932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Bruk av overskuddsmasser må beskrives i fremtidige planer og prosjekter</a:t>
            </a:r>
          </a:p>
          <a:p>
            <a:pPr marL="1073150" indent="0">
              <a:buNone/>
            </a:pPr>
            <a:r>
              <a:rPr lang="nb-NO" dirty="0"/>
              <a:t>sikre mer bærekraftig og høyverdig bruk av tunnelmasser?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Bruk av geologiske parametere i en tidlig fase av planleggingen av infrastrukturprosjekter </a:t>
            </a:r>
          </a:p>
          <a:p>
            <a:pPr marL="1073150" indent="0">
              <a:buNone/>
            </a:pPr>
            <a:r>
              <a:rPr lang="nb-NO" dirty="0"/>
              <a:t>sikre god nok informasjon til å sikre mest mulig høyverdig bruk av </a:t>
            </a:r>
            <a:r>
              <a:rPr lang="nb-NO" dirty="0" err="1"/>
              <a:t>overskuddmasser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å oppnå hovedmålet må blant annet følgende delmål oppnås: </a:t>
            </a: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 Systematisere og tilrettelegge for gode regionale og kommunale planer for forvalting av byggeråstoff og masseforvaltning som sikrer hensiktsmessige logistikkløsninger for materialutnyttelse og midlertidig lagring.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6255-F55E-4972-A27D-A83F0539926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6656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6255-F55E-4972-A27D-A83F05399265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68428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A6255-F55E-4972-A27D-A83F05399265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6990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5" name="Bilde 11" descr="part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1"/>
          <a:stretch>
            <a:fillRect/>
          </a:stretch>
        </p:blipFill>
        <p:spPr bwMode="auto">
          <a:xfrm>
            <a:off x="0" y="560388"/>
            <a:ext cx="2890838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12" descr="part-0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8" y="215900"/>
            <a:ext cx="1611312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390552" y="3730934"/>
            <a:ext cx="5296247" cy="14288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3390552" y="1958821"/>
            <a:ext cx="5296248" cy="1772113"/>
          </a:xfrm>
        </p:spPr>
        <p:txBody>
          <a:bodyPr anchor="t">
            <a:noAutofit/>
          </a:bodyPr>
          <a:lstStyle>
            <a:lvl1pPr algn="l">
              <a:defRPr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59456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55CED-1812-492F-B401-FD1F782085A8}" type="datetimeFigureOut">
              <a:rPr lang="nb-NO"/>
              <a:pPr>
                <a:defRPr/>
              </a:pPr>
              <a:t>17.10.2018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EDCC3-D6D9-437B-8CE8-E6837FC9C2F1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52645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F490-4CD6-4CA7-9D19-D15FF73F377C}" type="datetimeFigureOut">
              <a:rPr lang="nb-NO"/>
              <a:pPr>
                <a:defRPr/>
              </a:pPr>
              <a:t>17.10.2018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5DBAB-A5B4-405B-B2E7-B4AEEA8D4B7B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652909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E4836-5150-408E-B96D-01C2B34FB671}" type="datetimeFigureOut">
              <a:rPr lang="nb-NO"/>
              <a:pPr>
                <a:defRPr/>
              </a:pPr>
              <a:t>17.10.2018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631143-7551-442B-98CC-D00634464EB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1067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custGeom>
            <a:avLst/>
            <a:gdLst>
              <a:gd name="connsiteX0" fmla="*/ 0 w 24382412"/>
              <a:gd name="connsiteY0" fmla="*/ 0 h 13716000"/>
              <a:gd name="connsiteX1" fmla="*/ 1904465 w 24382412"/>
              <a:gd name="connsiteY1" fmla="*/ 0 h 13716000"/>
              <a:gd name="connsiteX2" fmla="*/ 1904465 w 24382412"/>
              <a:gd name="connsiteY2" fmla="*/ 3262008 h 13716000"/>
              <a:gd name="connsiteX3" fmla="*/ 4918043 w 24382412"/>
              <a:gd name="connsiteY3" fmla="*/ 3262008 h 13716000"/>
              <a:gd name="connsiteX4" fmla="*/ 4918043 w 24382412"/>
              <a:gd name="connsiteY4" fmla="*/ 0 h 13716000"/>
              <a:gd name="connsiteX5" fmla="*/ 24382412 w 24382412"/>
              <a:gd name="connsiteY5" fmla="*/ 0 h 13716000"/>
              <a:gd name="connsiteX6" fmla="*/ 24382412 w 24382412"/>
              <a:gd name="connsiteY6" fmla="*/ 13716000 h 13716000"/>
              <a:gd name="connsiteX7" fmla="*/ 0 w 24382412"/>
              <a:gd name="connsiteY7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82412" h="13716000">
                <a:moveTo>
                  <a:pt x="0" y="0"/>
                </a:moveTo>
                <a:lnTo>
                  <a:pt x="1904465" y="0"/>
                </a:lnTo>
                <a:lnTo>
                  <a:pt x="1904465" y="3262008"/>
                </a:lnTo>
                <a:lnTo>
                  <a:pt x="4918043" y="3262008"/>
                </a:lnTo>
                <a:lnTo>
                  <a:pt x="4918043" y="0"/>
                </a:lnTo>
                <a:lnTo>
                  <a:pt x="24382412" y="0"/>
                </a:lnTo>
                <a:lnTo>
                  <a:pt x="24382412" y="13716000"/>
                </a:lnTo>
                <a:lnTo>
                  <a:pt x="0" y="13716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tIns="1440000" anchor="t" anchorCtr="1">
            <a:noAutofit/>
          </a:bodyPr>
          <a:lstStyle>
            <a:lvl1pPr marL="0" indent="0" algn="ctr">
              <a:buNone/>
              <a:defRPr baseline="0"/>
            </a:lvl1pPr>
          </a:lstStyle>
          <a:p>
            <a:r>
              <a:rPr lang="nb-NO" dirty="0"/>
              <a:t>Sett inn bilde fra menyen:</a:t>
            </a:r>
            <a:br>
              <a:rPr lang="nb-NO" dirty="0"/>
            </a:br>
            <a:r>
              <a:rPr lang="nb-NO" dirty="0"/>
              <a:t>“Sett inn/</a:t>
            </a:r>
            <a:r>
              <a:rPr lang="nb-NO" dirty="0" err="1"/>
              <a:t>insert</a:t>
            </a:r>
            <a:r>
              <a:rPr lang="nb-NO" dirty="0"/>
              <a:t>” -&gt; “Bilde/Picture”</a:t>
            </a:r>
          </a:p>
        </p:txBody>
      </p:sp>
      <p:sp>
        <p:nvSpPr>
          <p:cNvPr id="4" name="Rektangel 3"/>
          <p:cNvSpPr/>
          <p:nvPr userDrawn="1"/>
        </p:nvSpPr>
        <p:spPr>
          <a:xfrm>
            <a:off x="671688" y="0"/>
            <a:ext cx="1215231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" y="1080135"/>
            <a:ext cx="735760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305771" y="1447947"/>
            <a:ext cx="5076965" cy="4612869"/>
          </a:xfrm>
          <a:solidFill>
            <a:schemeClr val="bg1"/>
          </a:solidFill>
        </p:spPr>
        <p:txBody>
          <a:bodyPr lIns="720000" tIns="720000" rIns="720000" bIns="2808000" anchor="b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3413" cap="all" normalizeH="0" baseline="0">
                <a:solidFill>
                  <a:schemeClr val="dk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noColor"/>
          <p:cNvSpPr/>
          <p:nvPr userDrawn="1"/>
        </p:nvSpPr>
        <p:spPr>
          <a:xfrm>
            <a:off x="121031" y="188260"/>
            <a:ext cx="106874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498641" y="5221071"/>
            <a:ext cx="2911863" cy="765498"/>
          </a:xfrm>
        </p:spPr>
        <p:txBody>
          <a:bodyPr/>
          <a:lstStyle>
            <a:lvl1pPr marL="135000" indent="0"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Ola Nordmann</a:t>
            </a:r>
          </a:p>
          <a:p>
            <a:pPr lvl="0"/>
            <a:r>
              <a:rPr lang="nb-NO" dirty="0"/>
              <a:t>01.06.2016</a:t>
            </a:r>
          </a:p>
        </p:txBody>
      </p:sp>
    </p:spTree>
    <p:extLst>
      <p:ext uri="{BB962C8B-B14F-4D97-AF65-F5344CB8AC3E}">
        <p14:creationId xmlns:p14="http://schemas.microsoft.com/office/powerpoint/2010/main" val="1401373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671688" y="0"/>
            <a:ext cx="1215231" cy="1800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" y="1080135"/>
            <a:ext cx="735760" cy="214063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025132" y="2430365"/>
            <a:ext cx="7020457" cy="1979271"/>
          </a:xfrm>
          <a:solidFill>
            <a:schemeClr val="bg1"/>
          </a:solidFill>
        </p:spPr>
        <p:txBody>
          <a:bodyPr lIns="720000" tIns="720000" rIns="720000" bIns="720000" anchor="ctr" anchorCtr="0">
            <a:spAutoFit/>
          </a:bodyPr>
          <a:lstStyle>
            <a:lvl1pPr marL="0" indent="0" algn="l">
              <a:buFont typeface="Arial" panose="020B0604020202020204" pitchFamily="34" charset="0"/>
              <a:buNone/>
              <a:defRPr sz="3413" cap="none" normalizeH="0" baseline="0">
                <a:solidFill>
                  <a:schemeClr val="dk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noColor"/>
          <p:cNvSpPr/>
          <p:nvPr userDrawn="1"/>
        </p:nvSpPr>
        <p:spPr>
          <a:xfrm>
            <a:off x="121031" y="188260"/>
            <a:ext cx="106874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2136097" y="5658393"/>
            <a:ext cx="2911863" cy="765498"/>
          </a:xfrm>
        </p:spPr>
        <p:txBody>
          <a:bodyPr/>
          <a:lstStyle>
            <a:lvl1pPr marL="135000" indent="0"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nb-NO" dirty="0"/>
              <a:t>Ola Nordmann</a:t>
            </a:r>
          </a:p>
          <a:p>
            <a:pPr lvl="0"/>
            <a:r>
              <a:rPr lang="nb-NO" dirty="0"/>
              <a:t>01.06.2016</a:t>
            </a:r>
          </a:p>
        </p:txBody>
      </p:sp>
    </p:spTree>
    <p:extLst>
      <p:ext uri="{BB962C8B-B14F-4D97-AF65-F5344CB8AC3E}">
        <p14:creationId xmlns:p14="http://schemas.microsoft.com/office/powerpoint/2010/main" val="3585783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6838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5636" y="1883324"/>
            <a:ext cx="6751283" cy="3049624"/>
          </a:xfrm>
          <a:noFill/>
        </p:spPr>
        <p:txBody>
          <a:bodyPr tIns="720000" bIns="0" anchor="t">
            <a:normAutofit/>
          </a:bodyPr>
          <a:lstStyle>
            <a:lvl1pPr>
              <a:lnSpc>
                <a:spcPct val="70000"/>
              </a:lnSpc>
              <a:defRPr sz="6075" cap="all" baseline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15636" y="5724716"/>
            <a:ext cx="6751283" cy="506998"/>
          </a:xfrm>
        </p:spPr>
        <p:txBody>
          <a:bodyPr>
            <a:normAutofit/>
          </a:bodyPr>
          <a:lstStyle>
            <a:lvl1pPr marL="0" indent="0">
              <a:spcBef>
                <a:spcPts val="150"/>
              </a:spcBef>
              <a:buNone/>
              <a:defRPr sz="900">
                <a:solidFill>
                  <a:schemeClr val="accent2"/>
                </a:solidFill>
                <a:latin typeface="+mj-lt"/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noColor"/>
          <p:cNvSpPr/>
          <p:nvPr userDrawn="1"/>
        </p:nvSpPr>
        <p:spPr>
          <a:xfrm>
            <a:off x="121031" y="188260"/>
            <a:ext cx="106874" cy="89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20042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36457" y="2700338"/>
            <a:ext cx="3740211" cy="3420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5036457" y="910010"/>
            <a:ext cx="3740211" cy="1340043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2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467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5040000" rIns="0" bIns="0" anchor="t" anchorCtr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98897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vside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1"/>
          <p:cNvSpPr>
            <a:spLocks noGrp="1"/>
          </p:cNvSpPr>
          <p:nvPr>
            <p:ph type="pic" sz="quarter" idx="13"/>
          </p:nvPr>
        </p:nvSpPr>
        <p:spPr>
          <a:xfrm>
            <a:off x="4569330" y="-858"/>
            <a:ext cx="4574670" cy="685885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lIns="0" tIns="5040000" rIns="0" bIns="0" anchor="t" anchorCtr="1"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5637" y="2700338"/>
            <a:ext cx="3556604" cy="342042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715637" y="910010"/>
            <a:ext cx="3556604" cy="1340043"/>
          </a:xfrm>
          <a:blipFill dpi="0" rotWithShape="1">
            <a:blip r:embed="rId2"/>
            <a:srcRect/>
            <a:tile tx="0" ty="0" sx="100000" sy="100000" flip="none" algn="bl"/>
          </a:blipFill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0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8094789" y="6255782"/>
            <a:ext cx="735890" cy="21422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nb-NO" sz="100" dirty="0"/>
              <a:t> </a:t>
            </a:r>
            <a:endParaRPr lang="nb-NO" dirty="0"/>
          </a:p>
        </p:txBody>
      </p:sp>
      <p:pic>
        <p:nvPicPr>
          <p:cNvPr id="11" name="logo_blaa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788" y="6255782"/>
            <a:ext cx="735760" cy="214063"/>
          </a:xfrm>
          <a:prstGeom prst="rect">
            <a:avLst/>
          </a:prstGeom>
        </p:spPr>
      </p:pic>
      <p:pic>
        <p:nvPicPr>
          <p:cNvPr id="12" name="logo_hvit" hidden="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788" y="6255782"/>
            <a:ext cx="735760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9500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93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solidFill>
            <a:schemeClr val="bg2">
              <a:lumMod val="50000"/>
            </a:schemeClr>
          </a:solidFill>
        </p:spPr>
        <p:txBody>
          <a:bodyPr tIns="5760000" anchor="t" anchorCtr="1"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smartart"/>
          <p:cNvSpPr>
            <a:spLocks noGrp="1"/>
          </p:cNvSpPr>
          <p:nvPr>
            <p:ph type="dgm" sz="quarter" idx="20" hasCustomPrompt="1"/>
          </p:nvPr>
        </p:nvSpPr>
        <p:spPr>
          <a:xfrm>
            <a:off x="8094789" y="6255782"/>
            <a:ext cx="735890" cy="21422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None/>
              <a:defRPr sz="100" baseline="0"/>
            </a:lvl1pPr>
          </a:lstStyle>
          <a:p>
            <a:r>
              <a:rPr lang="nb-NO" sz="100" dirty="0"/>
              <a:t> </a:t>
            </a:r>
            <a:endParaRPr lang="nb-NO" dirty="0"/>
          </a:p>
        </p:txBody>
      </p:sp>
      <p:pic>
        <p:nvPicPr>
          <p:cNvPr id="14" name="logo_blaa" hidden="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788" y="6255782"/>
            <a:ext cx="735760" cy="214063"/>
          </a:xfrm>
          <a:prstGeom prst="rect">
            <a:avLst/>
          </a:prstGeom>
        </p:spPr>
      </p:pic>
      <p:pic>
        <p:nvPicPr>
          <p:cNvPr id="15" name="logo_hvit" hidden="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788" y="6255782"/>
            <a:ext cx="735760" cy="21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9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5" name="Bilde 11" descr="part-0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1"/>
          <a:stretch>
            <a:fillRect/>
          </a:stretch>
        </p:blipFill>
        <p:spPr bwMode="auto">
          <a:xfrm>
            <a:off x="0" y="560388"/>
            <a:ext cx="2890838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12" descr="part-03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8" y="215900"/>
            <a:ext cx="1611312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390552" y="3730934"/>
            <a:ext cx="5296247" cy="14288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11" name="Tittel 1"/>
          <p:cNvSpPr>
            <a:spLocks noGrp="1"/>
          </p:cNvSpPr>
          <p:nvPr>
            <p:ph type="title"/>
          </p:nvPr>
        </p:nvSpPr>
        <p:spPr>
          <a:xfrm>
            <a:off x="3390552" y="1958821"/>
            <a:ext cx="5296248" cy="1772113"/>
          </a:xfrm>
        </p:spPr>
        <p:txBody>
          <a:bodyPr anchor="t">
            <a:noAutofit/>
          </a:bodyPr>
          <a:lstStyle>
            <a:lvl1pPr algn="l">
              <a:defRPr sz="4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689119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5636" y="2700338"/>
            <a:ext cx="3240616" cy="3420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226303" y="2700338"/>
            <a:ext cx="3240616" cy="34204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57435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15636" y="2700338"/>
            <a:ext cx="3240616" cy="585073"/>
          </a:xfrm>
        </p:spPr>
        <p:txBody>
          <a:bodyPr anchor="t">
            <a:normAutofit/>
          </a:bodyPr>
          <a:lstStyle>
            <a:lvl1pPr marL="0" indent="0">
              <a:buNone/>
              <a:defRPr sz="135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1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15636" y="3285411"/>
            <a:ext cx="3240616" cy="28353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226303" y="2700337"/>
            <a:ext cx="3240616" cy="585073"/>
          </a:xfrm>
        </p:spPr>
        <p:txBody>
          <a:bodyPr anchor="t">
            <a:normAutofit/>
          </a:bodyPr>
          <a:lstStyle>
            <a:lvl1pPr marL="0" indent="0">
              <a:buNone/>
              <a:defRPr sz="1350" b="1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1" indent="0">
              <a:buNone/>
              <a:defRPr sz="1200" b="1"/>
            </a:lvl5pPr>
            <a:lvl6pPr marL="1714414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226303" y="3285411"/>
            <a:ext cx="3240616" cy="28353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2194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27002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6400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CD36D-088C-4D26-ADE7-8AD1796F6B25}" type="datetimeFigureOut">
              <a:rPr lang="nb-NO"/>
              <a:pPr>
                <a:defRPr/>
              </a:pPr>
              <a:t>17.10.2018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5F566-B0CB-4E77-8142-C879502BCBA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86936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/>
          </a:p>
        </p:txBody>
      </p:sp>
      <p:pic>
        <p:nvPicPr>
          <p:cNvPr id="5" name="Bilde 11" descr="part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288" y="215900"/>
            <a:ext cx="157956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e 12" descr="part-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1"/>
          <a:stretch>
            <a:fillRect/>
          </a:stretch>
        </p:blipFill>
        <p:spPr bwMode="auto">
          <a:xfrm>
            <a:off x="0" y="560388"/>
            <a:ext cx="2890838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88253" y="2351610"/>
            <a:ext cx="5830887" cy="781003"/>
          </a:xfrm>
        </p:spPr>
        <p:txBody>
          <a:bodyPr anchor="t">
            <a:noAutofit/>
          </a:bodyPr>
          <a:lstStyle>
            <a:lvl1pPr algn="l">
              <a:defRPr sz="5000" b="1" cap="all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933613" y="3982235"/>
            <a:ext cx="5457789" cy="7471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3372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F097B-8BC3-49D7-816C-8B9168630D0F}" type="datetimeFigureOut">
              <a:rPr lang="nb-NO"/>
              <a:pPr>
                <a:defRPr/>
              </a:pPr>
              <a:t>17.10.2018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BD35C-FBC6-41F3-99AC-6B3E5F763E0D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81470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56BA3-90F4-408B-83A5-B680DDDC5C72}" type="datetimeFigureOut">
              <a:rPr lang="nb-NO"/>
              <a:pPr>
                <a:defRPr/>
              </a:pPr>
              <a:t>17.10.2018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0EA3A-53CC-4705-8058-6C6AADD11BCA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56819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EF71E-4E42-46D3-A14F-5A4D3118DF62}" type="datetimeFigureOut">
              <a:rPr lang="nb-NO"/>
              <a:pPr>
                <a:defRPr/>
              </a:pPr>
              <a:t>17.10.2018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EA5E5-A926-405F-A22B-AF20F1E090A3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465277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79813-8323-4F97-90D8-000F89FC0174}" type="datetimeFigureOut">
              <a:rPr lang="nb-NO"/>
              <a:pPr>
                <a:defRPr/>
              </a:pPr>
              <a:t>17.10.2018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855FB-2CBF-4F18-BCA4-1246D6CAD7E0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6236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96231-0D58-4783-8628-A540D3D9FFA0}" type="datetimeFigureOut">
              <a:rPr lang="nb-NO"/>
              <a:pPr>
                <a:defRPr/>
              </a:pPr>
              <a:t>17.10.2018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2D9CB-8326-4B8D-BC54-1F5285C756C7}" type="slidenum">
              <a:rPr lang="nb-NO" altLang="nb-NO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4694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emf"/><Relationship Id="rId18" Type="http://schemas.openxmlformats.org/officeDocument/2006/relationships/image" Target="../media/image1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10.emf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9.emf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8.em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4163"/>
            <a:ext cx="301783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316038"/>
            <a:ext cx="82296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altLang="nb-NO"/>
              <a:t>Klikk for å redigere tekststiler i malen</a:t>
            </a:r>
          </a:p>
          <a:p>
            <a:pPr lvl="1"/>
            <a:r>
              <a:rPr lang="nb-NO" altLang="nb-NO"/>
              <a:t>Andre nivå</a:t>
            </a:r>
          </a:p>
          <a:p>
            <a:pPr lvl="2"/>
            <a:r>
              <a:rPr lang="nb-NO" altLang="nb-NO"/>
              <a:t>Tredje nivå</a:t>
            </a:r>
          </a:p>
          <a:p>
            <a:pPr lvl="3"/>
            <a:r>
              <a:rPr lang="nb-NO" altLang="nb-NO"/>
              <a:t>Fjerde nivå</a:t>
            </a:r>
          </a:p>
          <a:p>
            <a:pPr lvl="4"/>
            <a:r>
              <a:rPr lang="nb-NO" alt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77838" y="6305550"/>
            <a:ext cx="1612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CA8F90-0178-4166-BE58-E7A55CA5DCE0}" type="datetimeFigureOut">
              <a:rPr lang="nb-NO"/>
              <a:pPr>
                <a:defRPr/>
              </a:pPr>
              <a:t>17.10.2018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457450" y="6305550"/>
            <a:ext cx="2392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5232400" y="6305550"/>
            <a:ext cx="12874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A18C5A1-C943-471D-9EA5-0E8E55BFB7E4}" type="slidenum">
              <a:rPr lang="nb-NO" altLang="nb-NO"/>
              <a:pPr/>
              <a:t>‹#›</a:t>
            </a:fld>
            <a:endParaRPr lang="nb-NO" altLang="nb-NO"/>
          </a:p>
        </p:txBody>
      </p:sp>
      <p:pic>
        <p:nvPicPr>
          <p:cNvPr id="1032" name="Bild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822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Bilde 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6178550"/>
            <a:ext cx="1336675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79" r:id="rId3"/>
    <p:sldLayoutId id="2147483690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715636" y="833349"/>
            <a:ext cx="6751283" cy="1035857"/>
          </a:xfrm>
          <a:prstGeom prst="rect">
            <a:avLst/>
          </a:prstGeom>
          <a:blipFill dpi="0" rotWithShape="1">
            <a:blip r:embed="rId13"/>
            <a:srcRect/>
            <a:tile tx="0" ty="0" sx="100000" sy="100000" flip="none" algn="bl"/>
          </a:blipFill>
        </p:spPr>
        <p:txBody>
          <a:bodyPr vert="horz" lIns="0" tIns="0" rIns="0" bIns="540000" rtlCol="0" anchor="ctr" anchorCtr="0">
            <a:sp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15636" y="2700338"/>
            <a:ext cx="6751283" cy="342042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832253" y="6255782"/>
            <a:ext cx="634666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r>
              <a:rPr lang="nb-NO" dirty="0" err="1"/>
              <a:t>Month</a:t>
            </a:r>
            <a:r>
              <a:rPr lang="nb-NO" dirty="0"/>
              <a:t> 2016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5636" y="6255782"/>
            <a:ext cx="5582653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344316" y="6255782"/>
            <a:ext cx="231608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cyan" hidden="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383" cy="6861466"/>
          </a:xfrm>
          <a:prstGeom prst="rect">
            <a:avLst/>
          </a:prstGeom>
        </p:spPr>
      </p:pic>
      <p:sp>
        <p:nvSpPr>
          <p:cNvPr id="12" name="Fokustekst" hidden="1"/>
          <p:cNvSpPr txBox="1"/>
          <p:nvPr userDrawn="1"/>
        </p:nvSpPr>
        <p:spPr>
          <a:xfrm>
            <a:off x="4537999" y="3028449"/>
            <a:ext cx="2228995" cy="1199294"/>
          </a:xfrm>
          <a:prstGeom prst="rect">
            <a:avLst/>
          </a:prstGeom>
          <a:noFill/>
        </p:spPr>
        <p:txBody>
          <a:bodyPr wrap="square" tIns="0" bIns="0" rtlCol="0" anchor="t">
            <a:normAutofit/>
          </a:bodyPr>
          <a:lstStyle/>
          <a:p>
            <a:r>
              <a:rPr lang="en-GB" sz="1500" dirty="0" err="1">
                <a:solidFill>
                  <a:schemeClr val="tx2"/>
                </a:solidFill>
              </a:rPr>
              <a:t>Klikk</a:t>
            </a:r>
            <a:r>
              <a:rPr lang="en-GB" sz="1500" baseline="0" dirty="0">
                <a:solidFill>
                  <a:schemeClr val="tx2"/>
                </a:solidFill>
              </a:rPr>
              <a:t> for å </a:t>
            </a:r>
            <a:r>
              <a:rPr lang="en-GB" sz="1500" baseline="0" dirty="0" err="1">
                <a:solidFill>
                  <a:schemeClr val="tx2"/>
                </a:solidFill>
              </a:rPr>
              <a:t>redigere</a:t>
            </a:r>
            <a:r>
              <a:rPr lang="en-GB" sz="1500" baseline="0" dirty="0">
                <a:solidFill>
                  <a:schemeClr val="tx2"/>
                </a:solidFill>
              </a:rPr>
              <a:t> </a:t>
            </a:r>
            <a:r>
              <a:rPr lang="en-GB" sz="1500" baseline="0" dirty="0" err="1">
                <a:solidFill>
                  <a:schemeClr val="tx2"/>
                </a:solidFill>
              </a:rPr>
              <a:t>tekst</a:t>
            </a:r>
            <a:endParaRPr lang="en-GB" sz="1500" dirty="0">
              <a:solidFill>
                <a:schemeClr val="tx2"/>
              </a:solidFill>
            </a:endParaRPr>
          </a:p>
        </p:txBody>
      </p:sp>
      <p:grpSp>
        <p:nvGrpSpPr>
          <p:cNvPr id="13" name="Fokuspunkt" hidden="1"/>
          <p:cNvGrpSpPr/>
          <p:nvPr userDrawn="1"/>
        </p:nvGrpSpPr>
        <p:grpSpPr>
          <a:xfrm>
            <a:off x="2252728" y="2618899"/>
            <a:ext cx="2097801" cy="1620203"/>
            <a:chOff x="8236529" y="3435928"/>
            <a:chExt cx="5593771" cy="3240405"/>
          </a:xfrm>
        </p:grpSpPr>
        <p:sp>
          <p:nvSpPr>
            <p:cNvPr id="14" name="Ellipse 13" hidden="1"/>
            <p:cNvSpPr/>
            <p:nvPr userDrawn="1"/>
          </p:nvSpPr>
          <p:spPr>
            <a:xfrm>
              <a:off x="8605574" y="3804973"/>
              <a:ext cx="2502313" cy="2502313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Ellipse 14" hidden="1"/>
            <p:cNvSpPr/>
            <p:nvPr userDrawn="1"/>
          </p:nvSpPr>
          <p:spPr>
            <a:xfrm>
              <a:off x="8236529" y="3435928"/>
              <a:ext cx="3240405" cy="3240405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Rett linje 15" hidden="1"/>
            <p:cNvCxnSpPr/>
            <p:nvPr userDrawn="1"/>
          </p:nvCxnSpPr>
          <p:spPr>
            <a:xfrm>
              <a:off x="10657830" y="5033616"/>
              <a:ext cx="3172470" cy="0"/>
            </a:xfrm>
            <a:prstGeom prst="line">
              <a:avLst/>
            </a:prstGeom>
            <a:ln w="38100">
              <a:solidFill>
                <a:schemeClr val="tx2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 hidden="1"/>
            <p:cNvSpPr/>
            <p:nvPr userDrawn="1"/>
          </p:nvSpPr>
          <p:spPr>
            <a:xfrm>
              <a:off x="9055630" y="4255029"/>
              <a:ext cx="1602200" cy="1602200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magenta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818" cy="6858000"/>
          </a:xfrm>
          <a:prstGeom prst="rect">
            <a:avLst/>
          </a:prstGeom>
        </p:spPr>
      </p:pic>
      <p:pic>
        <p:nvPicPr>
          <p:cNvPr id="18" name="gul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818" cy="6858000"/>
          </a:xfrm>
          <a:prstGeom prst="rect">
            <a:avLst/>
          </a:prstGeom>
        </p:spPr>
      </p:pic>
      <p:pic>
        <p:nvPicPr>
          <p:cNvPr id="7" name="gronn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818" cy="6858000"/>
          </a:xfrm>
          <a:prstGeom prst="rect">
            <a:avLst/>
          </a:prstGeom>
        </p:spPr>
      </p:pic>
      <p:pic>
        <p:nvPicPr>
          <p:cNvPr id="19" name="sinteflogo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4788" y="6255782"/>
            <a:ext cx="735760" cy="214063"/>
          </a:xfrm>
          <a:prstGeom prst="rect">
            <a:avLst/>
          </a:prstGeom>
        </p:spPr>
      </p:pic>
      <p:grpSp>
        <p:nvGrpSpPr>
          <p:cNvPr id="29" name="bunnramme" hidden="1"/>
          <p:cNvGrpSpPr/>
          <p:nvPr userDrawn="1"/>
        </p:nvGrpSpPr>
        <p:grpSpPr>
          <a:xfrm>
            <a:off x="1059706" y="2558167"/>
            <a:ext cx="4173955" cy="1990807"/>
            <a:chOff x="2825698" y="5116333"/>
            <a:chExt cx="11129823" cy="3981613"/>
          </a:xfrm>
        </p:grpSpPr>
        <p:sp>
          <p:nvSpPr>
            <p:cNvPr id="30" name="bunnpunkt"/>
            <p:cNvSpPr/>
            <p:nvPr userDrawn="1"/>
          </p:nvSpPr>
          <p:spPr>
            <a:xfrm rot="10800000">
              <a:off x="13739494" y="8881919"/>
              <a:ext cx="216027" cy="216027"/>
            </a:xfrm>
            <a:prstGeom prst="ellipse">
              <a:avLst/>
            </a:prstGeom>
            <a:solidFill>
              <a:schemeClr val="tx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1613"/>
            </a:p>
          </p:txBody>
        </p:sp>
        <p:cxnSp>
          <p:nvCxnSpPr>
            <p:cNvPr id="31" name="høyrelinje"/>
            <p:cNvCxnSpPr/>
            <p:nvPr userDrawn="1"/>
          </p:nvCxnSpPr>
          <p:spPr>
            <a:xfrm flipV="1">
              <a:off x="13847508" y="5116333"/>
              <a:ext cx="0" cy="3873600"/>
            </a:xfrm>
            <a:prstGeom prst="line">
              <a:avLst/>
            </a:prstGeom>
            <a:solidFill>
              <a:schemeClr val="tx2"/>
            </a:solidFill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bunnlinje"/>
            <p:cNvCxnSpPr/>
            <p:nvPr userDrawn="1"/>
          </p:nvCxnSpPr>
          <p:spPr>
            <a:xfrm flipH="1">
              <a:off x="2825698" y="8989933"/>
              <a:ext cx="11053382" cy="0"/>
            </a:xfrm>
            <a:prstGeom prst="line">
              <a:avLst/>
            </a:prstGeom>
            <a:solidFill>
              <a:schemeClr val="tx2"/>
            </a:solidFill>
            <a:ln w="50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toppramme" hidden="1"/>
          <p:cNvGrpSpPr/>
          <p:nvPr userDrawn="1"/>
        </p:nvGrpSpPr>
        <p:grpSpPr>
          <a:xfrm>
            <a:off x="1327614" y="2076657"/>
            <a:ext cx="4167946" cy="893450"/>
            <a:chOff x="3540073" y="4040672"/>
            <a:chExt cx="11461584" cy="1786900"/>
          </a:xfrm>
        </p:grpSpPr>
        <p:cxnSp>
          <p:nvCxnSpPr>
            <p:cNvPr id="34" name="venstrelinje"/>
            <p:cNvCxnSpPr/>
            <p:nvPr userDrawn="1"/>
          </p:nvCxnSpPr>
          <p:spPr>
            <a:xfrm>
              <a:off x="3701882" y="4387572"/>
              <a:ext cx="0" cy="1440000"/>
            </a:xfrm>
            <a:prstGeom prst="line">
              <a:avLst/>
            </a:prstGeom>
            <a:solidFill>
              <a:schemeClr val="tx2"/>
            </a:solidFill>
            <a:ln w="508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topplinje"/>
            <p:cNvCxnSpPr/>
            <p:nvPr userDrawn="1"/>
          </p:nvCxnSpPr>
          <p:spPr>
            <a:xfrm>
              <a:off x="3863690" y="4202692"/>
              <a:ext cx="11137967" cy="0"/>
            </a:xfrm>
            <a:prstGeom prst="line">
              <a:avLst/>
            </a:prstGeom>
            <a:solidFill>
              <a:schemeClr val="tx2"/>
            </a:solidFill>
            <a:ln w="504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oppunkt"/>
            <p:cNvSpPr/>
            <p:nvPr userDrawn="1"/>
          </p:nvSpPr>
          <p:spPr>
            <a:xfrm>
              <a:off x="3540073" y="4040672"/>
              <a:ext cx="334139" cy="324040"/>
            </a:xfrm>
            <a:prstGeom prst="ellipse">
              <a:avLst/>
            </a:prstGeom>
            <a:noFill/>
            <a:ln w="508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1088639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2177278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3265917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4354556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5443195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6531834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7620472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8709111" algn="l" defTabSz="2177278" rtl="0" eaLnBrk="1" latinLnBrk="0" hangingPunct="1">
                <a:defRPr sz="43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b-NO" sz="1613"/>
            </a:p>
          </p:txBody>
        </p:sp>
      </p:grpSp>
    </p:spTree>
    <p:extLst>
      <p:ext uri="{BB962C8B-B14F-4D97-AF65-F5344CB8AC3E}">
        <p14:creationId xmlns:p14="http://schemas.microsoft.com/office/powerpoint/2010/main" val="2240179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hdr="0" ftr="0" dt="0"/>
  <p:txStyles>
    <p:titleStyle>
      <a:lvl1pPr algn="l" defTabSz="685766" rtl="0" eaLnBrk="1" latinLnBrk="0" hangingPunct="1">
        <a:lnSpc>
          <a:spcPct val="100000"/>
        </a:lnSpc>
        <a:spcBef>
          <a:spcPct val="0"/>
        </a:spcBef>
        <a:buNone/>
        <a:defRPr sz="3188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97000" indent="-162000" algn="l" defTabSz="685766" rtl="0" eaLnBrk="1" latinLnBrk="0" hangingPunct="1">
        <a:lnSpc>
          <a:spcPct val="11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162000" algn="l" defTabSz="685766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2pPr>
      <a:lvl3pPr marL="567000" indent="-162000" algn="l" defTabSz="685766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tx2"/>
          </a:solidFill>
          <a:latin typeface="+mn-lt"/>
          <a:ea typeface="+mn-ea"/>
          <a:cs typeface="+mn-cs"/>
        </a:defRPr>
      </a:lvl3pPr>
      <a:lvl4pPr marL="702000" indent="-162000" algn="l" defTabSz="685766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4pPr>
      <a:lvl5pPr marL="837000" indent="-162000" algn="l" defTabSz="685766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856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1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1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1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887663" y="2351088"/>
            <a:ext cx="5830887" cy="78105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altLang="nb-NO" sz="5400" dirty="0"/>
              <a:t>Kortreist Stein</a:t>
            </a:r>
            <a:br>
              <a:rPr lang="nb-NO" altLang="nb-NO" sz="5400" dirty="0"/>
            </a:br>
            <a:r>
              <a:rPr lang="nb-NO" altLang="nb-NO" sz="2400" dirty="0"/>
              <a:t>Workshop om Samfunnsnyttig massedisponering, Bergen, 17.10.2018</a:t>
            </a:r>
            <a:endParaRPr lang="nb-NO" sz="2400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887663" y="5616830"/>
            <a:ext cx="5457825" cy="7477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nb-NO" dirty="0"/>
              <a:t>Lisbeth Alnæs, SINTEF </a:t>
            </a:r>
            <a:r>
              <a:rPr lang="nb-NO" dirty="0" err="1"/>
              <a:t>Byggforsk</a:t>
            </a:r>
            <a:endParaRPr lang="nb-NO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BE6B1E-88B2-47B9-8DB4-3CA78AF1CD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663" y="4159760"/>
            <a:ext cx="5188146" cy="14570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z="3600" b="1" dirty="0"/>
              <a:t/>
            </a:r>
            <a:br>
              <a:rPr lang="nb-NO" altLang="nb-NO" sz="3600" b="1" dirty="0"/>
            </a:br>
            <a:r>
              <a:rPr lang="nb-NO" altLang="nb-NO" sz="3600" b="1" dirty="0"/>
              <a:t>H4 Miljø og energibruk</a:t>
            </a:r>
            <a:br>
              <a:rPr lang="nb-NO" altLang="nb-NO" sz="3600" b="1" dirty="0"/>
            </a:br>
            <a:endParaRPr lang="nb-NO" alt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nb-NO" sz="2000" b="1" dirty="0">
                <a:solidFill>
                  <a:prstClr val="black"/>
                </a:solidFill>
              </a:rPr>
              <a:t>Målsetninger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nb-NO" sz="2000" dirty="0">
                <a:solidFill>
                  <a:prstClr val="black"/>
                </a:solidFill>
              </a:rPr>
              <a:t>Lage en modell som kan brukes til å sammenligne og dokumentere ulike miljølaster ved ulike valg av prosjektgjennomføring (LCA modell)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nb-NO" sz="2000" dirty="0">
              <a:solidFill>
                <a:prstClr val="black"/>
              </a:solidFill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nb-NO" sz="2000" b="1" dirty="0">
                <a:solidFill>
                  <a:prstClr val="black"/>
                </a:solidFill>
              </a:rPr>
              <a:t>Aktiviteter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nb-NO" sz="2000" dirty="0">
                <a:solidFill>
                  <a:prstClr val="black"/>
                </a:solidFill>
              </a:rPr>
              <a:t>Modellen justeres og verifiseres med uttesting ved 2-3 av Veidekkes pågående prosjekter. 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nb-NO" sz="2000" dirty="0">
                <a:solidFill>
                  <a:prstClr val="black"/>
                </a:solidFill>
              </a:rPr>
              <a:t>Vurdering av resultatene fra prosjektet opp mot miljøklassifiseringssystemer, f.eks. CEEQUAL, 	hvordan denne kan benyttes i anleggssektoren – og diskutere mulige forslag til forbedringer i denne ordningen.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nb-NO" sz="2000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AD45CEF-90B6-4610-8601-109D8FBEBC1A}"/>
              </a:ext>
            </a:extLst>
          </p:cNvPr>
          <p:cNvSpPr txBox="1">
            <a:spLocks/>
          </p:cNvSpPr>
          <p:nvPr/>
        </p:nvSpPr>
        <p:spPr bwMode="auto">
          <a:xfrm>
            <a:off x="457200" y="1316038"/>
            <a:ext cx="8229600" cy="47459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2400" b="1">
                <a:solidFill>
                  <a:srgbClr val="00B050"/>
                </a:solidFill>
              </a:rPr>
              <a:t>Utvalgte resultater/erfaringer – H4:</a:t>
            </a:r>
          </a:p>
          <a:p>
            <a:endParaRPr lang="nb-NO" sz="2400" b="1">
              <a:solidFill>
                <a:srgbClr val="00B050"/>
              </a:solidFill>
            </a:endParaRPr>
          </a:p>
          <a:p>
            <a:pPr marL="285750" indent="-285750"/>
            <a:r>
              <a:rPr lang="nb-NO" sz="2400">
                <a:solidFill>
                  <a:srgbClr val="00B050"/>
                </a:solidFill>
              </a:rPr>
              <a:t>LCA verktøy under utarbeidelse – Vurdering av miljøvirkning fra steinhåndtering i samferdselsprosjekter.</a:t>
            </a:r>
          </a:p>
          <a:p>
            <a:pPr marL="285750" indent="-285750"/>
            <a:endParaRPr lang="nb-NO" sz="2400">
              <a:solidFill>
                <a:srgbClr val="00B050"/>
              </a:solidFill>
            </a:endParaRPr>
          </a:p>
          <a:p>
            <a:pPr marL="285750" indent="-285750"/>
            <a:endParaRPr lang="nb-NO" sz="2400">
              <a:solidFill>
                <a:srgbClr val="00B050"/>
              </a:solidFill>
            </a:endParaRPr>
          </a:p>
          <a:p>
            <a:pPr marL="285750" indent="-285750"/>
            <a:r>
              <a:rPr lang="nb-NO" sz="2400">
                <a:solidFill>
                  <a:srgbClr val="00B050"/>
                </a:solidFill>
              </a:rPr>
              <a:t>LCA verktøyet vil kunne brukes som en verifisering på hvor miljøvennlig/bærekraftig et anlegg er.</a:t>
            </a:r>
          </a:p>
          <a:p>
            <a:pPr marL="285750" indent="-285750"/>
            <a:endParaRPr lang="nb-NO" sz="2400">
              <a:solidFill>
                <a:srgbClr val="00B050"/>
              </a:solidFill>
            </a:endParaRPr>
          </a:p>
          <a:p>
            <a:pPr marL="285750" indent="-285750"/>
            <a:endParaRPr lang="nb-NO" sz="2400">
              <a:solidFill>
                <a:srgbClr val="00B050"/>
              </a:solidFill>
            </a:endParaRPr>
          </a:p>
          <a:p>
            <a:pPr marL="285750" indent="-285750"/>
            <a:endParaRPr lang="nb-NO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8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nb-NO" sz="3600" b="1" dirty="0"/>
              <a:t>H4 Miljø og energibruk</a:t>
            </a:r>
            <a:endParaRPr lang="nb-NO" sz="3600" dirty="0"/>
          </a:p>
        </p:txBody>
      </p:sp>
      <p:pic>
        <p:nvPicPr>
          <p:cNvPr id="39" name="Content Placeholder 3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424517"/>
            <a:ext cx="8229600" cy="4593166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 rot="19832734">
            <a:off x="6895892" y="1450320"/>
            <a:ext cx="670172" cy="505326"/>
            <a:chOff x="-3403139" y="2706646"/>
            <a:chExt cx="670172" cy="505326"/>
          </a:xfrm>
        </p:grpSpPr>
        <p:sp>
          <p:nvSpPr>
            <p:cNvPr id="41" name="Rounded Rectangular Callout 40"/>
            <p:cNvSpPr/>
            <p:nvPr/>
          </p:nvSpPr>
          <p:spPr>
            <a:xfrm>
              <a:off x="-3403139" y="2706646"/>
              <a:ext cx="637674" cy="505326"/>
            </a:xfrm>
            <a:prstGeom prst="wedgeRoundRectCallout">
              <a:avLst>
                <a:gd name="adj1" fmla="val -17059"/>
                <a:gd name="adj2" fmla="val 83929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-3370641" y="2750580"/>
              <a:ext cx="637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CO</a:t>
              </a:r>
              <a:r>
                <a:rPr lang="nb-NO" baseline="-25000" dirty="0"/>
                <a:t>2</a:t>
              </a:r>
              <a:endParaRPr lang="nb-NO" dirty="0"/>
            </a:p>
          </p:txBody>
        </p:sp>
      </p:grpSp>
      <p:grpSp>
        <p:nvGrpSpPr>
          <p:cNvPr id="61" name="Group 60"/>
          <p:cNvGrpSpPr/>
          <p:nvPr/>
        </p:nvGrpSpPr>
        <p:grpSpPr>
          <a:xfrm rot="1713992">
            <a:off x="8124442" y="5167816"/>
            <a:ext cx="670172" cy="505326"/>
            <a:chOff x="-2414130" y="2695256"/>
            <a:chExt cx="670172" cy="505326"/>
          </a:xfrm>
        </p:grpSpPr>
        <p:sp>
          <p:nvSpPr>
            <p:cNvPr id="44" name="Rounded Rectangular Callout 43"/>
            <p:cNvSpPr/>
            <p:nvPr/>
          </p:nvSpPr>
          <p:spPr>
            <a:xfrm>
              <a:off x="-2414130" y="2695256"/>
              <a:ext cx="637674" cy="505326"/>
            </a:xfrm>
            <a:prstGeom prst="wedgeRoundRectCallout">
              <a:avLst>
                <a:gd name="adj1" fmla="val -28380"/>
                <a:gd name="adj2" fmla="val 76786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-2381632" y="2739190"/>
              <a:ext cx="637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NO</a:t>
              </a:r>
              <a:r>
                <a:rPr lang="nb-NO" baseline="-25000" dirty="0"/>
                <a:t>X</a:t>
              </a:r>
              <a:endParaRPr lang="nb-NO" dirty="0"/>
            </a:p>
          </p:txBody>
        </p:sp>
      </p:grpSp>
      <p:pic>
        <p:nvPicPr>
          <p:cNvPr id="53" name="Plassholder for bilde 6"/>
          <p:cNvPicPr>
            <a:picLocks noGrp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36964" y="3761835"/>
            <a:ext cx="1630800" cy="1332391"/>
          </a:xfrm>
          <a:prstGeom prst="rect">
            <a:avLst/>
          </a:prstGeom>
        </p:spPr>
      </p:pic>
      <p:pic>
        <p:nvPicPr>
          <p:cNvPr id="54" name="Plassholder for bilde 6"/>
          <p:cNvPicPr>
            <a:picLocks noGrp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5"/>
          <a:stretch/>
        </p:blipFill>
        <p:spPr>
          <a:xfrm>
            <a:off x="2989326" y="3761835"/>
            <a:ext cx="1630800" cy="1332391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 rot="20507759">
            <a:off x="3650998" y="2655358"/>
            <a:ext cx="670172" cy="505326"/>
            <a:chOff x="-2414130" y="2695256"/>
            <a:chExt cx="670172" cy="505326"/>
          </a:xfrm>
        </p:grpSpPr>
        <p:sp>
          <p:nvSpPr>
            <p:cNvPr id="63" name="Rounded Rectangular Callout 62"/>
            <p:cNvSpPr/>
            <p:nvPr/>
          </p:nvSpPr>
          <p:spPr>
            <a:xfrm>
              <a:off x="-2414130" y="2695256"/>
              <a:ext cx="637674" cy="505326"/>
            </a:xfrm>
            <a:prstGeom prst="wedgeRoundRectCallout">
              <a:avLst>
                <a:gd name="adj1" fmla="val -28380"/>
                <a:gd name="adj2" fmla="val 76786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-2381632" y="2739190"/>
              <a:ext cx="637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NO</a:t>
              </a:r>
              <a:r>
                <a:rPr lang="nb-NO" baseline="-25000" dirty="0"/>
                <a:t>X</a:t>
              </a:r>
              <a:endParaRPr lang="nb-NO" dirty="0"/>
            </a:p>
          </p:txBody>
        </p:sp>
      </p:grpSp>
      <p:grpSp>
        <p:nvGrpSpPr>
          <p:cNvPr id="65" name="Group 64"/>
          <p:cNvGrpSpPr/>
          <p:nvPr/>
        </p:nvGrpSpPr>
        <p:grpSpPr>
          <a:xfrm rot="1846708">
            <a:off x="5375540" y="4858363"/>
            <a:ext cx="670172" cy="505326"/>
            <a:chOff x="-2414130" y="2695256"/>
            <a:chExt cx="670172" cy="505326"/>
          </a:xfrm>
        </p:grpSpPr>
        <p:sp>
          <p:nvSpPr>
            <p:cNvPr id="66" name="Rounded Rectangular Callout 65"/>
            <p:cNvSpPr/>
            <p:nvPr/>
          </p:nvSpPr>
          <p:spPr>
            <a:xfrm>
              <a:off x="-2414130" y="2695256"/>
              <a:ext cx="637674" cy="505326"/>
            </a:xfrm>
            <a:prstGeom prst="wedgeRoundRectCallout">
              <a:avLst>
                <a:gd name="adj1" fmla="val -28380"/>
                <a:gd name="adj2" fmla="val 76786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-2381632" y="2739190"/>
              <a:ext cx="637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NO</a:t>
              </a:r>
              <a:r>
                <a:rPr lang="nb-NO" baseline="-25000" dirty="0"/>
                <a:t>X</a:t>
              </a:r>
              <a:endParaRPr lang="nb-NO" dirty="0"/>
            </a:p>
          </p:txBody>
        </p:sp>
      </p:grpSp>
      <p:grpSp>
        <p:nvGrpSpPr>
          <p:cNvPr id="68" name="Group 67"/>
          <p:cNvGrpSpPr/>
          <p:nvPr/>
        </p:nvGrpSpPr>
        <p:grpSpPr>
          <a:xfrm rot="1398110">
            <a:off x="5394365" y="1307615"/>
            <a:ext cx="670172" cy="505326"/>
            <a:chOff x="-2414130" y="2695256"/>
            <a:chExt cx="670172" cy="505326"/>
          </a:xfrm>
        </p:grpSpPr>
        <p:sp>
          <p:nvSpPr>
            <p:cNvPr id="69" name="Rounded Rectangular Callout 68"/>
            <p:cNvSpPr/>
            <p:nvPr/>
          </p:nvSpPr>
          <p:spPr>
            <a:xfrm>
              <a:off x="-2414130" y="2695256"/>
              <a:ext cx="637674" cy="505326"/>
            </a:xfrm>
            <a:prstGeom prst="wedgeRoundRectCallout">
              <a:avLst>
                <a:gd name="adj1" fmla="val -28380"/>
                <a:gd name="adj2" fmla="val 76786"/>
                <a:gd name="adj3" fmla="val 16667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-2381632" y="2739190"/>
              <a:ext cx="637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NO</a:t>
              </a:r>
              <a:r>
                <a:rPr lang="nb-NO" baseline="-25000" dirty="0"/>
                <a:t>X</a:t>
              </a:r>
              <a:endParaRPr lang="nb-NO" dirty="0"/>
            </a:p>
          </p:txBody>
        </p:sp>
      </p:grpSp>
      <p:grpSp>
        <p:nvGrpSpPr>
          <p:cNvPr id="74" name="Group 73"/>
          <p:cNvGrpSpPr/>
          <p:nvPr/>
        </p:nvGrpSpPr>
        <p:grpSpPr>
          <a:xfrm rot="20750522">
            <a:off x="671693" y="2497917"/>
            <a:ext cx="670172" cy="505326"/>
            <a:chOff x="-3403139" y="2706646"/>
            <a:chExt cx="670172" cy="505326"/>
          </a:xfrm>
        </p:grpSpPr>
        <p:sp>
          <p:nvSpPr>
            <p:cNvPr id="75" name="Rounded Rectangular Callout 74"/>
            <p:cNvSpPr/>
            <p:nvPr/>
          </p:nvSpPr>
          <p:spPr>
            <a:xfrm>
              <a:off x="-3403139" y="2706646"/>
              <a:ext cx="637674" cy="505326"/>
            </a:xfrm>
            <a:prstGeom prst="wedgeRoundRectCallout">
              <a:avLst>
                <a:gd name="adj1" fmla="val -17059"/>
                <a:gd name="adj2" fmla="val 83929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-3370641" y="2750580"/>
              <a:ext cx="637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CO</a:t>
              </a:r>
              <a:r>
                <a:rPr lang="nb-NO" baseline="-25000" dirty="0"/>
                <a:t>2</a:t>
              </a:r>
              <a:endParaRPr lang="nb-NO" dirty="0"/>
            </a:p>
          </p:txBody>
        </p:sp>
      </p:grpSp>
      <p:grpSp>
        <p:nvGrpSpPr>
          <p:cNvPr id="77" name="Group 76"/>
          <p:cNvGrpSpPr/>
          <p:nvPr/>
        </p:nvGrpSpPr>
        <p:grpSpPr>
          <a:xfrm rot="20146338">
            <a:off x="1202326" y="4725306"/>
            <a:ext cx="670172" cy="505326"/>
            <a:chOff x="-3403139" y="2706646"/>
            <a:chExt cx="670172" cy="505326"/>
          </a:xfrm>
        </p:grpSpPr>
        <p:sp>
          <p:nvSpPr>
            <p:cNvPr id="78" name="Rounded Rectangular Callout 77"/>
            <p:cNvSpPr/>
            <p:nvPr/>
          </p:nvSpPr>
          <p:spPr>
            <a:xfrm>
              <a:off x="-3403139" y="2706646"/>
              <a:ext cx="637674" cy="505326"/>
            </a:xfrm>
            <a:prstGeom prst="wedgeRoundRectCallout">
              <a:avLst>
                <a:gd name="adj1" fmla="val -17059"/>
                <a:gd name="adj2" fmla="val 83929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-3370641" y="2750580"/>
              <a:ext cx="637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CO</a:t>
              </a:r>
              <a:r>
                <a:rPr lang="nb-NO" baseline="-25000" dirty="0"/>
                <a:t>2</a:t>
              </a:r>
              <a:endParaRPr lang="nb-NO" dirty="0"/>
            </a:p>
          </p:txBody>
        </p:sp>
      </p:grpSp>
      <p:grpSp>
        <p:nvGrpSpPr>
          <p:cNvPr id="80" name="Group 79"/>
          <p:cNvGrpSpPr/>
          <p:nvPr/>
        </p:nvGrpSpPr>
        <p:grpSpPr>
          <a:xfrm rot="1564600">
            <a:off x="8344543" y="3333547"/>
            <a:ext cx="670172" cy="505326"/>
            <a:chOff x="-3403139" y="2706646"/>
            <a:chExt cx="670172" cy="505326"/>
          </a:xfrm>
        </p:grpSpPr>
        <p:sp>
          <p:nvSpPr>
            <p:cNvPr id="81" name="Rounded Rectangular Callout 80"/>
            <p:cNvSpPr/>
            <p:nvPr/>
          </p:nvSpPr>
          <p:spPr>
            <a:xfrm>
              <a:off x="-3403139" y="2706646"/>
              <a:ext cx="637674" cy="505326"/>
            </a:xfrm>
            <a:prstGeom prst="wedgeRoundRectCallout">
              <a:avLst>
                <a:gd name="adj1" fmla="val -17059"/>
                <a:gd name="adj2" fmla="val 83929"/>
                <a:gd name="adj3" fmla="val 16667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-3370641" y="2750580"/>
              <a:ext cx="637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b-NO" dirty="0"/>
                <a:t>CO</a:t>
              </a:r>
              <a:r>
                <a:rPr lang="nb-NO" baseline="-25000" dirty="0"/>
                <a:t>2</a:t>
              </a:r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1115230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84E35-A172-488E-8540-B8DCEFA38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01710"/>
            <a:ext cx="8229600" cy="1205170"/>
          </a:xfrm>
        </p:spPr>
        <p:txBody>
          <a:bodyPr/>
          <a:lstStyle/>
          <a:p>
            <a:pPr algn="ctr"/>
            <a:r>
              <a:rPr lang="nb-NO" sz="2800" dirty="0"/>
              <a:t>https://www.sintef.no/projectweb/kortreist-stein/</a:t>
            </a:r>
            <a:br>
              <a:rPr lang="nb-NO" sz="2800" dirty="0"/>
            </a:br>
            <a:endParaRPr lang="nb-NO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4FDACC-87FB-46B7-80C2-D19C036AF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" y="3571840"/>
            <a:ext cx="8900160" cy="335944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E5FD4-A0F0-4021-A7D1-BBF1AB799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pPr marL="0" indent="0" algn="ctr">
              <a:buNone/>
            </a:pPr>
            <a:r>
              <a:rPr lang="nb-NO" sz="4400" b="1" dirty="0">
                <a:solidFill>
                  <a:srgbClr val="00B050"/>
                </a:solidFill>
              </a:rPr>
              <a:t>God workshop!</a:t>
            </a:r>
          </a:p>
        </p:txBody>
      </p:sp>
    </p:spTree>
    <p:extLst>
      <p:ext uri="{BB962C8B-B14F-4D97-AF65-F5344CB8AC3E}">
        <p14:creationId xmlns:p14="http://schemas.microsoft.com/office/powerpoint/2010/main" val="413674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b="1" dirty="0"/>
              <a:t/>
            </a:r>
            <a:br>
              <a:rPr lang="nb-NO" altLang="nb-NO" b="1" dirty="0"/>
            </a:br>
            <a:r>
              <a:rPr lang="nb-NO" altLang="nb-NO" b="1" dirty="0"/>
              <a:t>Informasjon om prosjektet</a:t>
            </a:r>
            <a:br>
              <a:rPr lang="nb-NO" altLang="nb-NO" b="1" dirty="0"/>
            </a:br>
            <a:endParaRPr lang="nb-NO" altLang="nb-NO" dirty="0"/>
          </a:p>
        </p:txBody>
      </p:sp>
      <p:sp>
        <p:nvSpPr>
          <p:cNvPr id="6147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nb-NO" altLang="nb-NO" sz="2400" b="1" dirty="0"/>
          </a:p>
          <a:p>
            <a:pPr eaLnBrk="1" hangingPunct="1"/>
            <a:r>
              <a:rPr lang="nb-NO" altLang="nb-NO" sz="2400" b="1" dirty="0"/>
              <a:t>Prosjektperiode: 			</a:t>
            </a:r>
            <a:r>
              <a:rPr lang="nb-NO" altLang="nb-NO" sz="2400" dirty="0"/>
              <a:t>1/3-16 til 1/6-19</a:t>
            </a:r>
          </a:p>
          <a:p>
            <a:pPr eaLnBrk="1" hangingPunct="1"/>
            <a:r>
              <a:rPr lang="nb-NO" altLang="nb-NO" sz="2400" b="1" dirty="0"/>
              <a:t>Estimert totalkostnad: 	</a:t>
            </a:r>
            <a:r>
              <a:rPr lang="nb-NO" altLang="nb-NO" sz="2400" dirty="0"/>
              <a:t>16.826.000 NOK</a:t>
            </a:r>
          </a:p>
          <a:p>
            <a:pPr eaLnBrk="1" hangingPunct="1"/>
            <a:r>
              <a:rPr lang="nb-NO" altLang="nb-NO" sz="2400" b="1" dirty="0"/>
              <a:t>Prosjekteier: 				</a:t>
            </a:r>
            <a:r>
              <a:rPr lang="nb-NO" altLang="nb-NO" sz="2400" dirty="0"/>
              <a:t>Veidekke Entreprenør AS</a:t>
            </a:r>
          </a:p>
          <a:p>
            <a:pPr eaLnBrk="1" hangingPunct="1"/>
            <a:r>
              <a:rPr lang="nb-NO" altLang="nb-NO" sz="2400" b="1" dirty="0"/>
              <a:t>Prosjektleder: 				</a:t>
            </a:r>
            <a:r>
              <a:rPr lang="nb-NO" altLang="nb-NO" sz="2400" dirty="0"/>
              <a:t>Torun Rise, SINTEF </a:t>
            </a:r>
            <a:r>
              <a:rPr lang="nb-NO" altLang="nb-NO" sz="2400" dirty="0" err="1"/>
              <a:t>Byggforsk</a:t>
            </a:r>
            <a:endParaRPr lang="nb-NO" altLang="nb-NO" sz="2400" dirty="0"/>
          </a:p>
          <a:p>
            <a:pPr eaLnBrk="1" hangingPunct="1"/>
            <a:endParaRPr lang="nb-NO" altLang="nb-NO" sz="2400" dirty="0"/>
          </a:p>
          <a:p>
            <a:pPr eaLnBrk="1" hangingPunct="1"/>
            <a:endParaRPr lang="nb-NO" altLang="nb-NO" sz="2400" dirty="0"/>
          </a:p>
          <a:p>
            <a:pPr eaLnBrk="1" hangingPunct="1"/>
            <a:r>
              <a:rPr lang="nb-NO" altLang="nb-NO" sz="2400" b="1" dirty="0"/>
              <a:t>Innovasjonsprosjekt for næringslivet  (IPN) </a:t>
            </a:r>
            <a:r>
              <a:rPr lang="nb-NO" altLang="nb-NO" sz="2400" dirty="0"/>
              <a:t>støttet                                           finansielt av Norges Forskningsråd (BIA-programmet)</a:t>
            </a:r>
          </a:p>
          <a:p>
            <a:pPr eaLnBrk="1" hangingPunct="1"/>
            <a:endParaRPr lang="nb-NO" altLang="nb-NO" sz="2400" dirty="0"/>
          </a:p>
          <a:p>
            <a:pPr eaLnBrk="1" hangingPunct="1"/>
            <a:endParaRPr lang="nb-NO" altLang="nb-NO" sz="2400" dirty="0"/>
          </a:p>
          <a:p>
            <a:pPr eaLnBrk="1" hangingPunct="1"/>
            <a:endParaRPr lang="nb-NO" altLang="nb-N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Bakgrunn for Kortreist stein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altLang="nb-NO" sz="2000" dirty="0"/>
              <a:t>Overskuddsmasser fra tunneler og vegskjæringer i dag b</a:t>
            </a:r>
            <a:r>
              <a:rPr lang="nb-NO" sz="2000" dirty="0"/>
              <a:t>lir enten:</a:t>
            </a:r>
          </a:p>
          <a:p>
            <a:pPr marL="0" indent="0">
              <a:buNone/>
            </a:pPr>
            <a:endParaRPr lang="nb-NO" sz="2000" dirty="0"/>
          </a:p>
          <a:p>
            <a:r>
              <a:rPr lang="nb-NO" sz="2000" dirty="0"/>
              <a:t>Dumpet uten å komme til nytte</a:t>
            </a:r>
          </a:p>
          <a:p>
            <a:r>
              <a:rPr lang="nb-NO" sz="2000" dirty="0"/>
              <a:t>Anvendt til fylling av utbyggingsområder av ulike slag, også i veglinja</a:t>
            </a:r>
          </a:p>
          <a:p>
            <a:endParaRPr lang="nb-NO" sz="2000" dirty="0"/>
          </a:p>
          <a:p>
            <a:pPr marL="0" indent="0">
              <a:buNone/>
            </a:pPr>
            <a:r>
              <a:rPr lang="nb-NO" sz="2000" dirty="0"/>
              <a:t>Overskuddsmasser er for dårlig håndtert i tidlige planleggingsfaser</a:t>
            </a:r>
          </a:p>
          <a:p>
            <a:pPr marL="0" indent="0">
              <a:buNone/>
            </a:pPr>
            <a:endParaRPr lang="nb-NO" sz="2000" dirty="0"/>
          </a:p>
          <a:p>
            <a:pPr marL="0" lvl="0" indent="0" defTabSz="9144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nb-NO" sz="2000" dirty="0"/>
              <a:t>Kortreist Stein har som </a:t>
            </a:r>
            <a:r>
              <a:rPr lang="nb-NO" sz="2000" dirty="0" err="1"/>
              <a:t>hovedhypotese</a:t>
            </a:r>
            <a:r>
              <a:rPr lang="nb-NO" sz="2000" dirty="0"/>
              <a:t> at det finnes et potensiale for </a:t>
            </a:r>
            <a:r>
              <a:rPr lang="nb-NO" sz="2000" u="sng" dirty="0"/>
              <a:t>bedre utnyttelse </a:t>
            </a:r>
            <a:r>
              <a:rPr lang="nb-NO" sz="2000" dirty="0"/>
              <a:t>av overskuddsmasser fra infrastrukturprosjekter</a:t>
            </a:r>
          </a:p>
          <a:p>
            <a:endParaRPr lang="nb-NO" sz="2400" dirty="0"/>
          </a:p>
          <a:p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2670942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b="1" dirty="0"/>
              <a:t>Partnere</a:t>
            </a:r>
            <a:endParaRPr lang="nb-NO" altLang="nb-NO" dirty="0"/>
          </a:p>
        </p:txBody>
      </p:sp>
      <p:pic>
        <p:nvPicPr>
          <p:cNvPr id="19459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1475" y="1233488"/>
            <a:ext cx="5607050" cy="5367337"/>
          </a:xfrm>
        </p:spPr>
      </p:pic>
    </p:spTree>
    <p:extLst>
      <p:ext uri="{BB962C8B-B14F-4D97-AF65-F5344CB8AC3E}">
        <p14:creationId xmlns:p14="http://schemas.microsoft.com/office/powerpoint/2010/main" val="3707351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z="3600" b="1" dirty="0"/>
              <a:t>Målsetting</a:t>
            </a:r>
            <a:endParaRPr lang="nb-NO" altLang="nb-NO" dirty="0"/>
          </a:p>
        </p:txBody>
      </p:sp>
      <p:sp>
        <p:nvSpPr>
          <p:cNvPr id="9219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altLang="nb-NO" sz="2000" dirty="0"/>
          </a:p>
          <a:p>
            <a:pPr marL="0" indent="0">
              <a:buNone/>
            </a:pPr>
            <a:r>
              <a:rPr lang="nb-NO" altLang="nb-NO" sz="2000" dirty="0"/>
              <a:t>Prosjektet fokuserer på å utvikle </a:t>
            </a:r>
          </a:p>
          <a:p>
            <a:pPr marL="698500"/>
            <a:r>
              <a:rPr lang="nb-NO" altLang="nb-NO" sz="2000" dirty="0"/>
              <a:t>Tekniske løsninger og verktøy</a:t>
            </a:r>
          </a:p>
          <a:p>
            <a:pPr marL="698500"/>
            <a:r>
              <a:rPr lang="nb-NO" altLang="nb-NO" sz="2000" dirty="0"/>
              <a:t>smarte forretningsmodeller</a:t>
            </a:r>
          </a:p>
          <a:p>
            <a:pPr marL="698500"/>
            <a:r>
              <a:rPr lang="nb-NO" altLang="nb-NO" sz="2000" dirty="0"/>
              <a:t>forutsigbare og gode planprosesser</a:t>
            </a:r>
          </a:p>
          <a:p>
            <a:pPr marL="0" indent="0">
              <a:buNone/>
            </a:pPr>
            <a:r>
              <a:rPr lang="nb-NO" altLang="nb-NO" sz="2000" dirty="0"/>
              <a:t>Som gir mest mulig høyverdig og bærekraftig bruk                                                                  av lokale bergmasser fra infrastrukturprosjekter</a:t>
            </a:r>
          </a:p>
          <a:p>
            <a:pPr marL="0" indent="0">
              <a:buNone/>
            </a:pPr>
            <a:endParaRPr lang="nb-NO" altLang="nb-NO" sz="2000" dirty="0"/>
          </a:p>
          <a:p>
            <a:pPr marL="0" indent="0">
              <a:buNone/>
            </a:pPr>
            <a:endParaRPr lang="nb-NO" altLang="nb-NO" sz="2000" dirty="0"/>
          </a:p>
          <a:p>
            <a:pPr marL="0" indent="0">
              <a:buNone/>
            </a:pPr>
            <a:r>
              <a:rPr lang="nb-NO" altLang="nb-NO" sz="2000" dirty="0"/>
              <a:t>Prosjektet fokuserer på </a:t>
            </a:r>
          </a:p>
          <a:p>
            <a:pPr marL="623888" indent="-266700"/>
            <a:r>
              <a:rPr lang="nb-NO" altLang="nb-NO" sz="2000" dirty="0"/>
              <a:t>  overskuddsmasser fra infrastrukturprosjekter</a:t>
            </a:r>
          </a:p>
          <a:p>
            <a:pPr marL="720725" indent="-357188"/>
            <a:r>
              <a:rPr lang="nb-NO" altLang="nb-NO" sz="2000" dirty="0"/>
              <a:t>energieffektiv materialproduksjon</a:t>
            </a:r>
          </a:p>
          <a:p>
            <a:pPr marL="720725" indent="-357188"/>
            <a:r>
              <a:rPr lang="nb-NO" altLang="nb-NO" sz="2000" dirty="0"/>
              <a:t>optimal bruk av ikke-fornybare bergressurser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39359D-7345-4417-99B4-32C880F30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284" y="2458890"/>
            <a:ext cx="2938916" cy="21943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BF8561-06FD-4875-BC7B-C7526F819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7307" y="1252073"/>
            <a:ext cx="1609725" cy="2333625"/>
          </a:xfrm>
          <a:prstGeom prst="rect">
            <a:avLst/>
          </a:prstGeom>
        </p:spPr>
      </p:pic>
      <p:sp>
        <p:nvSpPr>
          <p:cNvPr id="10242" name="Tittel 1"/>
          <p:cNvSpPr>
            <a:spLocks noGrp="1"/>
          </p:cNvSpPr>
          <p:nvPr>
            <p:ph type="title"/>
          </p:nvPr>
        </p:nvSpPr>
        <p:spPr>
          <a:xfrm>
            <a:off x="568960" y="321310"/>
            <a:ext cx="8229600" cy="823912"/>
          </a:xfrm>
        </p:spPr>
        <p:txBody>
          <a:bodyPr/>
          <a:lstStyle/>
          <a:p>
            <a:pPr eaLnBrk="1" hangingPunct="1"/>
            <a:r>
              <a:rPr lang="nb-NO" altLang="nb-NO" b="1" dirty="0"/>
              <a:t/>
            </a:r>
            <a:br>
              <a:rPr lang="nb-NO" altLang="nb-NO" b="1" dirty="0"/>
            </a:br>
            <a:r>
              <a:rPr lang="nb-NO" altLang="nb-NO" b="1" dirty="0"/>
              <a:t>Arbeidspakker</a:t>
            </a:r>
            <a:br>
              <a:rPr lang="nb-NO" altLang="nb-NO" b="1" dirty="0"/>
            </a:br>
            <a:endParaRPr lang="nb-NO" altLang="nb-NO" dirty="0"/>
          </a:p>
        </p:txBody>
      </p:sp>
      <p:sp>
        <p:nvSpPr>
          <p:cNvPr id="10243" name="Plassholder for innhold 2"/>
          <p:cNvSpPr>
            <a:spLocks noGrp="1"/>
          </p:cNvSpPr>
          <p:nvPr>
            <p:ph idx="1"/>
          </p:nvPr>
        </p:nvSpPr>
        <p:spPr>
          <a:xfrm>
            <a:off x="325120" y="1362710"/>
            <a:ext cx="8229600" cy="4810125"/>
          </a:xfrm>
        </p:spPr>
        <p:txBody>
          <a:bodyPr/>
          <a:lstStyle/>
          <a:p>
            <a:pPr eaLnBrk="1" hangingPunct="1"/>
            <a:endParaRPr lang="nb-NO" altLang="nb-NO" sz="2000" dirty="0"/>
          </a:p>
          <a:p>
            <a:pPr eaLnBrk="1" hangingPunct="1"/>
            <a:endParaRPr lang="nb-NO" altLang="nb-NO" sz="2000" dirty="0"/>
          </a:p>
          <a:p>
            <a:pPr eaLnBrk="1" hangingPunct="1"/>
            <a:r>
              <a:rPr lang="nb-NO" altLang="nb-NO" sz="2000" dirty="0"/>
              <a:t>H1 Planprosesser og ressursforvaltning</a:t>
            </a:r>
          </a:p>
          <a:p>
            <a:pPr lvl="1" eaLnBrk="1" hangingPunct="1"/>
            <a:r>
              <a:rPr lang="nb-NO" altLang="nb-NO" sz="1600" dirty="0"/>
              <a:t>Kari Aslaksen Aasly, NGU</a:t>
            </a:r>
          </a:p>
          <a:p>
            <a:pPr eaLnBrk="1" hangingPunct="1"/>
            <a:r>
              <a:rPr lang="nb-NO" altLang="nb-NO" sz="2000" dirty="0"/>
              <a:t>H2 Kontrakter, incentiver og forretningsmodeller</a:t>
            </a:r>
          </a:p>
          <a:p>
            <a:pPr lvl="1" eaLnBrk="1" hangingPunct="1"/>
            <a:r>
              <a:rPr lang="nb-NO" altLang="nb-NO" sz="1600" dirty="0"/>
              <a:t>Eivind Heimdal, Veidekke</a:t>
            </a:r>
          </a:p>
          <a:p>
            <a:pPr eaLnBrk="1" hangingPunct="1"/>
            <a:r>
              <a:rPr lang="nb-NO" altLang="nb-NO" sz="2000" dirty="0"/>
              <a:t>H3 Produksjon og anvendelse</a:t>
            </a:r>
          </a:p>
          <a:p>
            <a:pPr lvl="1" eaLnBrk="1" hangingPunct="1"/>
            <a:r>
              <a:rPr lang="nb-NO" altLang="nb-NO" sz="1600" dirty="0"/>
              <a:t>Kari Aarstad/Lisbeth Alnæs, SINTEF </a:t>
            </a:r>
            <a:r>
              <a:rPr lang="nb-NO" altLang="nb-NO" sz="1600" dirty="0" err="1"/>
              <a:t>Byggforsk</a:t>
            </a:r>
            <a:endParaRPr lang="nb-NO" altLang="nb-NO" sz="1600" dirty="0"/>
          </a:p>
          <a:p>
            <a:pPr eaLnBrk="1" hangingPunct="1"/>
            <a:r>
              <a:rPr lang="nb-NO" altLang="nb-NO" sz="2000" dirty="0"/>
              <a:t>H4 Miljø og energibruk</a:t>
            </a:r>
          </a:p>
          <a:p>
            <a:pPr lvl="1" eaLnBrk="1" hangingPunct="1"/>
            <a:r>
              <a:rPr lang="nb-NO" altLang="nb-NO" sz="1600" dirty="0"/>
              <a:t>Gunn Ødegaard, Multiconsult</a:t>
            </a:r>
          </a:p>
          <a:p>
            <a:pPr eaLnBrk="1" hangingPunct="1"/>
            <a:r>
              <a:rPr lang="nb-NO" altLang="nb-NO" sz="2000" dirty="0">
                <a:solidFill>
                  <a:schemeClr val="bg1">
                    <a:lumMod val="65000"/>
                  </a:schemeClr>
                </a:solidFill>
              </a:rPr>
              <a:t>H5 Prosjektledelse og innovasjonsarena</a:t>
            </a:r>
          </a:p>
          <a:p>
            <a:pPr lvl="1" eaLnBrk="1" hangingPunct="1"/>
            <a:r>
              <a:rPr lang="nb-NO" altLang="nb-NO" sz="1600" dirty="0">
                <a:solidFill>
                  <a:prstClr val="black"/>
                </a:solidFill>
              </a:rPr>
              <a:t>Torun Rise, SINTEF </a:t>
            </a:r>
            <a:r>
              <a:rPr lang="nb-NO" altLang="nb-NO" sz="1600" dirty="0" err="1">
                <a:solidFill>
                  <a:prstClr val="black"/>
                </a:solidFill>
              </a:rPr>
              <a:t>Byggforsk</a:t>
            </a:r>
            <a:endParaRPr lang="nb-NO" altLang="nb-NO" sz="1600" dirty="0">
              <a:solidFill>
                <a:prstClr val="black"/>
              </a:solidFill>
            </a:endParaRPr>
          </a:p>
          <a:p>
            <a:pPr eaLnBrk="1" hangingPunct="1"/>
            <a:endParaRPr lang="nb-NO" altLang="nb-NO" sz="2000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/>
            <a:endParaRPr lang="nb-NO" altLang="nb-NO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241" y="2317775"/>
            <a:ext cx="1868649" cy="1868649"/>
          </a:xfrm>
          <a:prstGeom prst="rect">
            <a:avLst/>
          </a:prstGeom>
        </p:spPr>
      </p:pic>
      <p:pic>
        <p:nvPicPr>
          <p:cNvPr id="6" name="Picture Placeholder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49158" y="3377162"/>
            <a:ext cx="1933173" cy="15794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633" y="4403912"/>
            <a:ext cx="2391367" cy="16728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B95E4F-35BB-492E-825F-8C01D4E903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0721" y="4576805"/>
            <a:ext cx="1933173" cy="2196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z="3600" b="1" dirty="0"/>
              <a:t/>
            </a:r>
            <a:br>
              <a:rPr lang="nb-NO" altLang="nb-NO" sz="3600" b="1" dirty="0"/>
            </a:br>
            <a:r>
              <a:rPr lang="nb-NO" altLang="nb-NO" sz="3600" b="1" dirty="0"/>
              <a:t>H1 Planprosesser og ressursforvaltning</a:t>
            </a:r>
            <a:br>
              <a:rPr lang="nb-NO" altLang="nb-NO" sz="3600" b="1" dirty="0"/>
            </a:br>
            <a:endParaRPr lang="nb-NO" alt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nb-NO" sz="2000" b="1" dirty="0"/>
              <a:t>Målsetninger: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nb-NO" sz="2000" dirty="0"/>
              <a:t>Hovedmål: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nb-NO" sz="2000" u="sng" dirty="0"/>
              <a:t>Etablere forbedrete og nye prosesser i tidligfase</a:t>
            </a:r>
            <a:r>
              <a:rPr lang="nb-NO" sz="2000" dirty="0"/>
              <a:t>, for mest mulig høyverdig og lokal bruk av bergmaterialer. 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nb-NO" sz="2000" dirty="0"/>
              <a:t>Aktiviteter: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nb-NO" sz="2000" dirty="0"/>
              <a:t>Se på eksisterende uttak fra områder avsatt til råstoffutvinning og nye infrastrukturprosjekter som genererer overskuddsmasser, f.eks. tunneler og veiskjæringer.</a:t>
            </a:r>
          </a:p>
          <a:p>
            <a:pPr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nb-NO" sz="2000" u="sng" dirty="0"/>
              <a:t>Systematisere og tilrettelegge </a:t>
            </a:r>
            <a:r>
              <a:rPr lang="nb-NO" sz="2000" dirty="0"/>
              <a:t>for gode regionale og kommunale planer for forvalting av byggeråstoff og masseforvaltning som sikrer hensiktsmessige logistikkløsninger for materialutnyttelse og midlertidig lagring.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nb-NO" sz="2000" dirty="0"/>
          </a:p>
          <a:p>
            <a:pPr marL="0" indent="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endParaRPr lang="nb-NO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DE67E2-882F-4B54-A52C-2FB912F03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568" y="1203234"/>
            <a:ext cx="8297375" cy="503573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247D8C7-6CA3-4696-8796-BBB28BDEB1D3}"/>
              </a:ext>
            </a:extLst>
          </p:cNvPr>
          <p:cNvSpPr/>
          <p:nvPr/>
        </p:nvSpPr>
        <p:spPr>
          <a:xfrm>
            <a:off x="751840" y="3870960"/>
            <a:ext cx="579120" cy="3759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z="3200" b="1" dirty="0"/>
              <a:t/>
            </a:r>
            <a:br>
              <a:rPr lang="nb-NO" altLang="nb-NO" sz="3200" b="1" dirty="0"/>
            </a:br>
            <a:r>
              <a:rPr lang="nb-NO" altLang="nb-NO" sz="2800" b="1" dirty="0"/>
              <a:t>H2 Kontrakter, incentiver og forretningsmodeller</a:t>
            </a:r>
            <a:br>
              <a:rPr lang="nb-NO" altLang="nb-NO" sz="2800" b="1" dirty="0"/>
            </a:br>
            <a:endParaRPr lang="nb-NO" alt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nb-NO" sz="2000" b="1" dirty="0"/>
              <a:t>Mål: </a:t>
            </a:r>
            <a:r>
              <a:rPr lang="nb-NO" sz="2000" dirty="0"/>
              <a:t>Kontrakter som har incitament for entreprenøren til å sikre en bedre ressursforvaltning . </a:t>
            </a:r>
            <a:r>
              <a:rPr lang="nb-NO" sz="2000" dirty="0">
                <a:solidFill>
                  <a:prstClr val="black"/>
                </a:solidFill>
              </a:rPr>
              <a:t>Langsiktige løsninger som fremmer massebalanse i bredt perspektiv, tilpasset behov for ressursutnyttelse/kortreist stein</a:t>
            </a:r>
            <a:endParaRPr lang="nb-NO" sz="2000" dirty="0"/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nb-NO" sz="2000" b="1" dirty="0"/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nb-NO" sz="2000" b="1" dirty="0"/>
              <a:t>Aktiviteter:</a:t>
            </a:r>
            <a:endParaRPr lang="nb-NO" sz="2000" dirty="0"/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nb-NO" sz="2000" dirty="0">
                <a:solidFill>
                  <a:prstClr val="black"/>
                </a:solidFill>
              </a:rPr>
              <a:t>Gjennomgang og evaluering av kontraktsformer og avtaleverk, nasjonalt og internasjonalt.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nb-NO" sz="2000" dirty="0">
                <a:solidFill>
                  <a:prstClr val="black"/>
                </a:solidFill>
              </a:rPr>
              <a:t>Utvikle løsninger og diskutere med SVV, Bane NOR, Nye Veier o.a. samt med Standard Norge.</a:t>
            </a: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nb-NO" sz="2000" dirty="0">
                <a:solidFill>
                  <a:prstClr val="black"/>
                </a:solidFill>
              </a:rPr>
              <a:t>Utarbeide forslag til nye kontraksmodeller og incentiver.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nb-NO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B1CB6E-51BE-4649-BB4C-565224AA1CE6}"/>
              </a:ext>
            </a:extLst>
          </p:cNvPr>
          <p:cNvSpPr txBox="1"/>
          <p:nvPr/>
        </p:nvSpPr>
        <p:spPr>
          <a:xfrm>
            <a:off x="457200" y="1402110"/>
            <a:ext cx="8199120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00B050"/>
                </a:solidFill>
              </a:rPr>
              <a:t>Utvalgte resultater/erfaringer – H2:</a:t>
            </a:r>
          </a:p>
          <a:p>
            <a:endParaRPr lang="nb-NO" sz="24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B050"/>
                </a:solidFill>
              </a:rPr>
              <a:t>Regelforskjeller i Skandinavia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B050"/>
                </a:solidFill>
              </a:rPr>
              <a:t>Det er til dels store variasjoner i hvilken grad bruk av massene er omtalt i kontraktsdokumentene.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B050"/>
                </a:solidFill>
              </a:rPr>
              <a:t>Bruk kan bli akseptert av byggherre hvis kvalitet kan dokumenteres og man har kontroll på kvalitetsvariasjoner.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B050"/>
                </a:solidFill>
              </a:rPr>
              <a:t>Funksjonskrav og dimensjoneringsmodeller</a:t>
            </a:r>
            <a:endParaRPr lang="nb-NO" sz="24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z="3600" b="1" dirty="0"/>
              <a:t/>
            </a:r>
            <a:br>
              <a:rPr lang="nb-NO" altLang="nb-NO" sz="3600" b="1" dirty="0"/>
            </a:br>
            <a:r>
              <a:rPr lang="nb-NO" altLang="nb-NO" sz="3600" b="1" dirty="0"/>
              <a:t>H3 Produksjon og anvendelse</a:t>
            </a:r>
            <a:br>
              <a:rPr lang="nb-NO" altLang="nb-NO" sz="3600" b="1" dirty="0"/>
            </a:br>
            <a:endParaRPr lang="nb-NO" alt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nb-NO" sz="2000" b="1" dirty="0"/>
              <a:t>Målsetninger:</a:t>
            </a:r>
          </a:p>
          <a:p>
            <a:pPr marL="0" indent="0" defTabSz="91440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nb-NO" sz="2000" dirty="0">
                <a:solidFill>
                  <a:prstClr val="black"/>
                </a:solidFill>
              </a:rPr>
              <a:t>Metode for etablere en helhetlig </a:t>
            </a:r>
            <a:r>
              <a:rPr lang="nb-NO" sz="2000" dirty="0"/>
              <a:t>produksjonsstrategi for best mulig ressursutnyttelse av stein i ubunden eller bunden form. </a:t>
            </a:r>
            <a:endParaRPr lang="nb-NO" sz="1800" dirty="0"/>
          </a:p>
          <a:p>
            <a:pPr marL="0" indent="0" defTabSz="91440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endParaRPr lang="nb-NO" sz="2000" dirty="0">
              <a:solidFill>
                <a:prstClr val="black"/>
              </a:solidFill>
            </a:endParaRPr>
          </a:p>
          <a:p>
            <a:pPr marL="0" indent="0" defTabSz="91440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nb-NO" sz="2000" b="1" dirty="0">
                <a:solidFill>
                  <a:prstClr val="black"/>
                </a:solidFill>
              </a:rPr>
              <a:t>Aktiviteter:</a:t>
            </a:r>
          </a:p>
          <a:p>
            <a:pPr marL="0" indent="0" defTabSz="914400" eaLnBrk="1" fontAlgn="auto" hangingPunct="1">
              <a:lnSpc>
                <a:spcPct val="120000"/>
              </a:lnSpc>
              <a:spcAft>
                <a:spcPts val="0"/>
              </a:spcAft>
              <a:buNone/>
              <a:defRPr/>
            </a:pPr>
            <a:r>
              <a:rPr lang="nb-NO" sz="2000" dirty="0">
                <a:solidFill>
                  <a:prstClr val="black"/>
                </a:solidFill>
              </a:rPr>
              <a:t>Se på sammenhengene mellom: </a:t>
            </a:r>
          </a:p>
          <a:p>
            <a:pPr defTabSz="914400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nb-NO" sz="2000" dirty="0">
                <a:solidFill>
                  <a:prstClr val="black"/>
                </a:solidFill>
              </a:rPr>
              <a:t>bergarter </a:t>
            </a:r>
          </a:p>
          <a:p>
            <a:pPr defTabSz="914400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nb-NO" sz="2000" dirty="0">
                <a:solidFill>
                  <a:prstClr val="black"/>
                </a:solidFill>
              </a:rPr>
              <a:t>driveteknikk, </a:t>
            </a:r>
          </a:p>
          <a:p>
            <a:pPr defTabSz="914400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nb-NO" sz="2000" dirty="0">
                <a:solidFill>
                  <a:prstClr val="black"/>
                </a:solidFill>
              </a:rPr>
              <a:t>produksjonsmåte (knusing, sortering) </a:t>
            </a:r>
          </a:p>
          <a:p>
            <a:pPr defTabSz="914400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nb-NO" sz="2000" dirty="0">
                <a:solidFill>
                  <a:prstClr val="black"/>
                </a:solidFill>
              </a:rPr>
              <a:t>brukskvalitet for knust tilslag </a:t>
            </a:r>
          </a:p>
        </p:txBody>
      </p:sp>
      <p:pic>
        <p:nvPicPr>
          <p:cNvPr id="4" name="Picture Placeholder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1091" y="3517005"/>
            <a:ext cx="3075709" cy="25129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E09093-8B35-42C5-B03B-11EF823E7721}"/>
              </a:ext>
            </a:extLst>
          </p:cNvPr>
          <p:cNvSpPr txBox="1"/>
          <p:nvPr/>
        </p:nvSpPr>
        <p:spPr>
          <a:xfrm>
            <a:off x="457200" y="1274276"/>
            <a:ext cx="8229600" cy="489364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00B050"/>
                </a:solidFill>
              </a:rPr>
              <a:t>Utvalgte resultater/erfaringer – H3:</a:t>
            </a:r>
          </a:p>
          <a:p>
            <a:endParaRPr lang="nb-NO" sz="24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B050"/>
                </a:solidFill>
              </a:rPr>
              <a:t>Få best mulig kvalitet ut av den bergmassen som er tilgjengelig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B050"/>
                </a:solidFill>
              </a:rPr>
              <a:t>Forbedre kvaliteten til svake materialer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B050"/>
                </a:solidFill>
              </a:rPr>
              <a:t>Riktig dokumentasjon av kvalitet og –variasjoner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B050"/>
                </a:solidFill>
              </a:rPr>
              <a:t>Kvalitetsoptimalisering som  funksjon av knuseprosesser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B050"/>
                </a:solidFill>
              </a:rPr>
              <a:t>Forbedringer i uttak og prosessering øker utnyttelsen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B050"/>
                </a:solidFill>
              </a:rPr>
              <a:t>Flere anvendelsesmuligheter mulig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>
                <a:solidFill>
                  <a:srgbClr val="00B050"/>
                </a:solidFill>
              </a:rPr>
              <a:t>Fokus på tolerant materialdesign – "</a:t>
            </a:r>
            <a:r>
              <a:rPr lang="nb-NO" sz="2400" dirty="0" err="1">
                <a:solidFill>
                  <a:srgbClr val="00B050"/>
                </a:solidFill>
              </a:rPr>
              <a:t>Bottom</a:t>
            </a:r>
            <a:r>
              <a:rPr lang="nb-NO" sz="2400" dirty="0">
                <a:solidFill>
                  <a:srgbClr val="00B050"/>
                </a:solidFill>
              </a:rPr>
              <a:t>-up"-tilnærming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SINTEF Lys">
  <a:themeElements>
    <a:clrScheme name="SINTEF">
      <a:dk1>
        <a:sysClr val="windowText" lastClr="000000"/>
      </a:dk1>
      <a:lt1>
        <a:sysClr val="window" lastClr="FFFFFF"/>
      </a:lt1>
      <a:dk2>
        <a:srgbClr val="003C65"/>
      </a:dk2>
      <a:lt2>
        <a:srgbClr val="FFFFFF"/>
      </a:lt2>
      <a:accent1>
        <a:srgbClr val="003C65"/>
      </a:accent1>
      <a:accent2>
        <a:srgbClr val="22A7E5"/>
      </a:accent2>
      <a:accent3>
        <a:srgbClr val="EC008C"/>
      </a:accent3>
      <a:accent4>
        <a:srgbClr val="A4C21F"/>
      </a:accent4>
      <a:accent5>
        <a:srgbClr val="F7E918"/>
      </a:accent5>
      <a:accent6>
        <a:srgbClr val="A19589"/>
      </a:accent6>
      <a:hlink>
        <a:srgbClr val="0563C1"/>
      </a:hlink>
      <a:folHlink>
        <a:srgbClr val="954F72"/>
      </a:folHlink>
    </a:clrScheme>
    <a:fontScheme name="SINTEF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2"/>
          </a:solidFill>
          <a:tailEnd type="oval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14208646-9330-4586-9BC2-731B280220B3}" vid="{450EE736-5746-4822-ACB6-84A70A68E023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</TotalTime>
  <Words>629</Words>
  <Application>Microsoft Office PowerPoint</Application>
  <PresentationFormat>Skjermfremvisning (4:3)</PresentationFormat>
  <Paragraphs>139</Paragraphs>
  <Slides>12</Slides>
  <Notes>12</Notes>
  <HiddenSlides>2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Office-tema</vt:lpstr>
      <vt:lpstr>3_SINTEF Lys</vt:lpstr>
      <vt:lpstr>Kortreist Stein Workshop om Samfunnsnyttig massedisponering, Bergen, 17.10.2018</vt:lpstr>
      <vt:lpstr> Informasjon om prosjektet </vt:lpstr>
      <vt:lpstr>Bakgrunn for Kortreist stein</vt:lpstr>
      <vt:lpstr>Partnere</vt:lpstr>
      <vt:lpstr>Målsetting</vt:lpstr>
      <vt:lpstr> Arbeidspakker </vt:lpstr>
      <vt:lpstr> H1 Planprosesser og ressursforvaltning </vt:lpstr>
      <vt:lpstr> H2 Kontrakter, incentiver og forretningsmodeller </vt:lpstr>
      <vt:lpstr> H3 Produksjon og anvendelse </vt:lpstr>
      <vt:lpstr> H4 Miljø og energibruk </vt:lpstr>
      <vt:lpstr>H4 Miljø og energibruk</vt:lpstr>
      <vt:lpstr>https://www.sintef.no/projectweb/kortreist-stein/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Sanja</dc:creator>
  <cp:lastModifiedBy>Jomar Ragnhildstveit</cp:lastModifiedBy>
  <cp:revision>83</cp:revision>
  <cp:lastPrinted>2018-10-16T17:17:15Z</cp:lastPrinted>
  <dcterms:created xsi:type="dcterms:W3CDTF">2016-05-26T14:01:39Z</dcterms:created>
  <dcterms:modified xsi:type="dcterms:W3CDTF">2018-10-17T06:39:00Z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</Properties>
</file>