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3" r:id="rId3"/>
    <p:sldMasterId id="2147483657" r:id="rId4"/>
  </p:sldMasterIdLst>
  <p:notesMasterIdLst>
    <p:notesMasterId r:id="rId11"/>
  </p:notesMasterIdLst>
  <p:sldIdLst>
    <p:sldId id="262" r:id="rId5"/>
    <p:sldId id="291" r:id="rId6"/>
    <p:sldId id="287" r:id="rId7"/>
    <p:sldId id="278" r:id="rId8"/>
    <p:sldId id="283" r:id="rId9"/>
    <p:sldId id="29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4"/>
    <p:restoredTop sz="94629"/>
  </p:normalViewPr>
  <p:slideViewPr>
    <p:cSldViewPr snapToGrid="0" snapToObjects="1">
      <p:cViewPr varScale="1">
        <p:scale>
          <a:sx n="112" d="100"/>
          <a:sy n="112" d="100"/>
        </p:scale>
        <p:origin x="114" y="8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5788D-A2EF-40F0-89BE-A8C30F03BCCF}" type="datetimeFigureOut">
              <a:rPr lang="nb-NO" smtClean="0"/>
              <a:t>15.09.2021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362314-7266-454E-B092-E24DEFCF929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7038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73776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31" y="5440522"/>
            <a:ext cx="1084540" cy="11268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61" y="551349"/>
            <a:ext cx="1573637" cy="365125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2703871" y="916474"/>
            <a:ext cx="8042787" cy="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100301" y="353035"/>
            <a:ext cx="7249925" cy="56343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800" b="1" i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100301" y="1609196"/>
            <a:ext cx="7249925" cy="450254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</p:spTree>
    <p:extLst>
      <p:ext uri="{BB962C8B-B14F-4D97-AF65-F5344CB8AC3E}">
        <p14:creationId xmlns:p14="http://schemas.microsoft.com/office/powerpoint/2010/main" val="1623232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A673-B0B8-47B5-9BE7-9915E2331ED2}" type="datetimeFigureOut">
              <a:rPr lang="nb-NO">
                <a:solidFill>
                  <a:prstClr val="black">
                    <a:tint val="75000"/>
                  </a:prstClr>
                </a:solidFill>
              </a:rPr>
              <a:pPr/>
              <a:t>15.09.2021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6DFD2-B75B-4837-B967-A9FACE2BF33D}" type="slidenum">
              <a:rPr lang="nb-NO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5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A673-B0B8-47B5-9BE7-9915E2331ED2}" type="datetimeFigureOut">
              <a:rPr lang="nb-NO">
                <a:solidFill>
                  <a:prstClr val="black">
                    <a:tint val="75000"/>
                  </a:prstClr>
                </a:solidFill>
              </a:rPr>
              <a:pPr/>
              <a:t>15.09.2021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6DFD2-B75B-4837-B967-A9FACE2BF33D}" type="slidenum">
              <a:rPr lang="nb-NO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16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A673-B0B8-47B5-9BE7-9915E2331ED2}" type="datetimeFigureOut">
              <a:rPr lang="nb-NO">
                <a:solidFill>
                  <a:prstClr val="black">
                    <a:tint val="75000"/>
                  </a:prstClr>
                </a:solidFill>
              </a:rPr>
              <a:pPr/>
              <a:t>15.09.2021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6DFD2-B75B-4837-B967-A9FACE2BF33D}" type="slidenum">
              <a:rPr lang="nb-NO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698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A673-B0B8-47B5-9BE7-9915E2331ED2}" type="datetimeFigureOut">
              <a:rPr lang="nb-NO">
                <a:solidFill>
                  <a:prstClr val="black">
                    <a:tint val="75000"/>
                  </a:prstClr>
                </a:solidFill>
              </a:rPr>
              <a:pPr/>
              <a:t>15.09.2021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6DFD2-B75B-4837-B967-A9FACE2BF33D}" type="slidenum">
              <a:rPr lang="nb-NO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86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A673-B0B8-47B5-9BE7-9915E2331ED2}" type="datetimeFigureOut">
              <a:rPr lang="nb-NO">
                <a:solidFill>
                  <a:prstClr val="black">
                    <a:tint val="75000"/>
                  </a:prstClr>
                </a:solidFill>
              </a:rPr>
              <a:pPr/>
              <a:t>15.09.2021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6DFD2-B75B-4837-B967-A9FACE2BF33D}" type="slidenum">
              <a:rPr lang="nb-NO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743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A673-B0B8-47B5-9BE7-9915E2331ED2}" type="datetimeFigureOut">
              <a:rPr lang="nb-NO">
                <a:solidFill>
                  <a:prstClr val="black">
                    <a:tint val="75000"/>
                  </a:prstClr>
                </a:solidFill>
              </a:rPr>
              <a:pPr/>
              <a:t>15.09.2021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6DFD2-B75B-4837-B967-A9FACE2BF33D}" type="slidenum">
              <a:rPr lang="nb-NO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006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A673-B0B8-47B5-9BE7-9915E2331ED2}" type="datetimeFigureOut">
              <a:rPr lang="nb-NO">
                <a:solidFill>
                  <a:prstClr val="black">
                    <a:tint val="75000"/>
                  </a:prstClr>
                </a:solidFill>
              </a:rPr>
              <a:pPr/>
              <a:t>15.09.2021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6DFD2-B75B-4837-B967-A9FACE2BF33D}" type="slidenum">
              <a:rPr lang="nb-NO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675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31" y="5440522"/>
            <a:ext cx="955474" cy="11268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26" y="552874"/>
            <a:ext cx="1524132" cy="36360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2703871" y="916474"/>
            <a:ext cx="8042787" cy="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100301" y="353035"/>
            <a:ext cx="7249925" cy="56343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800" b="1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100301" y="1609196"/>
            <a:ext cx="7249925" cy="450254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</p:spTree>
    <p:extLst>
      <p:ext uri="{BB962C8B-B14F-4D97-AF65-F5344CB8AC3E}">
        <p14:creationId xmlns:p14="http://schemas.microsoft.com/office/powerpoint/2010/main" val="3685565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73776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61" y="551349"/>
            <a:ext cx="1573637" cy="365125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2703871" y="916474"/>
            <a:ext cx="8042787" cy="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100301" y="353035"/>
            <a:ext cx="7249925" cy="56343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800" b="1" i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100301" y="1609196"/>
            <a:ext cx="7249925" cy="450254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2" y="5440522"/>
            <a:ext cx="955541" cy="112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931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2014309"/>
            <a:ext cx="12192000" cy="1536569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2456024"/>
            <a:ext cx="10515600" cy="888641"/>
          </a:xfrm>
          <a:prstGeom prst="rect">
            <a:avLst/>
          </a:prstGeom>
          <a:noFill/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083" y="344483"/>
            <a:ext cx="835975" cy="9858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59" y="593113"/>
            <a:ext cx="2048165" cy="488615"/>
          </a:xfrm>
          <a:prstGeom prst="rect">
            <a:avLst/>
          </a:prstGeom>
        </p:spPr>
      </p:pic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1499041" y="6020029"/>
            <a:ext cx="9144000" cy="5337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25688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98464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363" y="977680"/>
            <a:ext cx="2504206" cy="5810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25521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242" y="563525"/>
            <a:ext cx="1093256" cy="1289287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499041" y="6020029"/>
            <a:ext cx="9144000" cy="5337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74891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A673-B0B8-47B5-9BE7-9915E2331ED2}" type="datetimeFigureOut">
              <a:rPr lang="nb-NO">
                <a:solidFill>
                  <a:prstClr val="black">
                    <a:tint val="75000"/>
                  </a:prstClr>
                </a:solidFill>
              </a:rPr>
              <a:pPr/>
              <a:t>15.09.2021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6DFD2-B75B-4837-B967-A9FACE2BF33D}" type="slidenum">
              <a:rPr lang="nb-NO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986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A673-B0B8-47B5-9BE7-9915E2331ED2}" type="datetimeFigureOut">
              <a:rPr lang="nb-NO">
                <a:solidFill>
                  <a:prstClr val="black">
                    <a:tint val="75000"/>
                  </a:prstClr>
                </a:solidFill>
              </a:rPr>
              <a:pPr/>
              <a:t>15.09.2021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6DFD2-B75B-4837-B967-A9FACE2BF33D}" type="slidenum">
              <a:rPr lang="nb-NO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406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A673-B0B8-47B5-9BE7-9915E2331ED2}" type="datetimeFigureOut">
              <a:rPr lang="nb-NO">
                <a:solidFill>
                  <a:prstClr val="black">
                    <a:tint val="75000"/>
                  </a:prstClr>
                </a:solidFill>
              </a:rPr>
              <a:pPr/>
              <a:t>15.09.2021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6DFD2-B75B-4837-B967-A9FACE2BF33D}" type="slidenum">
              <a:rPr lang="nb-NO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956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A673-B0B8-47B5-9BE7-9915E2331ED2}" type="datetimeFigureOut">
              <a:rPr lang="nb-NO">
                <a:solidFill>
                  <a:prstClr val="black">
                    <a:tint val="75000"/>
                  </a:prstClr>
                </a:solidFill>
              </a:rPr>
              <a:pPr/>
              <a:t>15.09.2021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6DFD2-B75B-4837-B967-A9FACE2BF33D}" type="slidenum">
              <a:rPr lang="nb-NO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540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6119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4572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9422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BA673-B0B8-47B5-9BE7-9915E2331ED2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15.09.2021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6DFD2-B75B-4837-B967-A9FACE2BF33D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742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288" y="1865520"/>
            <a:ext cx="8115949" cy="2521005"/>
          </a:xfrm>
          <a:prstGeom prst="rect">
            <a:avLst/>
          </a:prstGeom>
        </p:spPr>
      </p:pic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277583" y="5166170"/>
            <a:ext cx="7249925" cy="424219"/>
          </a:xfrm>
        </p:spPr>
        <p:txBody>
          <a:bodyPr/>
          <a:lstStyle/>
          <a:p>
            <a:r>
              <a:rPr lang="en-GB" sz="2400" b="1" dirty="0"/>
              <a:t>Knowledge - Friendship - Teamwork</a:t>
            </a:r>
            <a:endParaRPr lang="nb-NO" sz="24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Energy </a:t>
            </a:r>
            <a:r>
              <a:rPr lang="nb-NO" dirty="0" err="1"/>
              <a:t>Efficiency</a:t>
            </a:r>
            <a:r>
              <a:rPr lang="nb-NO" dirty="0"/>
              <a:t> – Research Center</a:t>
            </a:r>
          </a:p>
        </p:txBody>
      </p:sp>
    </p:spTree>
    <p:extLst>
      <p:ext uri="{BB962C8B-B14F-4D97-AF65-F5344CB8AC3E}">
        <p14:creationId xmlns:p14="http://schemas.microsoft.com/office/powerpoint/2010/main" val="176994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4358" y="2442130"/>
            <a:ext cx="5558177" cy="39916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Rectangle 5"/>
          <p:cNvSpPr/>
          <p:nvPr/>
        </p:nvSpPr>
        <p:spPr>
          <a:xfrm>
            <a:off x="2927475" y="1143532"/>
            <a:ext cx="80150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u="sng" dirty="0"/>
              <a:t>Joint effort </a:t>
            </a:r>
            <a:r>
              <a:rPr lang="en-GB" sz="2800" dirty="0"/>
              <a:t>for creating a competitive, energy efficient and environmental friendly industry for the future</a:t>
            </a:r>
          </a:p>
        </p:txBody>
      </p:sp>
      <p:sp>
        <p:nvSpPr>
          <p:cNvPr id="7" name="Rectangle 6"/>
          <p:cNvSpPr/>
          <p:nvPr/>
        </p:nvSpPr>
        <p:spPr>
          <a:xfrm>
            <a:off x="5241434" y="373390"/>
            <a:ext cx="27849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2800" b="1" dirty="0" err="1">
                <a:solidFill>
                  <a:srgbClr val="44546A"/>
                </a:solidFill>
              </a:rPr>
              <a:t>HighEFF</a:t>
            </a:r>
            <a:r>
              <a:rPr lang="en-GB" sz="2800" b="1" dirty="0">
                <a:solidFill>
                  <a:srgbClr val="44546A"/>
                </a:solidFill>
              </a:rPr>
              <a:t> Vision</a:t>
            </a:r>
          </a:p>
        </p:txBody>
      </p:sp>
    </p:spTree>
    <p:extLst>
      <p:ext uri="{BB962C8B-B14F-4D97-AF65-F5344CB8AC3E}">
        <p14:creationId xmlns:p14="http://schemas.microsoft.com/office/powerpoint/2010/main" val="129724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HighEFF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1252" y="1213270"/>
            <a:ext cx="9459346" cy="5319505"/>
          </a:xfrm>
        </p:spPr>
        <p:txBody>
          <a:bodyPr/>
          <a:lstStyle/>
          <a:p>
            <a:r>
              <a:rPr lang="en-US" sz="2400" b="1" dirty="0"/>
              <a:t>Largest effort in supporting research, development and innovation</a:t>
            </a:r>
          </a:p>
          <a:p>
            <a:r>
              <a:rPr lang="en-US" sz="2400" b="1" dirty="0"/>
              <a:t>To structure the research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b="1" dirty="0">
                <a:solidFill>
                  <a:srgbClr val="99FF66"/>
                </a:solidFill>
              </a:rPr>
              <a:t>39 partners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b="1" dirty="0">
                <a:solidFill>
                  <a:srgbClr val="99FF66"/>
                </a:solidFill>
              </a:rPr>
              <a:t>2016-2024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b="1" dirty="0">
                <a:solidFill>
                  <a:srgbClr val="99FF66"/>
                </a:solidFill>
              </a:rPr>
              <a:t>23 PhD / Post </a:t>
            </a:r>
            <a:r>
              <a:rPr lang="nb-NO" sz="2400" b="1" dirty="0" err="1">
                <a:solidFill>
                  <a:srgbClr val="99FF66"/>
                </a:solidFill>
              </a:rPr>
              <a:t>docs</a:t>
            </a:r>
            <a:endParaRPr lang="nb-NO" sz="2400" b="1" dirty="0">
              <a:solidFill>
                <a:srgbClr val="99FF6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b="1" dirty="0">
                <a:solidFill>
                  <a:srgbClr val="99FF66"/>
                </a:solidFill>
              </a:rPr>
              <a:t>395 MNOK</a:t>
            </a:r>
          </a:p>
          <a:p>
            <a:endParaRPr lang="en-US" sz="2400" dirty="0"/>
          </a:p>
          <a:p>
            <a:r>
              <a:rPr lang="en-US" sz="2400" b="1" dirty="0"/>
              <a:t>20-30 % reduction in specific energy use </a:t>
            </a:r>
          </a:p>
          <a:p>
            <a:r>
              <a:rPr lang="en-US" sz="2400" b="1" dirty="0"/>
              <a:t>10 % reduction in greenhouse gas emissions </a:t>
            </a:r>
          </a:p>
          <a:p>
            <a:pPr>
              <a:lnSpc>
                <a:spcPct val="50000"/>
              </a:lnSpc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b="1" dirty="0">
              <a:solidFill>
                <a:schemeClr val="bg1"/>
              </a:solidFill>
            </a:endParaRPr>
          </a:p>
          <a:p>
            <a:pPr algn="ctr"/>
            <a:endParaRPr lang="nb-NO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b="1" dirty="0"/>
          </a:p>
          <a:p>
            <a:endParaRPr lang="nb-NO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8530" y="2508424"/>
            <a:ext cx="2761727" cy="184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347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03871" y="1662783"/>
            <a:ext cx="3625795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Corner Stones: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Energy Efficient Processing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Surplus Heat Utilization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Industrial Clusters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Education and Training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r>
              <a:rPr lang="en-GB" sz="2000" b="1" dirty="0"/>
              <a:t>Research Areas: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Methodologies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Components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Cycles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Applications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Society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Case Studies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9137" y="1662783"/>
            <a:ext cx="4078453" cy="408727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241434" y="373390"/>
            <a:ext cx="27849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2800" b="1" dirty="0">
                <a:solidFill>
                  <a:srgbClr val="44546A"/>
                </a:solidFill>
              </a:rPr>
              <a:t>Focus in HighEFF</a:t>
            </a:r>
          </a:p>
        </p:txBody>
      </p:sp>
    </p:spTree>
    <p:extLst>
      <p:ext uri="{BB962C8B-B14F-4D97-AF65-F5344CB8AC3E}">
        <p14:creationId xmlns:p14="http://schemas.microsoft.com/office/powerpoint/2010/main" val="1052752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WBS</a:t>
            </a:r>
          </a:p>
        </p:txBody>
      </p:sp>
      <p:pic>
        <p:nvPicPr>
          <p:cNvPr id="4" name="Picture 3" descr="Chart, diagram, treemap chart&#10;&#10;Description automatically generated">
            <a:extLst>
              <a:ext uri="{FF2B5EF4-FFF2-40B4-BE49-F238E27FC236}">
                <a16:creationId xmlns:a16="http://schemas.microsoft.com/office/drawing/2014/main" id="{96FDB11E-695C-437B-AC7A-D9070F5A9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8846" y="1120852"/>
            <a:ext cx="9954926" cy="485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373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00969"/>
            <a:ext cx="5334000" cy="4469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46D33B8-DE2A-45B4-88D5-43A5135AAB03}"/>
              </a:ext>
            </a:extLst>
          </p:cNvPr>
          <p:cNvSpPr/>
          <p:nvPr/>
        </p:nvSpPr>
        <p:spPr>
          <a:xfrm>
            <a:off x="8458200" y="2723167"/>
            <a:ext cx="348899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SINTEF Energi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Norges teknisk-naturvitenskapelige universitet, NTNU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SINTEF AS (</a:t>
            </a: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SINTEF Industri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NTNU Samfunnsforskning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Nord Universitet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SINTEF Ocean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21D5A9-22DC-44E1-88FD-B9DC8F4F50BE}"/>
              </a:ext>
            </a:extLst>
          </p:cNvPr>
          <p:cNvSpPr/>
          <p:nvPr/>
        </p:nvSpPr>
        <p:spPr>
          <a:xfrm>
            <a:off x="2390775" y="78050"/>
            <a:ext cx="239077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Equinor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Energy 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Hydro Aluminium 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Rema 1000 i Norge 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Eramet Norway 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Norsk Alcoa 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Elkem 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 Industripark 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Gassco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Orkla AS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C8DCDE-FA0F-463B-9DFF-412DC21205EA}"/>
              </a:ext>
            </a:extLst>
          </p:cNvPr>
          <p:cNvSpPr/>
          <p:nvPr/>
        </p:nvSpPr>
        <p:spPr>
          <a:xfrm>
            <a:off x="7057466" y="81432"/>
            <a:ext cx="40576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err="1">
                <a:solidFill>
                  <a:prstClr val="black"/>
                </a:solidFill>
              </a:rPr>
              <a:t>TripleNine</a:t>
            </a:r>
            <a:r>
              <a:rPr lang="nb-NO" dirty="0">
                <a:solidFill>
                  <a:prstClr val="black"/>
                </a:solidFill>
              </a:rPr>
              <a:t> Vedde AS</a:t>
            </a:r>
          </a:p>
          <a:p>
            <a:pPr lvl="0">
              <a:defRPr/>
            </a:pPr>
            <a:r>
              <a:rPr lang="nb-NO" dirty="0">
                <a:solidFill>
                  <a:prstClr val="black"/>
                </a:solidFill>
              </a:rPr>
              <a:t>Wacker 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Chemicals Norway 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Finnfjord 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Borregaard AS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D29F8B-FCC3-4394-A5A8-8706E35B19D5}"/>
              </a:ext>
            </a:extLst>
          </p:cNvPr>
          <p:cNvSpPr/>
          <p:nvPr/>
        </p:nvSpPr>
        <p:spPr>
          <a:xfrm>
            <a:off x="4619625" y="65869"/>
            <a:ext cx="3429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Glencore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Nikkelverk ASA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TINE SA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Pelagia</a:t>
            </a:r>
            <a:r>
              <a:rPr lang="nb-NO">
                <a:solidFill>
                  <a:prstClr val="black"/>
                </a:solidFill>
                <a:latin typeface="Calibri" panose="020F0502020204030204"/>
              </a:rPr>
              <a:t> AS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F619C3-57C2-4291-992B-2533ABDECBB7}"/>
              </a:ext>
            </a:extLst>
          </p:cNvPr>
          <p:cNvSpPr/>
          <p:nvPr/>
        </p:nvSpPr>
        <p:spPr>
          <a:xfrm>
            <a:off x="515187" y="3419729"/>
            <a:ext cx="24669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Danfoss A/S</a:t>
            </a:r>
          </a:p>
          <a:p>
            <a:pPr>
              <a:defRPr/>
            </a:pPr>
            <a:r>
              <a:rPr lang="nb-NO" dirty="0">
                <a:solidFill>
                  <a:prstClr val="black"/>
                </a:solidFill>
              </a:rPr>
              <a:t>Alfa </a:t>
            </a:r>
            <a:r>
              <a:rPr lang="nb-NO" dirty="0" err="1">
                <a:solidFill>
                  <a:prstClr val="black"/>
                </a:solidFill>
              </a:rPr>
              <a:t>Laval</a:t>
            </a:r>
            <a:r>
              <a:rPr lang="nb-NO" dirty="0">
                <a:solidFill>
                  <a:prstClr val="black"/>
                </a:solidFill>
              </a:rPr>
              <a:t> </a:t>
            </a:r>
            <a:r>
              <a:rPr lang="nb-NO" dirty="0" err="1">
                <a:solidFill>
                  <a:prstClr val="black"/>
                </a:solidFill>
              </a:rPr>
              <a:t>Corp</a:t>
            </a:r>
            <a:r>
              <a:rPr lang="nb-NO" dirty="0">
                <a:solidFill>
                  <a:prstClr val="black"/>
                </a:solidFill>
              </a:rPr>
              <a:t> AB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EPCON 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Officine Mario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Dorin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GE Power Norway AS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Halvorsen AS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884268-3334-43FB-9361-605D155815F1}"/>
              </a:ext>
            </a:extLst>
          </p:cNvPr>
          <p:cNvSpPr/>
          <p:nvPr/>
        </p:nvSpPr>
        <p:spPr>
          <a:xfrm>
            <a:off x="1993480" y="5113787"/>
            <a:ext cx="25336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Mayekawa MFG Co., Ltd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Hybrid Energy 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Cadio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Gether AS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E01DDD-4F65-4A92-990A-9AD54D1FB83D}"/>
              </a:ext>
            </a:extLst>
          </p:cNvPr>
          <p:cNvSpPr/>
          <p:nvPr/>
        </p:nvSpPr>
        <p:spPr>
          <a:xfrm>
            <a:off x="5311565" y="5951484"/>
            <a:ext cx="19526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Enablers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ENOVA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Innovasjon Norge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878495-3705-400E-95B7-6D77D862FA25}"/>
              </a:ext>
            </a:extLst>
          </p:cNvPr>
          <p:cNvSpPr/>
          <p:nvPr/>
        </p:nvSpPr>
        <p:spPr>
          <a:xfrm>
            <a:off x="8458200" y="4639931"/>
            <a:ext cx="3733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Kungliga </a:t>
            </a:r>
            <a:r>
              <a:rPr kumimoji="0" lang="nb-NO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Tekniska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b-NO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Högskolan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KTH</a:t>
            </a:r>
          </a:p>
          <a:p>
            <a:pPr lvl="0">
              <a:defRPr/>
            </a:pPr>
            <a:r>
              <a:rPr lang="nb-NO" dirty="0" err="1">
                <a:solidFill>
                  <a:prstClr val="black"/>
                </a:solidFill>
              </a:rPr>
              <a:t>Massachusets</a:t>
            </a:r>
            <a:r>
              <a:rPr lang="nb-NO" dirty="0">
                <a:solidFill>
                  <a:prstClr val="black"/>
                </a:solidFill>
              </a:rPr>
              <a:t> </a:t>
            </a:r>
            <a:r>
              <a:rPr lang="nb-NO" dirty="0" err="1">
                <a:solidFill>
                  <a:prstClr val="black"/>
                </a:solidFill>
              </a:rPr>
              <a:t>Institute</a:t>
            </a:r>
            <a:r>
              <a:rPr lang="nb-NO" dirty="0">
                <a:solidFill>
                  <a:prstClr val="black"/>
                </a:solidFill>
              </a:rPr>
              <a:t> </a:t>
            </a:r>
            <a:r>
              <a:rPr lang="nb-NO" dirty="0" err="1">
                <a:solidFill>
                  <a:prstClr val="black"/>
                </a:solidFill>
              </a:rPr>
              <a:t>of</a:t>
            </a:r>
            <a:r>
              <a:rPr lang="nb-NO" dirty="0">
                <a:solidFill>
                  <a:prstClr val="black"/>
                </a:solidFill>
              </a:rPr>
              <a:t> Technology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Carnegie Mellon </a:t>
            </a:r>
            <a:r>
              <a:rPr kumimoji="0" lang="nb-NO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University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</a:t>
            </a:r>
            <a:r>
              <a:rPr kumimoji="0" lang="nb-NO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University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b-NO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Manchester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Shanghai </a:t>
            </a:r>
            <a:r>
              <a:rPr kumimoji="0" lang="nb-NO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Jiao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b-NO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Tong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b-NO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University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AIT </a:t>
            </a:r>
            <a:r>
              <a:rPr kumimoji="0" lang="nb-NO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Austrian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b-NO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Institute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b-NO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Technology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Doshisha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b-NO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University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308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1170</TotalTime>
  <Words>220</Words>
  <Application>Microsoft Office PowerPoint</Application>
  <PresentationFormat>Widescreen</PresentationFormat>
  <Paragraphs>79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1_Office Theme</vt:lpstr>
      <vt:lpstr>2_Office Theme</vt:lpstr>
      <vt:lpstr>3_Office Theme</vt:lpstr>
      <vt:lpstr>Energy Efficiency – Research Center</vt:lpstr>
      <vt:lpstr>PowerPoint Presentation</vt:lpstr>
      <vt:lpstr>HighEFF</vt:lpstr>
      <vt:lpstr>PowerPoint Presentation</vt:lpstr>
      <vt:lpstr>WBS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Sigurdson</dc:creator>
  <cp:lastModifiedBy>Astrid Benedicte Lundquist</cp:lastModifiedBy>
  <cp:revision>73</cp:revision>
  <dcterms:created xsi:type="dcterms:W3CDTF">2016-06-20T14:20:08Z</dcterms:created>
  <dcterms:modified xsi:type="dcterms:W3CDTF">2021-09-15T06:17:07Z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-8706595</vt:i4>
  </property>
  <property fmtid="{D5CDD505-2E9C-101B-9397-08002B2CF9AE}" pid="3" name="_NewReviewCycle">
    <vt:lpwstr/>
  </property>
  <property fmtid="{D5CDD505-2E9C-101B-9397-08002B2CF9AE}" pid="4" name="_EmailSubject">
    <vt:lpwstr>HighEFF template</vt:lpwstr>
  </property>
  <property fmtid="{D5CDD505-2E9C-101B-9397-08002B2CF9AE}" pid="5" name="_AuthorEmail">
    <vt:lpwstr>IngridCamilla.C.Claussen@sintef.no</vt:lpwstr>
  </property>
  <property fmtid="{D5CDD505-2E9C-101B-9397-08002B2CF9AE}" pid="6" name="_AuthorEmailDisplayName">
    <vt:lpwstr>Ingrid Claussen</vt:lpwstr>
  </property>
</Properties>
</file>