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30"/>
  </p:notesMasterIdLst>
  <p:handoutMasterIdLst>
    <p:handoutMasterId r:id="rId31"/>
  </p:handoutMasterIdLst>
  <p:sldIdLst>
    <p:sldId id="273" r:id="rId6"/>
    <p:sldId id="3770" r:id="rId7"/>
    <p:sldId id="374" r:id="rId8"/>
    <p:sldId id="1004" r:id="rId9"/>
    <p:sldId id="282" r:id="rId10"/>
    <p:sldId id="1005" r:id="rId11"/>
    <p:sldId id="375" r:id="rId12"/>
    <p:sldId id="286" r:id="rId13"/>
    <p:sldId id="658" r:id="rId14"/>
    <p:sldId id="1333" r:id="rId15"/>
    <p:sldId id="3760" r:id="rId16"/>
    <p:sldId id="523" r:id="rId17"/>
    <p:sldId id="281" r:id="rId18"/>
    <p:sldId id="521" r:id="rId19"/>
    <p:sldId id="377" r:id="rId20"/>
    <p:sldId id="289" r:id="rId21"/>
    <p:sldId id="302" r:id="rId22"/>
    <p:sldId id="1271" r:id="rId23"/>
    <p:sldId id="3761" r:id="rId24"/>
    <p:sldId id="3763" r:id="rId25"/>
    <p:sldId id="3764" r:id="rId26"/>
    <p:sldId id="4069" r:id="rId27"/>
    <p:sldId id="3765" r:id="rId28"/>
    <p:sldId id="279" r:id="rId29"/>
  </p:sldIdLst>
  <p:sldSz cx="12192000" cy="6858000"/>
  <p:notesSz cx="6797675" cy="9926638"/>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438" userDrawn="1">
          <p15:clr>
            <a:srgbClr val="A4A3A4"/>
          </p15:clr>
        </p15:guide>
        <p15:guide id="4" pos="1186" userDrawn="1">
          <p15:clr>
            <a:srgbClr val="A4A3A4"/>
          </p15:clr>
        </p15:guide>
        <p15:guide id="10" pos="7673" userDrawn="1">
          <p15:clr>
            <a:srgbClr val="A4A3A4"/>
          </p15:clr>
        </p15:guide>
        <p15:guide id="11" orient="horz" pos="822" userDrawn="1">
          <p15:clr>
            <a:srgbClr val="A4A3A4"/>
          </p15:clr>
        </p15:guide>
        <p15:guide id="12" pos="572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2F550E-BE32-4A0B-0737-77FDD2283226}" name="Gerd Kjølle" initials="GK" userId="S::gerd.kjolle@sintef.no::1065f18b-76db-41b8-bae3-5c93d8107a6a" providerId="AD"/>
  <p188:author id="{2EB47B20-931F-E797-5FD7-7025C238BEED}" name="Ida Sortland" initials="IS" userId="Ida Sortland" providerId="None"/>
  <p188:author id="{66874784-639B-C35E-A4B8-A534E96D6BFB}" name="Hege Island Iversen" initials="HII" userId="S::hege.iversen@sintef.no::b3573285-5b4b-41b4-b9c9-3a63c8d513e4" providerId="AD"/>
  <p188:author id="{2588C8BC-53F5-FE9E-ABE9-91A5EFDEA596}" name="Gerd Kjølle" initials="GK" userId="S::gerd.kjolle@sintef.no::a197efce-c20a-41e0-bc2b-51b0a7c3b33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BBDBF"/>
    <a:srgbClr val="F69320"/>
    <a:srgbClr val="104167"/>
    <a:srgbClr val="A9CA3B"/>
    <a:srgbClr val="004370"/>
    <a:srgbClr val="093F65"/>
    <a:srgbClr val="A9CD38"/>
    <a:srgbClr val="07456B"/>
    <a:srgbClr val="80A03C"/>
    <a:srgbClr val="0A3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65343-AA7E-46ED-B9BD-FF731B599D2F}" v="19" dt="2024-04-15T13:51:04.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2" autoAdjust="0"/>
    <p:restoredTop sz="94477" autoAdjust="0"/>
  </p:normalViewPr>
  <p:slideViewPr>
    <p:cSldViewPr snapToGrid="0">
      <p:cViewPr varScale="1">
        <p:scale>
          <a:sx n="153" d="100"/>
          <a:sy n="153" d="100"/>
        </p:scale>
        <p:origin x="2886" y="150"/>
      </p:cViewPr>
      <p:guideLst>
        <p:guide orient="horz" pos="550"/>
        <p:guide pos="438"/>
        <p:guide pos="1186"/>
        <p:guide pos="7673"/>
        <p:guide orient="horz" pos="822"/>
        <p:guide pos="572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234"/>
    </p:cViewPr>
  </p:sorterViewPr>
  <p:notesViewPr>
    <p:cSldViewPr snapToGrid="0" showGuides="1">
      <p:cViewPr varScale="1">
        <p:scale>
          <a:sx n="101" d="100"/>
          <a:sy n="101" d="100"/>
        </p:scale>
        <p:origin x="28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d Kjølle" userId="1065f18b-76db-41b8-bae3-5c93d8107a6a" providerId="ADAL" clId="{F035FC5A-46E1-49A9-A5E9-3DD7DDBB676C}"/>
    <pc:docChg chg="undo custSel addSld delSld modSld">
      <pc:chgData name="Gerd Kjølle" userId="1065f18b-76db-41b8-bae3-5c93d8107a6a" providerId="ADAL" clId="{F035FC5A-46E1-49A9-A5E9-3DD7DDBB676C}" dt="2024-02-01T08:39:30.947" v="49" actId="20577"/>
      <pc:docMkLst>
        <pc:docMk/>
      </pc:docMkLst>
      <pc:sldChg chg="modSp mod">
        <pc:chgData name="Gerd Kjølle" userId="1065f18b-76db-41b8-bae3-5c93d8107a6a" providerId="ADAL" clId="{F035FC5A-46E1-49A9-A5E9-3DD7DDBB676C}" dt="2024-02-01T08:39:30.947" v="49" actId="20577"/>
        <pc:sldMkLst>
          <pc:docMk/>
          <pc:sldMk cId="561348171" sldId="3765"/>
        </pc:sldMkLst>
        <pc:spChg chg="mod">
          <ac:chgData name="Gerd Kjølle" userId="1065f18b-76db-41b8-bae3-5c93d8107a6a" providerId="ADAL" clId="{F035FC5A-46E1-49A9-A5E9-3DD7DDBB676C}" dt="2024-02-01T08:39:30.947" v="49" actId="20577"/>
          <ac:spMkLst>
            <pc:docMk/>
            <pc:sldMk cId="561348171" sldId="3765"/>
            <ac:spMk id="17" creationId="{91D013D9-66B1-4622-AAF0-F70D482DF052}"/>
          </ac:spMkLst>
        </pc:spChg>
      </pc:sldChg>
      <pc:sldChg chg="del">
        <pc:chgData name="Gerd Kjølle" userId="1065f18b-76db-41b8-bae3-5c93d8107a6a" providerId="ADAL" clId="{F035FC5A-46E1-49A9-A5E9-3DD7DDBB676C}" dt="2024-02-01T08:39:14.245" v="43" actId="47"/>
        <pc:sldMkLst>
          <pc:docMk/>
          <pc:sldMk cId="727788456" sldId="3767"/>
        </pc:sldMkLst>
      </pc:sldChg>
      <pc:sldChg chg="modSp add del mod">
        <pc:chgData name="Gerd Kjølle" userId="1065f18b-76db-41b8-bae3-5c93d8107a6a" providerId="ADAL" clId="{F035FC5A-46E1-49A9-A5E9-3DD7DDBB676C}" dt="2024-02-01T08:39:20.845" v="44" actId="47"/>
        <pc:sldMkLst>
          <pc:docMk/>
          <pc:sldMk cId="1215236727" sldId="4068"/>
        </pc:sldMkLst>
        <pc:spChg chg="mod">
          <ac:chgData name="Gerd Kjølle" userId="1065f18b-76db-41b8-bae3-5c93d8107a6a" providerId="ADAL" clId="{F035FC5A-46E1-49A9-A5E9-3DD7DDBB676C}" dt="2024-02-01T08:35:14.658" v="24" actId="20577"/>
          <ac:spMkLst>
            <pc:docMk/>
            <pc:sldMk cId="1215236727" sldId="4068"/>
            <ac:spMk id="2" creationId="{FF27C6D5-799D-0950-3016-C8A5C30537B5}"/>
          </ac:spMkLst>
        </pc:spChg>
      </pc:sldChg>
      <pc:sldChg chg="addSp modSp add mod modClrScheme chgLayout">
        <pc:chgData name="Gerd Kjølle" userId="1065f18b-76db-41b8-bae3-5c93d8107a6a" providerId="ADAL" clId="{F035FC5A-46E1-49A9-A5E9-3DD7DDBB676C}" dt="2024-02-01T08:38:48.334" v="42" actId="1036"/>
        <pc:sldMkLst>
          <pc:docMk/>
          <pc:sldMk cId="4070893163" sldId="4069"/>
        </pc:sldMkLst>
        <pc:spChg chg="mod">
          <ac:chgData name="Gerd Kjølle" userId="1065f18b-76db-41b8-bae3-5c93d8107a6a" providerId="ADAL" clId="{F035FC5A-46E1-49A9-A5E9-3DD7DDBB676C}" dt="2024-02-01T08:37:45.498" v="33" actId="26606"/>
          <ac:spMkLst>
            <pc:docMk/>
            <pc:sldMk cId="4070893163" sldId="4069"/>
            <ac:spMk id="2" creationId="{FF27C6D5-799D-0950-3016-C8A5C30537B5}"/>
          </ac:spMkLst>
        </pc:spChg>
        <pc:spChg chg="mod">
          <ac:chgData name="Gerd Kjølle" userId="1065f18b-76db-41b8-bae3-5c93d8107a6a" providerId="ADAL" clId="{F035FC5A-46E1-49A9-A5E9-3DD7DDBB676C}" dt="2024-02-01T08:38:48.334" v="42" actId="1036"/>
          <ac:spMkLst>
            <pc:docMk/>
            <pc:sldMk cId="4070893163" sldId="4069"/>
            <ac:spMk id="5" creationId="{77648A5A-CF83-E2C6-D628-05EC11953815}"/>
          </ac:spMkLst>
        </pc:spChg>
        <pc:grpChg chg="add mod">
          <ac:chgData name="Gerd Kjølle" userId="1065f18b-76db-41b8-bae3-5c93d8107a6a" providerId="ADAL" clId="{F035FC5A-46E1-49A9-A5E9-3DD7DDBB676C}" dt="2024-02-01T08:37:45.498" v="33" actId="26606"/>
          <ac:grpSpMkLst>
            <pc:docMk/>
            <pc:sldMk cId="4070893163" sldId="4069"/>
            <ac:grpSpMk id="6" creationId="{98D64174-CDAC-EA1A-8560-83845A9FA5B7}"/>
          </ac:grpSpMkLst>
        </pc:grpChg>
        <pc:picChg chg="mod">
          <ac:chgData name="Gerd Kjølle" userId="1065f18b-76db-41b8-bae3-5c93d8107a6a" providerId="ADAL" clId="{F035FC5A-46E1-49A9-A5E9-3DD7DDBB676C}" dt="2024-02-01T08:38:33.108" v="39" actId="14100"/>
          <ac:picMkLst>
            <pc:docMk/>
            <pc:sldMk cId="4070893163" sldId="4069"/>
            <ac:picMk id="4" creationId="{08348AA3-97F9-909F-BF77-81E2F8D5A21C}"/>
          </ac:picMkLst>
        </pc:picChg>
        <pc:picChg chg="add mod ord">
          <ac:chgData name="Gerd Kjølle" userId="1065f18b-76db-41b8-bae3-5c93d8107a6a" providerId="ADAL" clId="{F035FC5A-46E1-49A9-A5E9-3DD7DDBB676C}" dt="2024-02-01T08:37:54.937" v="35" actId="1076"/>
          <ac:picMkLst>
            <pc:docMk/>
            <pc:sldMk cId="4070893163" sldId="4069"/>
            <ac:picMk id="1026" creationId="{4C67C597-CC14-AC78-CB94-DDC5238DC099}"/>
          </ac:picMkLst>
        </pc:picChg>
      </pc:sldChg>
    </pc:docChg>
  </pc:docChgLst>
  <pc:docChgLst>
    <pc:chgData name="Hege Island Iversen" userId="b3573285-5b4b-41b4-b9c9-3a63c8d513e4" providerId="ADAL" clId="{29665343-AA7E-46ED-B9BD-FF731B599D2F}"/>
    <pc:docChg chg="custSel modSld">
      <pc:chgData name="Hege Island Iversen" userId="b3573285-5b4b-41b4-b9c9-3a63c8d513e4" providerId="ADAL" clId="{29665343-AA7E-46ED-B9BD-FF731B599D2F}" dt="2024-04-15T13:51:04.973" v="19" actId="1076"/>
      <pc:docMkLst>
        <pc:docMk/>
      </pc:docMkLst>
      <pc:sldChg chg="addSp delSp modSp mod">
        <pc:chgData name="Hege Island Iversen" userId="b3573285-5b4b-41b4-b9c9-3a63c8d513e4" providerId="ADAL" clId="{29665343-AA7E-46ED-B9BD-FF731B599D2F}" dt="2024-04-15T13:51:04.973" v="19" actId="1076"/>
        <pc:sldMkLst>
          <pc:docMk/>
          <pc:sldMk cId="4290544800" sldId="521"/>
        </pc:sldMkLst>
        <pc:spChg chg="mod">
          <ac:chgData name="Hege Island Iversen" userId="b3573285-5b4b-41b4-b9c9-3a63c8d513e4" providerId="ADAL" clId="{29665343-AA7E-46ED-B9BD-FF731B599D2F}" dt="2024-04-15T13:51:04.973" v="19" actId="1076"/>
          <ac:spMkLst>
            <pc:docMk/>
            <pc:sldMk cId="4290544800" sldId="521"/>
            <ac:spMk id="3" creationId="{38949460-0F92-BF32-1E05-70DD50EE13BA}"/>
          </ac:spMkLst>
        </pc:spChg>
        <pc:grpChg chg="add mod">
          <ac:chgData name="Hege Island Iversen" userId="b3573285-5b4b-41b4-b9c9-3a63c8d513e4" providerId="ADAL" clId="{29665343-AA7E-46ED-B9BD-FF731B599D2F}" dt="2024-04-15T13:51:04.973" v="19" actId="1076"/>
          <ac:grpSpMkLst>
            <pc:docMk/>
            <pc:sldMk cId="4290544800" sldId="521"/>
            <ac:grpSpMk id="2" creationId="{31BEA69C-0F56-3F43-280A-B6933BF9C507}"/>
          </ac:grpSpMkLst>
        </pc:grpChg>
        <pc:grpChg chg="mod">
          <ac:chgData name="Hege Island Iversen" userId="b3573285-5b4b-41b4-b9c9-3a63c8d513e4" providerId="ADAL" clId="{29665343-AA7E-46ED-B9BD-FF731B599D2F}" dt="2024-04-15T13:51:04.973" v="19" actId="1076"/>
          <ac:grpSpMkLst>
            <pc:docMk/>
            <pc:sldMk cId="4290544800" sldId="521"/>
            <ac:grpSpMk id="4" creationId="{61846F0E-7EBE-D5C0-18B9-1CE9A4E2DF4A}"/>
          </ac:grpSpMkLst>
        </pc:grpChg>
        <pc:grpChg chg="mod">
          <ac:chgData name="Hege Island Iversen" userId="b3573285-5b4b-41b4-b9c9-3a63c8d513e4" providerId="ADAL" clId="{29665343-AA7E-46ED-B9BD-FF731B599D2F}" dt="2024-04-15T13:51:04.973" v="19" actId="1076"/>
          <ac:grpSpMkLst>
            <pc:docMk/>
            <pc:sldMk cId="4290544800" sldId="521"/>
            <ac:grpSpMk id="5" creationId="{11F88307-1D6A-5D3A-965B-47F0EC8305B3}"/>
          </ac:grpSpMkLst>
        </pc:grpChg>
        <pc:grpChg chg="mod">
          <ac:chgData name="Hege Island Iversen" userId="b3573285-5b4b-41b4-b9c9-3a63c8d513e4" providerId="ADAL" clId="{29665343-AA7E-46ED-B9BD-FF731B599D2F}" dt="2024-04-15T13:51:04.973" v="19" actId="1076"/>
          <ac:grpSpMkLst>
            <pc:docMk/>
            <pc:sldMk cId="4290544800" sldId="521"/>
            <ac:grpSpMk id="6" creationId="{EC0D35F7-4B24-D04F-EAFE-F5748C444D0D}"/>
          </ac:grpSpMkLst>
        </pc:grpChg>
        <pc:grpChg chg="mod">
          <ac:chgData name="Hege Island Iversen" userId="b3573285-5b4b-41b4-b9c9-3a63c8d513e4" providerId="ADAL" clId="{29665343-AA7E-46ED-B9BD-FF731B599D2F}" dt="2024-04-15T13:51:04.973" v="19" actId="1076"/>
          <ac:grpSpMkLst>
            <pc:docMk/>
            <pc:sldMk cId="4290544800" sldId="521"/>
            <ac:grpSpMk id="7" creationId="{A9337BAA-4778-6906-AAC4-202834C8C7FD}"/>
          </ac:grpSpMkLst>
        </pc:grpChg>
        <pc:grpChg chg="mod">
          <ac:chgData name="Hege Island Iversen" userId="b3573285-5b4b-41b4-b9c9-3a63c8d513e4" providerId="ADAL" clId="{29665343-AA7E-46ED-B9BD-FF731B599D2F}" dt="2024-04-15T13:51:04.973" v="19" actId="1076"/>
          <ac:grpSpMkLst>
            <pc:docMk/>
            <pc:sldMk cId="4290544800" sldId="521"/>
            <ac:grpSpMk id="8" creationId="{17EE3D30-9377-D689-A81A-7D182DB81168}"/>
          </ac:grpSpMkLst>
        </pc:grpChg>
        <pc:grpChg chg="mod">
          <ac:chgData name="Hege Island Iversen" userId="b3573285-5b4b-41b4-b9c9-3a63c8d513e4" providerId="ADAL" clId="{29665343-AA7E-46ED-B9BD-FF731B599D2F}" dt="2024-04-15T13:51:04.973" v="19" actId="1076"/>
          <ac:grpSpMkLst>
            <pc:docMk/>
            <pc:sldMk cId="4290544800" sldId="521"/>
            <ac:grpSpMk id="9" creationId="{5F04F7F1-2203-3C97-9643-E228A796ACEC}"/>
          </ac:grpSpMkLst>
        </pc:grpChg>
        <pc:picChg chg="mod">
          <ac:chgData name="Hege Island Iversen" userId="b3573285-5b4b-41b4-b9c9-3a63c8d513e4" providerId="ADAL" clId="{29665343-AA7E-46ED-B9BD-FF731B599D2F}" dt="2024-04-15T13:51:04.973" v="19" actId="1076"/>
          <ac:picMkLst>
            <pc:docMk/>
            <pc:sldMk cId="4290544800" sldId="521"/>
            <ac:picMk id="10" creationId="{1A2626A1-B384-95F0-88E2-A50DAE0DDA84}"/>
          </ac:picMkLst>
        </pc:picChg>
        <pc:picChg chg="mod">
          <ac:chgData name="Hege Island Iversen" userId="b3573285-5b4b-41b4-b9c9-3a63c8d513e4" providerId="ADAL" clId="{29665343-AA7E-46ED-B9BD-FF731B599D2F}" dt="2024-04-15T13:51:04.973" v="19" actId="1076"/>
          <ac:picMkLst>
            <pc:docMk/>
            <pc:sldMk cId="4290544800" sldId="521"/>
            <ac:picMk id="11" creationId="{6CDD3B1B-ECCD-1F97-2361-86DE0E400E20}"/>
          </ac:picMkLst>
        </pc:picChg>
        <pc:picChg chg="mod">
          <ac:chgData name="Hege Island Iversen" userId="b3573285-5b4b-41b4-b9c9-3a63c8d513e4" providerId="ADAL" clId="{29665343-AA7E-46ED-B9BD-FF731B599D2F}" dt="2024-04-15T13:51:04.973" v="19" actId="1076"/>
          <ac:picMkLst>
            <pc:docMk/>
            <pc:sldMk cId="4290544800" sldId="521"/>
            <ac:picMk id="12" creationId="{477BD05B-167B-E141-8758-CD501E4B6B86}"/>
          </ac:picMkLst>
        </pc:picChg>
        <pc:picChg chg="mod">
          <ac:chgData name="Hege Island Iversen" userId="b3573285-5b4b-41b4-b9c9-3a63c8d513e4" providerId="ADAL" clId="{29665343-AA7E-46ED-B9BD-FF731B599D2F}" dt="2024-04-15T13:51:04.973" v="19" actId="1076"/>
          <ac:picMkLst>
            <pc:docMk/>
            <pc:sldMk cId="4290544800" sldId="521"/>
            <ac:picMk id="13" creationId="{B215FD46-C113-96F3-FF8F-C390054FAF10}"/>
          </ac:picMkLst>
        </pc:picChg>
        <pc:picChg chg="mod">
          <ac:chgData name="Hege Island Iversen" userId="b3573285-5b4b-41b4-b9c9-3a63c8d513e4" providerId="ADAL" clId="{29665343-AA7E-46ED-B9BD-FF731B599D2F}" dt="2024-04-15T13:51:04.973" v="19" actId="1076"/>
          <ac:picMkLst>
            <pc:docMk/>
            <pc:sldMk cId="4290544800" sldId="521"/>
            <ac:picMk id="14" creationId="{301EA022-8DC9-B013-295A-D47E387C46C3}"/>
          </ac:picMkLst>
        </pc:picChg>
        <pc:picChg chg="mod">
          <ac:chgData name="Hege Island Iversen" userId="b3573285-5b4b-41b4-b9c9-3a63c8d513e4" providerId="ADAL" clId="{29665343-AA7E-46ED-B9BD-FF731B599D2F}" dt="2024-04-15T13:51:04.973" v="19" actId="1076"/>
          <ac:picMkLst>
            <pc:docMk/>
            <pc:sldMk cId="4290544800" sldId="521"/>
            <ac:picMk id="15" creationId="{E99E5F02-0510-E078-FEBF-E5B10811DF62}"/>
          </ac:picMkLst>
        </pc:picChg>
        <pc:picChg chg="mod">
          <ac:chgData name="Hege Island Iversen" userId="b3573285-5b4b-41b4-b9c9-3a63c8d513e4" providerId="ADAL" clId="{29665343-AA7E-46ED-B9BD-FF731B599D2F}" dt="2024-04-15T13:51:04.973" v="19" actId="1076"/>
          <ac:picMkLst>
            <pc:docMk/>
            <pc:sldMk cId="4290544800" sldId="521"/>
            <ac:picMk id="16" creationId="{BFD8C98C-0269-1A38-6CCE-889D25F4BC3A}"/>
          </ac:picMkLst>
        </pc:picChg>
        <pc:picChg chg="mod">
          <ac:chgData name="Hege Island Iversen" userId="b3573285-5b4b-41b4-b9c9-3a63c8d513e4" providerId="ADAL" clId="{29665343-AA7E-46ED-B9BD-FF731B599D2F}" dt="2024-04-15T13:51:04.973" v="19" actId="1076"/>
          <ac:picMkLst>
            <pc:docMk/>
            <pc:sldMk cId="4290544800" sldId="521"/>
            <ac:picMk id="17" creationId="{C492D106-9389-7DD6-8418-2D545B5D975B}"/>
          </ac:picMkLst>
        </pc:picChg>
        <pc:picChg chg="mod">
          <ac:chgData name="Hege Island Iversen" userId="b3573285-5b4b-41b4-b9c9-3a63c8d513e4" providerId="ADAL" clId="{29665343-AA7E-46ED-B9BD-FF731B599D2F}" dt="2024-04-15T13:51:04.973" v="19" actId="1076"/>
          <ac:picMkLst>
            <pc:docMk/>
            <pc:sldMk cId="4290544800" sldId="521"/>
            <ac:picMk id="18" creationId="{D33F79B9-6D95-2392-3FBB-E81D4D2CC82F}"/>
          </ac:picMkLst>
        </pc:picChg>
        <pc:picChg chg="mod">
          <ac:chgData name="Hege Island Iversen" userId="b3573285-5b4b-41b4-b9c9-3a63c8d513e4" providerId="ADAL" clId="{29665343-AA7E-46ED-B9BD-FF731B599D2F}" dt="2024-04-15T13:51:04.973" v="19" actId="1076"/>
          <ac:picMkLst>
            <pc:docMk/>
            <pc:sldMk cId="4290544800" sldId="521"/>
            <ac:picMk id="19" creationId="{50135719-1F42-2AA2-A23A-8B6CFDFB155A}"/>
          </ac:picMkLst>
        </pc:picChg>
        <pc:picChg chg="mod">
          <ac:chgData name="Hege Island Iversen" userId="b3573285-5b4b-41b4-b9c9-3a63c8d513e4" providerId="ADAL" clId="{29665343-AA7E-46ED-B9BD-FF731B599D2F}" dt="2024-04-15T13:51:04.973" v="19" actId="1076"/>
          <ac:picMkLst>
            <pc:docMk/>
            <pc:sldMk cId="4290544800" sldId="521"/>
            <ac:picMk id="20" creationId="{E63C9ADA-03BE-FA22-A85D-47D29A734D11}"/>
          </ac:picMkLst>
        </pc:picChg>
        <pc:picChg chg="mod">
          <ac:chgData name="Hege Island Iversen" userId="b3573285-5b4b-41b4-b9c9-3a63c8d513e4" providerId="ADAL" clId="{29665343-AA7E-46ED-B9BD-FF731B599D2F}" dt="2024-04-15T13:51:04.973" v="19" actId="1076"/>
          <ac:picMkLst>
            <pc:docMk/>
            <pc:sldMk cId="4290544800" sldId="521"/>
            <ac:picMk id="21" creationId="{4B3668A2-E403-4C2C-8F6A-D8DF072ACD54}"/>
          </ac:picMkLst>
        </pc:picChg>
        <pc:picChg chg="mod">
          <ac:chgData name="Hege Island Iversen" userId="b3573285-5b4b-41b4-b9c9-3a63c8d513e4" providerId="ADAL" clId="{29665343-AA7E-46ED-B9BD-FF731B599D2F}" dt="2024-04-15T13:51:04.973" v="19" actId="1076"/>
          <ac:picMkLst>
            <pc:docMk/>
            <pc:sldMk cId="4290544800" sldId="521"/>
            <ac:picMk id="22" creationId="{B08E5C39-428F-0981-747D-4DF4E995BA2A}"/>
          </ac:picMkLst>
        </pc:picChg>
        <pc:picChg chg="mod">
          <ac:chgData name="Hege Island Iversen" userId="b3573285-5b4b-41b4-b9c9-3a63c8d513e4" providerId="ADAL" clId="{29665343-AA7E-46ED-B9BD-FF731B599D2F}" dt="2024-04-15T13:51:04.973" v="19" actId="1076"/>
          <ac:picMkLst>
            <pc:docMk/>
            <pc:sldMk cId="4290544800" sldId="521"/>
            <ac:picMk id="23" creationId="{E2BF91FE-0A7C-04B5-22BE-F73C18CEAFAE}"/>
          </ac:picMkLst>
        </pc:picChg>
        <pc:picChg chg="mod">
          <ac:chgData name="Hege Island Iversen" userId="b3573285-5b4b-41b4-b9c9-3a63c8d513e4" providerId="ADAL" clId="{29665343-AA7E-46ED-B9BD-FF731B599D2F}" dt="2024-04-15T13:51:04.973" v="19" actId="1076"/>
          <ac:picMkLst>
            <pc:docMk/>
            <pc:sldMk cId="4290544800" sldId="521"/>
            <ac:picMk id="24" creationId="{CCECA0FC-BD97-BA0B-DD65-B253A6CC5F00}"/>
          </ac:picMkLst>
        </pc:picChg>
        <pc:picChg chg="mod">
          <ac:chgData name="Hege Island Iversen" userId="b3573285-5b4b-41b4-b9c9-3a63c8d513e4" providerId="ADAL" clId="{29665343-AA7E-46ED-B9BD-FF731B599D2F}" dt="2024-04-15T13:51:04.973" v="19" actId="1076"/>
          <ac:picMkLst>
            <pc:docMk/>
            <pc:sldMk cId="4290544800" sldId="521"/>
            <ac:picMk id="25" creationId="{02B3D21D-6DF2-6849-E339-964A556A7BC5}"/>
          </ac:picMkLst>
        </pc:picChg>
        <pc:picChg chg="mod">
          <ac:chgData name="Hege Island Iversen" userId="b3573285-5b4b-41b4-b9c9-3a63c8d513e4" providerId="ADAL" clId="{29665343-AA7E-46ED-B9BD-FF731B599D2F}" dt="2024-04-15T13:51:04.973" v="19" actId="1076"/>
          <ac:picMkLst>
            <pc:docMk/>
            <pc:sldMk cId="4290544800" sldId="521"/>
            <ac:picMk id="26" creationId="{B2A8DA27-4926-99AE-6E51-55CAADB2B060}"/>
          </ac:picMkLst>
        </pc:picChg>
        <pc:picChg chg="mod">
          <ac:chgData name="Hege Island Iversen" userId="b3573285-5b4b-41b4-b9c9-3a63c8d513e4" providerId="ADAL" clId="{29665343-AA7E-46ED-B9BD-FF731B599D2F}" dt="2024-04-15T13:51:04.973" v="19" actId="1076"/>
          <ac:picMkLst>
            <pc:docMk/>
            <pc:sldMk cId="4290544800" sldId="521"/>
            <ac:picMk id="27" creationId="{84EA87DB-6F05-C813-BCFB-13D6D03C0E26}"/>
          </ac:picMkLst>
        </pc:picChg>
        <pc:picChg chg="mod">
          <ac:chgData name="Hege Island Iversen" userId="b3573285-5b4b-41b4-b9c9-3a63c8d513e4" providerId="ADAL" clId="{29665343-AA7E-46ED-B9BD-FF731B599D2F}" dt="2024-04-15T13:51:04.973" v="19" actId="1076"/>
          <ac:picMkLst>
            <pc:docMk/>
            <pc:sldMk cId="4290544800" sldId="521"/>
            <ac:picMk id="28" creationId="{2A42EAD4-1FB2-3ECE-599D-638A72041ECA}"/>
          </ac:picMkLst>
        </pc:picChg>
        <pc:picChg chg="mod">
          <ac:chgData name="Hege Island Iversen" userId="b3573285-5b4b-41b4-b9c9-3a63c8d513e4" providerId="ADAL" clId="{29665343-AA7E-46ED-B9BD-FF731B599D2F}" dt="2024-04-15T13:51:04.973" v="19" actId="1076"/>
          <ac:picMkLst>
            <pc:docMk/>
            <pc:sldMk cId="4290544800" sldId="521"/>
            <ac:picMk id="29" creationId="{BA81DAB6-7C22-3786-2E66-B50019405D3C}"/>
          </ac:picMkLst>
        </pc:picChg>
        <pc:picChg chg="mod">
          <ac:chgData name="Hege Island Iversen" userId="b3573285-5b4b-41b4-b9c9-3a63c8d513e4" providerId="ADAL" clId="{29665343-AA7E-46ED-B9BD-FF731B599D2F}" dt="2024-04-15T13:51:04.973" v="19" actId="1076"/>
          <ac:picMkLst>
            <pc:docMk/>
            <pc:sldMk cId="4290544800" sldId="521"/>
            <ac:picMk id="30" creationId="{39B1F936-52B4-BA9C-ED3C-871CAF4D8589}"/>
          </ac:picMkLst>
        </pc:picChg>
        <pc:picChg chg="mod">
          <ac:chgData name="Hege Island Iversen" userId="b3573285-5b4b-41b4-b9c9-3a63c8d513e4" providerId="ADAL" clId="{29665343-AA7E-46ED-B9BD-FF731B599D2F}" dt="2024-04-15T13:51:04.973" v="19" actId="1076"/>
          <ac:picMkLst>
            <pc:docMk/>
            <pc:sldMk cId="4290544800" sldId="521"/>
            <ac:picMk id="31" creationId="{EC33C255-B227-6D0D-DFEE-1288F339FD8A}"/>
          </ac:picMkLst>
        </pc:picChg>
        <pc:picChg chg="mod">
          <ac:chgData name="Hege Island Iversen" userId="b3573285-5b4b-41b4-b9c9-3a63c8d513e4" providerId="ADAL" clId="{29665343-AA7E-46ED-B9BD-FF731B599D2F}" dt="2024-04-15T13:51:04.973" v="19" actId="1076"/>
          <ac:picMkLst>
            <pc:docMk/>
            <pc:sldMk cId="4290544800" sldId="521"/>
            <ac:picMk id="32" creationId="{F1C49D68-D258-79CE-375B-8E8F201F8618}"/>
          </ac:picMkLst>
        </pc:picChg>
        <pc:picChg chg="mod">
          <ac:chgData name="Hege Island Iversen" userId="b3573285-5b4b-41b4-b9c9-3a63c8d513e4" providerId="ADAL" clId="{29665343-AA7E-46ED-B9BD-FF731B599D2F}" dt="2024-04-15T13:51:04.973" v="19" actId="1076"/>
          <ac:picMkLst>
            <pc:docMk/>
            <pc:sldMk cId="4290544800" sldId="521"/>
            <ac:picMk id="33" creationId="{8DF79975-BD3E-6DE3-1436-57C07C1DA504}"/>
          </ac:picMkLst>
        </pc:picChg>
        <pc:picChg chg="mod">
          <ac:chgData name="Hege Island Iversen" userId="b3573285-5b4b-41b4-b9c9-3a63c8d513e4" providerId="ADAL" clId="{29665343-AA7E-46ED-B9BD-FF731B599D2F}" dt="2024-04-15T13:51:04.973" v="19" actId="1076"/>
          <ac:picMkLst>
            <pc:docMk/>
            <pc:sldMk cId="4290544800" sldId="521"/>
            <ac:picMk id="34" creationId="{A97464F3-A34F-E2A2-37A2-BDAE945DC8AD}"/>
          </ac:picMkLst>
        </pc:picChg>
        <pc:picChg chg="mod">
          <ac:chgData name="Hege Island Iversen" userId="b3573285-5b4b-41b4-b9c9-3a63c8d513e4" providerId="ADAL" clId="{29665343-AA7E-46ED-B9BD-FF731B599D2F}" dt="2024-04-15T13:51:04.973" v="19" actId="1076"/>
          <ac:picMkLst>
            <pc:docMk/>
            <pc:sldMk cId="4290544800" sldId="521"/>
            <ac:picMk id="35" creationId="{01DAC270-D8B6-DD62-AE49-02108A569F82}"/>
          </ac:picMkLst>
        </pc:picChg>
        <pc:picChg chg="mod">
          <ac:chgData name="Hege Island Iversen" userId="b3573285-5b4b-41b4-b9c9-3a63c8d513e4" providerId="ADAL" clId="{29665343-AA7E-46ED-B9BD-FF731B599D2F}" dt="2024-04-15T13:51:04.973" v="19" actId="1076"/>
          <ac:picMkLst>
            <pc:docMk/>
            <pc:sldMk cId="4290544800" sldId="521"/>
            <ac:picMk id="36" creationId="{53568D24-FB6C-6C2C-9DD7-DD373ABF97E1}"/>
          </ac:picMkLst>
        </pc:picChg>
        <pc:picChg chg="mod">
          <ac:chgData name="Hege Island Iversen" userId="b3573285-5b4b-41b4-b9c9-3a63c8d513e4" providerId="ADAL" clId="{29665343-AA7E-46ED-B9BD-FF731B599D2F}" dt="2024-04-15T13:51:04.973" v="19" actId="1076"/>
          <ac:picMkLst>
            <pc:docMk/>
            <pc:sldMk cId="4290544800" sldId="521"/>
            <ac:picMk id="38" creationId="{4C550AC4-3005-3271-B027-A5A8C7369426}"/>
          </ac:picMkLst>
        </pc:picChg>
        <pc:picChg chg="mod">
          <ac:chgData name="Hege Island Iversen" userId="b3573285-5b4b-41b4-b9c9-3a63c8d513e4" providerId="ADAL" clId="{29665343-AA7E-46ED-B9BD-FF731B599D2F}" dt="2024-04-15T13:51:04.973" v="19" actId="1076"/>
          <ac:picMkLst>
            <pc:docMk/>
            <pc:sldMk cId="4290544800" sldId="521"/>
            <ac:picMk id="39" creationId="{9E0804B1-BA7B-61C3-EF11-95ECA8F34260}"/>
          </ac:picMkLst>
        </pc:picChg>
        <pc:picChg chg="del">
          <ac:chgData name="Hege Island Iversen" userId="b3573285-5b4b-41b4-b9c9-3a63c8d513e4" providerId="ADAL" clId="{29665343-AA7E-46ED-B9BD-FF731B599D2F}" dt="2024-04-15T13:50:07.117" v="0" actId="478"/>
          <ac:picMkLst>
            <pc:docMk/>
            <pc:sldMk cId="4290544800" sldId="521"/>
            <ac:picMk id="77" creationId="{36EAF7F8-B1B6-BC27-DBDD-2A827C466EA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7C99596-1D56-4E54-AD6C-1F8A2F15F52C}" type="datetimeFigureOut">
              <a:rPr lang="nb-NO" smtClean="0"/>
              <a:t>15.04.2024</a:t>
            </a:fld>
            <a:endParaRPr lang="nb-NO"/>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6723849-A0FC-420B-9335-4EA0A606203E}" type="slidenum">
              <a:rPr lang="nb-NO" smtClean="0"/>
              <a:t>‹#›</a:t>
            </a:fld>
            <a:endParaRPr lang="nb-NO"/>
          </a:p>
        </p:txBody>
      </p:sp>
    </p:spTree>
    <p:extLst>
      <p:ext uri="{BB962C8B-B14F-4D97-AF65-F5344CB8AC3E}">
        <p14:creationId xmlns:p14="http://schemas.microsoft.com/office/powerpoint/2010/main" val="3750912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5CAC034-CD78-49B0-BCA6-1A6DED00F801}" type="datetimeFigureOut">
              <a:rPr lang="en-GB" smtClean="0"/>
              <a:t>15/04/2024</a:t>
            </a:fld>
            <a:endParaRPr lang="en-GB"/>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3E418-C684-4945-99FD-AD67B519583E}" type="slidenum">
              <a:rPr lang="en-GB" smtClean="0"/>
              <a:t>1</a:t>
            </a:fld>
            <a:endParaRPr lang="en-GB" dirty="0"/>
          </a:p>
        </p:txBody>
      </p:sp>
    </p:spTree>
    <p:extLst>
      <p:ext uri="{BB962C8B-B14F-4D97-AF65-F5344CB8AC3E}">
        <p14:creationId xmlns:p14="http://schemas.microsoft.com/office/powerpoint/2010/main" val="137025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4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17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12</a:t>
            </a:fld>
            <a:endParaRPr lang="en-GB" dirty="0"/>
          </a:p>
        </p:txBody>
      </p:sp>
    </p:spTree>
    <p:extLst>
      <p:ext uri="{BB962C8B-B14F-4D97-AF65-F5344CB8AC3E}">
        <p14:creationId xmlns:p14="http://schemas.microsoft.com/office/powerpoint/2010/main" val="38848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13</a:t>
            </a:fld>
            <a:endParaRPr lang="en-GB" dirty="0"/>
          </a:p>
        </p:txBody>
      </p:sp>
    </p:spTree>
    <p:extLst>
      <p:ext uri="{BB962C8B-B14F-4D97-AF65-F5344CB8AC3E}">
        <p14:creationId xmlns:p14="http://schemas.microsoft.com/office/powerpoint/2010/main" val="191075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14</a:t>
            </a:fld>
            <a:endParaRPr lang="en-GB" dirty="0"/>
          </a:p>
        </p:txBody>
      </p:sp>
    </p:spTree>
    <p:extLst>
      <p:ext uri="{BB962C8B-B14F-4D97-AF65-F5344CB8AC3E}">
        <p14:creationId xmlns:p14="http://schemas.microsoft.com/office/powerpoint/2010/main" val="1475449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dirty="0"/>
          </a:p>
        </p:txBody>
      </p:sp>
    </p:spTree>
    <p:extLst>
      <p:ext uri="{BB962C8B-B14F-4D97-AF65-F5344CB8AC3E}">
        <p14:creationId xmlns:p14="http://schemas.microsoft.com/office/powerpoint/2010/main" val="365275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3E418-C684-4945-99FD-AD67B519583E}" type="slidenum">
              <a:rPr lang="en-GB" smtClean="0"/>
              <a:t>16</a:t>
            </a:fld>
            <a:endParaRPr lang="en-GB" dirty="0"/>
          </a:p>
        </p:txBody>
      </p:sp>
    </p:spTree>
    <p:extLst>
      <p:ext uri="{BB962C8B-B14F-4D97-AF65-F5344CB8AC3E}">
        <p14:creationId xmlns:p14="http://schemas.microsoft.com/office/powerpoint/2010/main" val="155751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17</a:t>
            </a:fld>
            <a:endParaRPr lang="en-GB" dirty="0"/>
          </a:p>
        </p:txBody>
      </p:sp>
    </p:spTree>
    <p:extLst>
      <p:ext uri="{BB962C8B-B14F-4D97-AF65-F5344CB8AC3E}">
        <p14:creationId xmlns:p14="http://schemas.microsoft.com/office/powerpoint/2010/main" val="88271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DA837C89-9C30-4FB6-81DF-6AEF1FBA82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8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19</a:t>
            </a:fld>
            <a:endParaRPr lang="en-GB" dirty="0"/>
          </a:p>
        </p:txBody>
      </p:sp>
    </p:spTree>
    <p:extLst>
      <p:ext uri="{BB962C8B-B14F-4D97-AF65-F5344CB8AC3E}">
        <p14:creationId xmlns:p14="http://schemas.microsoft.com/office/powerpoint/2010/main" val="172883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2000" dirty="0"/>
              <a:t>The scheme is the most prominent tool for long term energy research in Norway.</a:t>
            </a:r>
            <a:endParaRPr lang="en-GB" sz="900" dirty="0"/>
          </a:p>
          <a:p>
            <a:pPr fontAlgn="base"/>
            <a:r>
              <a:rPr lang="en-GB" sz="2000" dirty="0"/>
              <a:t>The research activity is carried out in close cooperation between prominent research communities and users.</a:t>
            </a:r>
            <a:endParaRPr lang="en-GB" sz="900" dirty="0"/>
          </a:p>
          <a:p>
            <a:pPr fontAlgn="base"/>
            <a:r>
              <a:rPr lang="en-GB" sz="2000" dirty="0"/>
              <a:t>The main objective of the Centres for Environment-friendly Energy Research are: </a:t>
            </a:r>
          </a:p>
          <a:p>
            <a:pPr marL="285750" indent="-285750" fontAlgn="base">
              <a:buFont typeface="Arial" panose="020B0604020202020204" pitchFamily="34" charset="0"/>
              <a:buChar char="•"/>
            </a:pPr>
            <a:r>
              <a:rPr lang="en-GB" sz="1400" dirty="0"/>
              <a:t>to conduct concentrated, focused research of high international calibre in order to solve specific challenges in the energy sector in Norway, and </a:t>
            </a:r>
          </a:p>
          <a:p>
            <a:pPr marL="285750" indent="-285750" fontAlgn="base">
              <a:buFont typeface="Arial" panose="020B0604020202020204" pitchFamily="34" charset="0"/>
              <a:buChar char="•"/>
            </a:pPr>
            <a:r>
              <a:rPr lang="en-GB" sz="1400" dirty="0"/>
              <a:t>to promote innovations and industrial development.</a:t>
            </a:r>
            <a:endParaRPr lang="en-GB" sz="900" dirty="0"/>
          </a:p>
          <a:p>
            <a:pPr fontAlgn="base"/>
            <a:r>
              <a:rPr lang="en-GB" sz="2000" dirty="0"/>
              <a:t>Typical budgets: 300 – 400 mill NOK  (30 – 40 mill €) over eight years with </a:t>
            </a:r>
            <a:br>
              <a:rPr lang="en-GB" sz="2000" dirty="0"/>
            </a:br>
            <a:r>
              <a:rPr lang="en-GB" sz="2000" dirty="0"/>
              <a:t>50 % funding from the Research Council of Norway  </a:t>
            </a:r>
          </a:p>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a:t>
            </a:fld>
            <a:endParaRPr lang="en-GB" dirty="0"/>
          </a:p>
        </p:txBody>
      </p:sp>
    </p:spTree>
    <p:extLst>
      <p:ext uri="{BB962C8B-B14F-4D97-AF65-F5344CB8AC3E}">
        <p14:creationId xmlns:p14="http://schemas.microsoft.com/office/powerpoint/2010/main" val="342701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20</a:t>
            </a:fld>
            <a:endParaRPr lang="en-GB" dirty="0"/>
          </a:p>
        </p:txBody>
      </p:sp>
    </p:spTree>
    <p:extLst>
      <p:ext uri="{BB962C8B-B14F-4D97-AF65-F5344CB8AC3E}">
        <p14:creationId xmlns:p14="http://schemas.microsoft.com/office/powerpoint/2010/main" val="1524122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21</a:t>
            </a:fld>
            <a:endParaRPr lang="en-GB" dirty="0"/>
          </a:p>
        </p:txBody>
      </p:sp>
    </p:spTree>
    <p:extLst>
      <p:ext uri="{BB962C8B-B14F-4D97-AF65-F5344CB8AC3E}">
        <p14:creationId xmlns:p14="http://schemas.microsoft.com/office/powerpoint/2010/main" val="147397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23</a:t>
            </a:fld>
            <a:endParaRPr lang="en-GB" dirty="0"/>
          </a:p>
        </p:txBody>
      </p:sp>
    </p:spTree>
    <p:extLst>
      <p:ext uri="{BB962C8B-B14F-4D97-AF65-F5344CB8AC3E}">
        <p14:creationId xmlns:p14="http://schemas.microsoft.com/office/powerpoint/2010/main" val="1511575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24</a:t>
            </a:fld>
            <a:endParaRPr lang="en-GB" dirty="0"/>
          </a:p>
        </p:txBody>
      </p:sp>
    </p:spTree>
    <p:extLst>
      <p:ext uri="{BB962C8B-B14F-4D97-AF65-F5344CB8AC3E}">
        <p14:creationId xmlns:p14="http://schemas.microsoft.com/office/powerpoint/2010/main" val="309147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GB" dirty="0"/>
              <a:t>CINELDI Vision</a:t>
            </a:r>
          </a:p>
          <a:p>
            <a:pPr marL="0" marR="0" lvl="0" indent="0" algn="l" defTabSz="457154" rtl="0" eaLnBrk="1" fontAlgn="auto" latinLnBrk="0" hangingPunct="1">
              <a:lnSpc>
                <a:spcPct val="100000"/>
              </a:lnSpc>
              <a:spcBef>
                <a:spcPts val="0"/>
              </a:spcBef>
              <a:spcAft>
                <a:spcPts val="0"/>
              </a:spcAft>
              <a:buClrTx/>
              <a:buSzTx/>
              <a:buFontTx/>
              <a:buNone/>
              <a:tabLst/>
              <a:defRPr/>
            </a:pPr>
            <a:r>
              <a:rPr lang="en-GB" dirty="0"/>
              <a:t>CINELDI develops the electricity grid of the future.</a:t>
            </a:r>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2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C784F812-24A2-47FD-84E4-B1B7F42DB9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5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5</a:t>
            </a:fld>
            <a:endParaRPr lang="en-GB" dirty="0"/>
          </a:p>
        </p:txBody>
      </p:sp>
    </p:spTree>
    <p:extLst>
      <p:ext uri="{BB962C8B-B14F-4D97-AF65-F5344CB8AC3E}">
        <p14:creationId xmlns:p14="http://schemas.microsoft.com/office/powerpoint/2010/main" val="425817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GB" sz="800" dirty="0">
                <a:solidFill>
                  <a:srgbClr val="093F65"/>
                </a:solidFill>
              </a:rPr>
              <a:t>Providing electricity with a high security of supply, which is also affordable, while at the same time ensuring the environmental goals, is often termed the energy trilemma, as these three goals are partly contradicting.</a:t>
            </a:r>
          </a:p>
          <a:p>
            <a:pPr marL="0" marR="0" lvl="0" indent="0" algn="l" defTabSz="457154" rtl="0" eaLnBrk="1" fontAlgn="auto" latinLnBrk="0" hangingPunct="1">
              <a:lnSpc>
                <a:spcPct val="100000"/>
              </a:lnSpc>
              <a:spcBef>
                <a:spcPts val="0"/>
              </a:spcBef>
              <a:spcAft>
                <a:spcPts val="0"/>
              </a:spcAft>
              <a:buClrTx/>
              <a:buSzTx/>
              <a:buFontTx/>
              <a:buNone/>
              <a:tabLst/>
              <a:defRPr/>
            </a:pPr>
            <a:endParaRPr lang="en-GB" sz="800" dirty="0">
              <a:solidFill>
                <a:srgbClr val="093F65"/>
              </a:solidFill>
            </a:endParaRPr>
          </a:p>
          <a:p>
            <a:r>
              <a:rPr lang="en-GB" sz="600" kern="1200" dirty="0">
                <a:solidFill>
                  <a:schemeClr val="tx1"/>
                </a:solidFill>
                <a:effectLst/>
                <a:latin typeface="+mn-lt"/>
                <a:ea typeface="+mn-ea"/>
                <a:cs typeface="+mn-cs"/>
              </a:rPr>
              <a:t>Economy/cost-efficient grid</a:t>
            </a:r>
          </a:p>
          <a:p>
            <a:r>
              <a:rPr lang="en-GB" sz="600" kern="1200" dirty="0">
                <a:solidFill>
                  <a:schemeClr val="tx1"/>
                </a:solidFill>
                <a:effectLst/>
                <a:latin typeface="+mn-lt"/>
                <a:ea typeface="+mn-ea"/>
                <a:cs typeface="+mn-cs"/>
              </a:rPr>
              <a:t>CINELDI shall be an enabler and a facilitator for a socio-economic, cost-efficient realisation of the future flexible and robust electricity distribution grid and reduce the total distribution system costs compared to the "business as usual"-solutions by reducing operational (OPEX) and investment costs (CAPEX).</a:t>
            </a:r>
          </a:p>
          <a:p>
            <a:r>
              <a:rPr lang="en-GB" sz="600" kern="1200" dirty="0">
                <a:solidFill>
                  <a:schemeClr val="tx1"/>
                </a:solidFill>
                <a:effectLst/>
                <a:latin typeface="+mn-lt"/>
                <a:ea typeface="+mn-ea"/>
                <a:cs typeface="+mn-cs"/>
              </a:rPr>
              <a:t> </a:t>
            </a:r>
          </a:p>
          <a:p>
            <a:r>
              <a:rPr lang="en-GB" sz="600" kern="1200" dirty="0">
                <a:solidFill>
                  <a:schemeClr val="tx1"/>
                </a:solidFill>
                <a:effectLst/>
                <a:latin typeface="+mn-lt"/>
                <a:ea typeface="+mn-ea"/>
                <a:cs typeface="+mn-cs"/>
              </a:rPr>
              <a:t>Security of supply</a:t>
            </a:r>
          </a:p>
          <a:p>
            <a:r>
              <a:rPr lang="en-GB" sz="600" kern="1200" dirty="0">
                <a:solidFill>
                  <a:schemeClr val="tx1"/>
                </a:solidFill>
                <a:effectLst/>
                <a:latin typeface="+mn-lt"/>
                <a:ea typeface="+mn-ea"/>
                <a:cs typeface="+mn-cs"/>
              </a:rPr>
              <a:t>CINELDI will develop knowledge and methods needed to ensure the security of electricity supply, comprising the energy availability, power capacity, reliability of supply and voltage quality, as well as the cyber security, safety and privacy – as important parts of developing the electricity grid of the future.</a:t>
            </a:r>
          </a:p>
          <a:p>
            <a:endParaRPr lang="en-GB" sz="600" kern="1200" dirty="0">
              <a:solidFill>
                <a:schemeClr val="tx1"/>
              </a:solidFill>
              <a:effectLst/>
              <a:latin typeface="+mn-lt"/>
              <a:ea typeface="+mn-ea"/>
              <a:cs typeface="+mn-cs"/>
            </a:endParaRPr>
          </a:p>
          <a:p>
            <a:r>
              <a:rPr lang="en-GB" sz="600" kern="1200" dirty="0">
                <a:solidFill>
                  <a:schemeClr val="tx1"/>
                </a:solidFill>
                <a:effectLst/>
                <a:latin typeface="+mn-lt"/>
                <a:ea typeface="+mn-ea"/>
                <a:cs typeface="+mn-cs"/>
              </a:rPr>
              <a:t>Environmentally friendly grid</a:t>
            </a:r>
          </a:p>
          <a:p>
            <a:r>
              <a:rPr lang="en-GB" sz="600" kern="1200" dirty="0">
                <a:solidFill>
                  <a:schemeClr val="tx1"/>
                </a:solidFill>
                <a:effectLst/>
                <a:latin typeface="+mn-lt"/>
                <a:ea typeface="+mn-ea"/>
                <a:cs typeface="+mn-cs"/>
              </a:rPr>
              <a:t>CINELDI will pave the way for increased distributed generation from renewable energy sources, electrification of transport and efficient use of electric power and energy.</a:t>
            </a:r>
          </a:p>
          <a:p>
            <a:pPr marL="0" marR="0" lvl="0" indent="0" algn="l" defTabSz="457154" rtl="0" eaLnBrk="1" fontAlgn="auto" latinLnBrk="0" hangingPunct="1">
              <a:lnSpc>
                <a:spcPct val="100000"/>
              </a:lnSpc>
              <a:spcBef>
                <a:spcPts val="0"/>
              </a:spcBef>
              <a:spcAft>
                <a:spcPts val="0"/>
              </a:spcAft>
              <a:buClrTx/>
              <a:buSzTx/>
              <a:buFontTx/>
              <a:buNone/>
              <a:tabLst/>
              <a:defRPr/>
            </a:pPr>
            <a:endParaRPr lang="en-GB" sz="800" dirty="0">
              <a:solidFill>
                <a:srgbClr val="093F65"/>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3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7</a:t>
            </a:fld>
            <a:endParaRPr lang="en-GB" dirty="0"/>
          </a:p>
        </p:txBody>
      </p:sp>
    </p:spTree>
    <p:extLst>
      <p:ext uri="{BB962C8B-B14F-4D97-AF65-F5344CB8AC3E}">
        <p14:creationId xmlns:p14="http://schemas.microsoft.com/office/powerpoint/2010/main" val="211615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33E418-C684-4945-99FD-AD67B519583E}" type="slidenum">
              <a:rPr lang="en-GB" smtClean="0"/>
              <a:t>8</a:t>
            </a:fld>
            <a:endParaRPr lang="en-GB" dirty="0"/>
          </a:p>
        </p:txBody>
      </p:sp>
    </p:spTree>
    <p:extLst>
      <p:ext uri="{BB962C8B-B14F-4D97-AF65-F5344CB8AC3E}">
        <p14:creationId xmlns:p14="http://schemas.microsoft.com/office/powerpoint/2010/main" val="396503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96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3" name="noColor"/>
          <p:cNvSpPr/>
          <p:nvPr userDrawn="1"/>
        </p:nvSpPr>
        <p:spPr>
          <a:xfrm>
            <a:off x="161376" y="188262"/>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15910"/>
            <a:ext cx="12192000" cy="7284720"/>
          </a:xfrm>
          <a:prstGeom prst="rect">
            <a:avLst/>
          </a:prstGeom>
        </p:spPr>
      </p:pic>
      <p:pic>
        <p:nvPicPr>
          <p:cNvPr id="4" name="Picture 3">
            <a:extLst>
              <a:ext uri="{FF2B5EF4-FFF2-40B4-BE49-F238E27FC236}">
                <a16:creationId xmlns:a16="http://schemas.microsoft.com/office/drawing/2014/main" id="{F90D2B53-5440-DA7E-B6D7-1979EF131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034" y="371546"/>
            <a:ext cx="4639782" cy="1263415"/>
          </a:xfrm>
          <a:prstGeom prst="rect">
            <a:avLst/>
          </a:prstGeom>
        </p:spPr>
      </p:pic>
      <p:pic>
        <p:nvPicPr>
          <p:cNvPr id="5" name="Picture 4" descr="A picture containing application&#10;&#10;Description automatically generated">
            <a:extLst>
              <a:ext uri="{FF2B5EF4-FFF2-40B4-BE49-F238E27FC236}">
                <a16:creationId xmlns:a16="http://schemas.microsoft.com/office/drawing/2014/main" id="{31A5C53A-34FD-ACEE-56EC-280338A5FF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3373" y="-12620"/>
            <a:ext cx="3642785" cy="1523586"/>
          </a:xfrm>
          <a:prstGeom prst="rect">
            <a:avLst/>
          </a:prstGeom>
        </p:spPr>
      </p:pic>
    </p:spTree>
    <p:extLst>
      <p:ext uri="{BB962C8B-B14F-4D97-AF65-F5344CB8AC3E}">
        <p14:creationId xmlns:p14="http://schemas.microsoft.com/office/powerpoint/2010/main" val="2142406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7" y="2700340"/>
            <a:ext cx="4986948" cy="3315901"/>
          </a:xfrm>
          <a:prstGeom prst="rect">
            <a:avLst/>
          </a:prstGeom>
        </p:spPr>
        <p:txBody>
          <a:bodyPr/>
          <a:lstStyle>
            <a:lvl1pPr>
              <a:defRPr>
                <a:solidFill>
                  <a:srgbClr val="093F65"/>
                </a:solidFill>
              </a:defRPr>
            </a:lvl1pPr>
            <a:lvl2pPr>
              <a:defRPr>
                <a:solidFill>
                  <a:srgbClr val="093F65"/>
                </a:solidFill>
              </a:defRPr>
            </a:lvl2pPr>
            <a:lvl3pPr>
              <a:defRPr>
                <a:solidFill>
                  <a:srgbClr val="093F65"/>
                </a:solidFill>
              </a:defRPr>
            </a:lvl3pPr>
            <a:lvl4pPr>
              <a:defRPr>
                <a:solidFill>
                  <a:srgbClr val="093F65"/>
                </a:solidFill>
              </a:defRPr>
            </a:lvl4pPr>
            <a:lvl5pPr>
              <a:defRPr>
                <a:solidFill>
                  <a:srgbClr val="093F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7" y="920495"/>
            <a:ext cx="4986948" cy="1319077"/>
          </a:xfrm>
          <a:prstGeom prst="rect">
            <a:avLst/>
          </a:prstGeom>
          <a:noFill/>
        </p:spPr>
        <p:txBody>
          <a:bodyPr/>
          <a:lstStyle>
            <a:lvl1pPr>
              <a:lnSpc>
                <a:spcPct val="80000"/>
              </a:lnSpc>
              <a:defRPr>
                <a:solidFill>
                  <a:srgbClr val="093F65"/>
                </a:solidFill>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pic>
        <p:nvPicPr>
          <p:cNvPr id="5" name="Picture 4" descr="A picture containing application&#10;&#10;Description automatically generated">
            <a:extLst>
              <a:ext uri="{FF2B5EF4-FFF2-40B4-BE49-F238E27FC236}">
                <a16:creationId xmlns:a16="http://schemas.microsoft.com/office/drawing/2014/main" id="{EFB472E0-F0BA-C12D-FA21-6730A631B8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275" t="26657" r="69324" b="26530"/>
          <a:stretch/>
        </p:blipFill>
        <p:spPr>
          <a:xfrm>
            <a:off x="6479450" y="6065182"/>
            <a:ext cx="570731" cy="576000"/>
          </a:xfrm>
          <a:prstGeom prst="rect">
            <a:avLst/>
          </a:prstGeom>
        </p:spPr>
      </p:pic>
    </p:spTree>
    <p:extLst>
      <p:ext uri="{BB962C8B-B14F-4D97-AF65-F5344CB8AC3E}">
        <p14:creationId xmlns:p14="http://schemas.microsoft.com/office/powerpoint/2010/main" val="19776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3" y="2700338"/>
            <a:ext cx="4742139" cy="3420428"/>
          </a:xfrm>
          <a:prstGeom prst="rect">
            <a:avLst/>
          </a:prstGeom>
        </p:spPr>
        <p:txBody>
          <a:bodyPr>
            <a:noAutofit/>
          </a:bodyPr>
          <a:lstStyle>
            <a:lvl1pPr>
              <a:defRPr>
                <a:solidFill>
                  <a:srgbClr val="093F65"/>
                </a:solidFill>
              </a:defRPr>
            </a:lvl1pPr>
            <a:lvl2pPr>
              <a:defRPr>
                <a:solidFill>
                  <a:srgbClr val="093F65"/>
                </a:solidFill>
              </a:defRPr>
            </a:lvl2pPr>
            <a:lvl3pPr>
              <a:defRPr>
                <a:solidFill>
                  <a:srgbClr val="093F65"/>
                </a:solidFill>
              </a:defRPr>
            </a:lvl3pPr>
            <a:lvl4pPr>
              <a:defRPr>
                <a:solidFill>
                  <a:srgbClr val="093F65"/>
                </a:solidFill>
              </a:defRPr>
            </a:lvl4pPr>
            <a:lvl5pPr>
              <a:defRPr>
                <a:solidFill>
                  <a:srgbClr val="093F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3" y="920495"/>
            <a:ext cx="4742139" cy="1319077"/>
          </a:xfrm>
          <a:prstGeom prst="rect">
            <a:avLst/>
          </a:prstGeom>
          <a:noFill/>
        </p:spPr>
        <p:txBody>
          <a:bodyPr/>
          <a:lstStyle>
            <a:lvl1pPr>
              <a:lnSpc>
                <a:spcPct val="80000"/>
              </a:lnSpc>
              <a:defRPr>
                <a:solidFill>
                  <a:srgbClr val="093F65"/>
                </a:solidFill>
              </a:defRPr>
            </a:lvl1pPr>
          </a:lstStyle>
          <a:p>
            <a:r>
              <a:rPr lang="en-GB" dirty="0"/>
              <a:t>Click to edit Master title style</a:t>
            </a:r>
          </a:p>
        </p:txBody>
      </p:sp>
      <p:pic>
        <p:nvPicPr>
          <p:cNvPr id="11" name="logo_blaa" hidden="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793052" y="6255784"/>
            <a:ext cx="981013" cy="214063"/>
          </a:xfrm>
          <a:prstGeom prst="rect">
            <a:avLst/>
          </a:prstGeom>
        </p:spPr>
      </p:pic>
      <p:pic>
        <p:nvPicPr>
          <p:cNvPr id="12" name="logo_hvit" hidden="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93052" y="6255784"/>
            <a:ext cx="981013" cy="214063"/>
          </a:xfrm>
          <a:prstGeom prst="rect">
            <a:avLst/>
          </a:prstGeom>
        </p:spPr>
      </p:pic>
      <p:pic>
        <p:nvPicPr>
          <p:cNvPr id="10" name="Picture 9">
            <a:extLst>
              <a:ext uri="{FF2B5EF4-FFF2-40B4-BE49-F238E27FC236}">
                <a16:creationId xmlns:a16="http://schemas.microsoft.com/office/drawing/2014/main" id="{E62E52AE-9B46-4B02-9C30-788D88221E1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37382"/>
          <a:stretch/>
        </p:blipFill>
        <p:spPr>
          <a:xfrm>
            <a:off x="3820841" y="6317933"/>
            <a:ext cx="1807200" cy="308145"/>
          </a:xfrm>
          <a:prstGeom prst="rect">
            <a:avLst/>
          </a:prstGeom>
        </p:spPr>
      </p:pic>
      <p:pic>
        <p:nvPicPr>
          <p:cNvPr id="3" name="Picture 2" descr="A picture containing application&#10;&#10;Description automatically generated">
            <a:extLst>
              <a:ext uri="{FF2B5EF4-FFF2-40B4-BE49-F238E27FC236}">
                <a16:creationId xmlns:a16="http://schemas.microsoft.com/office/drawing/2014/main" id="{97D2485F-B394-EA57-BA8C-D01EBC61A63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275" t="26657" r="69324" b="26530"/>
          <a:stretch/>
        </p:blipFill>
        <p:spPr>
          <a:xfrm>
            <a:off x="383452" y="6065182"/>
            <a:ext cx="570731" cy="576000"/>
          </a:xfrm>
          <a:prstGeom prst="rect">
            <a:avLst/>
          </a:prstGeom>
        </p:spPr>
      </p:pic>
    </p:spTree>
    <p:extLst>
      <p:ext uri="{BB962C8B-B14F-4D97-AF65-F5344CB8AC3E}">
        <p14:creationId xmlns:p14="http://schemas.microsoft.com/office/powerpoint/2010/main" val="1491059828"/>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740392" y="2247407"/>
            <a:ext cx="4320821" cy="3709011"/>
          </a:xfrm>
          <a:prstGeom prst="rect">
            <a:avLst/>
          </a:prstGeom>
        </p:spPr>
        <p:txBody>
          <a:bodyPr/>
          <a:lstStyle>
            <a:lvl1pPr>
              <a:defRPr>
                <a:solidFill>
                  <a:srgbClr val="093F65"/>
                </a:solidFill>
              </a:defRPr>
            </a:lvl1pPr>
            <a:lvl2pPr>
              <a:defRPr>
                <a:solidFill>
                  <a:srgbClr val="093F65"/>
                </a:solidFill>
              </a:defRPr>
            </a:lvl2pPr>
            <a:lvl3pPr>
              <a:defRPr>
                <a:solidFill>
                  <a:srgbClr val="093F65"/>
                </a:solidFill>
              </a:defRPr>
            </a:lvl3pPr>
            <a:lvl4pPr>
              <a:defRPr>
                <a:solidFill>
                  <a:srgbClr val="093F65"/>
                </a:solidFill>
              </a:defRPr>
            </a:lvl4pPr>
            <a:lvl5pPr>
              <a:defRPr>
                <a:solidFill>
                  <a:srgbClr val="093F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6421283" y="2247407"/>
            <a:ext cx="4320821" cy="3709011"/>
          </a:xfrm>
          <a:prstGeom prst="rect">
            <a:avLst/>
          </a:prstGeom>
        </p:spPr>
        <p:txBody>
          <a:bodyPr/>
          <a:lstStyle>
            <a:lvl1pPr>
              <a:defRPr>
                <a:solidFill>
                  <a:srgbClr val="093F65"/>
                </a:solidFill>
              </a:defRPr>
            </a:lvl1pPr>
            <a:lvl2pPr>
              <a:defRPr>
                <a:solidFill>
                  <a:srgbClr val="093F65"/>
                </a:solidFill>
              </a:defRPr>
            </a:lvl2pPr>
            <a:lvl3pPr>
              <a:defRPr>
                <a:solidFill>
                  <a:srgbClr val="093F65"/>
                </a:solidFill>
              </a:defRPr>
            </a:lvl3pPr>
            <a:lvl4pPr>
              <a:defRPr>
                <a:solidFill>
                  <a:srgbClr val="093F65"/>
                </a:solidFill>
              </a:defRPr>
            </a:lvl4pPr>
            <a:lvl5pPr>
              <a:defRPr>
                <a:solidFill>
                  <a:srgbClr val="093F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1740394" y="887946"/>
            <a:ext cx="9001711" cy="926662"/>
          </a:xfrm>
          <a:prstGeom prst="rect">
            <a:avLst/>
          </a:prstGeom>
          <a:noFill/>
        </p:spPr>
        <p:txBody>
          <a:bodyPr/>
          <a:lstStyle>
            <a:lvl1pPr>
              <a:defRPr>
                <a:solidFill>
                  <a:srgbClr val="093F65"/>
                </a:solidFill>
              </a:defRPr>
            </a:lvl1pPr>
          </a:lstStyle>
          <a:p>
            <a:r>
              <a:rPr lang="en-GB" dirty="0"/>
              <a:t>Click to edit Master title style</a:t>
            </a:r>
          </a:p>
        </p:txBody>
      </p:sp>
    </p:spTree>
    <p:extLst>
      <p:ext uri="{BB962C8B-B14F-4D97-AF65-F5344CB8AC3E}">
        <p14:creationId xmlns:p14="http://schemas.microsoft.com/office/powerpoint/2010/main" val="3296383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tel 1"/>
          <p:cNvSpPr>
            <a:spLocks noGrp="1"/>
          </p:cNvSpPr>
          <p:nvPr>
            <p:ph type="title"/>
          </p:nvPr>
        </p:nvSpPr>
        <p:spPr>
          <a:xfrm>
            <a:off x="1731849" y="887946"/>
            <a:ext cx="9001711" cy="926662"/>
          </a:xfrm>
          <a:prstGeom prst="rect">
            <a:avLst/>
          </a:prstGeom>
          <a:noFill/>
        </p:spPr>
        <p:txBody>
          <a:bodyPr/>
          <a:lstStyle>
            <a:lvl1pPr>
              <a:defRPr>
                <a:solidFill>
                  <a:srgbClr val="093F65"/>
                </a:solidFill>
              </a:defRPr>
            </a:lvl1pPr>
          </a:lstStyle>
          <a:p>
            <a:r>
              <a:rPr lang="en-GB" dirty="0"/>
              <a:t>Click to edit Master title style</a:t>
            </a:r>
          </a:p>
        </p:txBody>
      </p:sp>
    </p:spTree>
    <p:extLst>
      <p:ext uri="{BB962C8B-B14F-4D97-AF65-F5344CB8AC3E}">
        <p14:creationId xmlns:p14="http://schemas.microsoft.com/office/powerpoint/2010/main" val="106919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03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Placeholder 2" descr="A clear blue sky&#10;&#10;Description automatically generated">
            <a:extLst>
              <a:ext uri="{FF2B5EF4-FFF2-40B4-BE49-F238E27FC236}">
                <a16:creationId xmlns:a16="http://schemas.microsoft.com/office/drawing/2014/main" id="{BF4DF910-13DF-413C-8A17-80763F1CEA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0CFEB0-5C06-478C-8236-484A9D112F1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dirty="0"/>
              <a:t>Click to edit Master title style</a:t>
            </a:r>
          </a:p>
        </p:txBody>
      </p:sp>
      <p:pic>
        <p:nvPicPr>
          <p:cNvPr id="8" name="Picture 7" descr="A picture containing gear, metalware&#10;&#10;Description automatically generated">
            <a:extLst>
              <a:ext uri="{FF2B5EF4-FFF2-40B4-BE49-F238E27FC236}">
                <a16:creationId xmlns:a16="http://schemas.microsoft.com/office/drawing/2014/main" id="{0AFAFE66-18E5-B21C-AAB7-3DB562AEC2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5628" y="6278377"/>
            <a:ext cx="1807200" cy="294187"/>
          </a:xfrm>
          <a:prstGeom prst="rect">
            <a:avLst/>
          </a:prstGeom>
        </p:spPr>
      </p:pic>
      <p:pic>
        <p:nvPicPr>
          <p:cNvPr id="4" name="Picture 3" descr="Text&#10;&#10;Description automatically generated">
            <a:extLst>
              <a:ext uri="{FF2B5EF4-FFF2-40B4-BE49-F238E27FC236}">
                <a16:creationId xmlns:a16="http://schemas.microsoft.com/office/drawing/2014/main" id="{40647E51-6EDA-2F1E-6CBF-8E821CA09F3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71918"/>
          <a:stretch/>
        </p:blipFill>
        <p:spPr>
          <a:xfrm>
            <a:off x="1191955" y="6113841"/>
            <a:ext cx="613390" cy="576000"/>
          </a:xfrm>
          <a:prstGeom prst="rect">
            <a:avLst/>
          </a:prstGeom>
        </p:spPr>
      </p:pic>
    </p:spTree>
    <p:extLst>
      <p:ext uri="{BB962C8B-B14F-4D97-AF65-F5344CB8AC3E}">
        <p14:creationId xmlns:p14="http://schemas.microsoft.com/office/powerpoint/2010/main" val="255300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31849" y="2229293"/>
            <a:ext cx="9001711" cy="3420428"/>
          </a:xfrm>
          <a:prstGeom prst="rect">
            <a:avLst/>
          </a:prstGeom>
        </p:spPr>
        <p:txBody>
          <a:bodyPr/>
          <a:lstStyle>
            <a:lvl1pPr>
              <a:defRPr>
                <a:solidFill>
                  <a:schemeClr val="bg1"/>
                </a:solidFill>
              </a:defRPr>
            </a:lvl1pPr>
            <a:lvl2pPr marL="576100" indent="-216037">
              <a:buFont typeface="Symbol" panose="05050102010706020507" pitchFamily="18" charset="2"/>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ittel 1"/>
          <p:cNvSpPr>
            <a:spLocks noGrp="1"/>
          </p:cNvSpPr>
          <p:nvPr>
            <p:ph type="title"/>
          </p:nvPr>
        </p:nvSpPr>
        <p:spPr>
          <a:xfrm>
            <a:off x="1731849" y="887946"/>
            <a:ext cx="9001711" cy="926662"/>
          </a:xfrm>
          <a:prstGeom prst="rect">
            <a:avLst/>
          </a:prstGeom>
          <a:noFill/>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221255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7" y="2691375"/>
            <a:ext cx="4986948" cy="331590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6715277" y="920495"/>
            <a:ext cx="4986948" cy="1319077"/>
          </a:xfrm>
          <a:prstGeom prst="rect">
            <a:avLst/>
          </a:prstGeom>
          <a:noFill/>
        </p:spPr>
        <p:txBody>
          <a:bodyPr/>
          <a:lstStyle>
            <a:lvl1pPr>
              <a:lnSpc>
                <a:spcPct val="80000"/>
              </a:lnSpc>
              <a:defRPr>
                <a:solidFill>
                  <a:schemeClr val="bg1"/>
                </a:solidFill>
              </a:defRPr>
            </a:lvl1pPr>
          </a:lstStyle>
          <a:p>
            <a:r>
              <a:rPr lang="en-GB" dirty="0"/>
              <a:t>Click to edit Master title style</a:t>
            </a:r>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pic>
        <p:nvPicPr>
          <p:cNvPr id="5" name="Picture 4" descr="Text&#10;&#10;Description automatically generated">
            <a:extLst>
              <a:ext uri="{FF2B5EF4-FFF2-40B4-BE49-F238E27FC236}">
                <a16:creationId xmlns:a16="http://schemas.microsoft.com/office/drawing/2014/main" id="{D54BA698-9E5E-A737-55A6-D261B62561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1918"/>
          <a:stretch/>
        </p:blipFill>
        <p:spPr>
          <a:xfrm>
            <a:off x="6546493" y="6147518"/>
            <a:ext cx="613390" cy="576000"/>
          </a:xfrm>
          <a:prstGeom prst="rect">
            <a:avLst/>
          </a:prstGeom>
        </p:spPr>
      </p:pic>
    </p:spTree>
    <p:extLst>
      <p:ext uri="{BB962C8B-B14F-4D97-AF65-F5344CB8AC3E}">
        <p14:creationId xmlns:p14="http://schemas.microsoft.com/office/powerpoint/2010/main" val="214295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GB" dirty="0"/>
              <a:t>Click icon to add picture</a:t>
            </a:r>
          </a:p>
        </p:txBody>
      </p:sp>
      <p:sp>
        <p:nvSpPr>
          <p:cNvPr id="4" name="Plassholder for innhold 3"/>
          <p:cNvSpPr>
            <a:spLocks noGrp="1"/>
          </p:cNvSpPr>
          <p:nvPr>
            <p:ph sz="half" idx="2"/>
          </p:nvPr>
        </p:nvSpPr>
        <p:spPr>
          <a:xfrm>
            <a:off x="954183" y="2700338"/>
            <a:ext cx="4742139" cy="3420428"/>
          </a:xfrm>
          <a:prstGeom prst="rect">
            <a:avLst/>
          </a:prstGeo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954183" y="920495"/>
            <a:ext cx="4742139" cy="1319077"/>
          </a:xfrm>
          <a:prstGeom prst="rect">
            <a:avLst/>
          </a:prstGeom>
          <a:noFill/>
        </p:spPr>
        <p:txBody>
          <a:bodyPr/>
          <a:lstStyle>
            <a:lvl1pPr>
              <a:lnSpc>
                <a:spcPct val="80000"/>
              </a:lnSpc>
              <a:defRPr>
                <a:solidFill>
                  <a:schemeClr val="bg1"/>
                </a:solidFill>
              </a:defRPr>
            </a:lvl1pPr>
          </a:lstStyle>
          <a:p>
            <a:r>
              <a:rPr lang="en-GB" dirty="0"/>
              <a:t>Click to edit Master title style</a:t>
            </a:r>
          </a:p>
        </p:txBody>
      </p:sp>
      <p:pic>
        <p:nvPicPr>
          <p:cNvPr id="11" name="logo_blaa" hidden="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793052" y="6255784"/>
            <a:ext cx="981013" cy="214063"/>
          </a:xfrm>
          <a:prstGeom prst="rect">
            <a:avLst/>
          </a:prstGeom>
        </p:spPr>
      </p:pic>
      <p:pic>
        <p:nvPicPr>
          <p:cNvPr id="12" name="logo_hvit" hidden="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93052" y="6255784"/>
            <a:ext cx="981013" cy="214063"/>
          </a:xfrm>
          <a:prstGeom prst="rect">
            <a:avLst/>
          </a:prstGeom>
        </p:spPr>
      </p:pic>
      <p:pic>
        <p:nvPicPr>
          <p:cNvPr id="15" name="Picture 14" descr="A picture containing gear, metalware&#10;&#10;Description automatically generated">
            <a:extLst>
              <a:ext uri="{FF2B5EF4-FFF2-40B4-BE49-F238E27FC236}">
                <a16:creationId xmlns:a16="http://schemas.microsoft.com/office/drawing/2014/main" id="{D0CEA734-CBE2-487F-AF44-31B2B59288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7925" y="6245923"/>
            <a:ext cx="1807200" cy="294187"/>
          </a:xfrm>
          <a:prstGeom prst="rect">
            <a:avLst/>
          </a:prstGeom>
        </p:spPr>
      </p:pic>
      <p:pic>
        <p:nvPicPr>
          <p:cNvPr id="5" name="Picture 4" descr="Text&#10;&#10;Description automatically generated">
            <a:extLst>
              <a:ext uri="{FF2B5EF4-FFF2-40B4-BE49-F238E27FC236}">
                <a16:creationId xmlns:a16="http://schemas.microsoft.com/office/drawing/2014/main" id="{8096783E-C3F8-416F-4656-A381D976A31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71918"/>
          <a:stretch/>
        </p:blipFill>
        <p:spPr>
          <a:xfrm>
            <a:off x="558065" y="6147518"/>
            <a:ext cx="613390" cy="576000"/>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740392" y="2247407"/>
            <a:ext cx="4320821" cy="370901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ssholder for innhold 3"/>
          <p:cNvSpPr>
            <a:spLocks noGrp="1"/>
          </p:cNvSpPr>
          <p:nvPr>
            <p:ph sz="half" idx="2"/>
          </p:nvPr>
        </p:nvSpPr>
        <p:spPr>
          <a:xfrm>
            <a:off x="6421283" y="2247407"/>
            <a:ext cx="4320821" cy="370901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tel 7"/>
          <p:cNvSpPr>
            <a:spLocks noGrp="1"/>
          </p:cNvSpPr>
          <p:nvPr>
            <p:ph type="title"/>
          </p:nvPr>
        </p:nvSpPr>
        <p:spPr>
          <a:xfrm>
            <a:off x="1740394" y="887946"/>
            <a:ext cx="9001711" cy="926662"/>
          </a:xfrm>
          <a:prstGeom prst="rect">
            <a:avLst/>
          </a:prstGeom>
          <a:noFill/>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21327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Tittel 1"/>
          <p:cNvSpPr>
            <a:spLocks noGrp="1"/>
          </p:cNvSpPr>
          <p:nvPr>
            <p:ph type="title"/>
          </p:nvPr>
        </p:nvSpPr>
        <p:spPr>
          <a:xfrm>
            <a:off x="1731849" y="887946"/>
            <a:ext cx="9001711" cy="926662"/>
          </a:xfrm>
          <a:prstGeom prst="rect">
            <a:avLst/>
          </a:prstGeom>
          <a:noFill/>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09804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3" name="noColor"/>
          <p:cNvSpPr/>
          <p:nvPr userDrawn="1"/>
        </p:nvSpPr>
        <p:spPr>
          <a:xfrm>
            <a:off x="161376" y="188262"/>
            <a:ext cx="142499"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15910"/>
            <a:ext cx="12192000" cy="7284720"/>
          </a:xfrm>
          <a:prstGeom prst="rect">
            <a:avLst/>
          </a:prstGeom>
        </p:spPr>
      </p:pic>
      <p:pic>
        <p:nvPicPr>
          <p:cNvPr id="4" name="Picture 3">
            <a:extLst>
              <a:ext uri="{FF2B5EF4-FFF2-40B4-BE49-F238E27FC236}">
                <a16:creationId xmlns:a16="http://schemas.microsoft.com/office/drawing/2014/main" id="{EBDDC79D-4D00-91A3-7617-2659485C5A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034" y="371546"/>
            <a:ext cx="4639782" cy="1263415"/>
          </a:xfrm>
          <a:prstGeom prst="rect">
            <a:avLst/>
          </a:prstGeom>
        </p:spPr>
      </p:pic>
      <p:pic>
        <p:nvPicPr>
          <p:cNvPr id="6" name="Picture 5" descr="A picture containing application&#10;&#10;Description automatically generated">
            <a:extLst>
              <a:ext uri="{FF2B5EF4-FFF2-40B4-BE49-F238E27FC236}">
                <a16:creationId xmlns:a16="http://schemas.microsoft.com/office/drawing/2014/main" id="{12E8285E-9105-44CE-FD0A-8D2358B27A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3373" y="-12620"/>
            <a:ext cx="3642785" cy="1523586"/>
          </a:xfrm>
          <a:prstGeom prst="rect">
            <a:avLst/>
          </a:prstGeom>
        </p:spPr>
      </p:pic>
    </p:spTree>
    <p:extLst>
      <p:ext uri="{BB962C8B-B14F-4D97-AF65-F5344CB8AC3E}">
        <p14:creationId xmlns:p14="http://schemas.microsoft.com/office/powerpoint/2010/main" val="175242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731849" y="887946"/>
            <a:ext cx="9001711" cy="926662"/>
          </a:xfrm>
          <a:prstGeom prst="rect">
            <a:avLst/>
          </a:prstGeom>
          <a:noFill/>
        </p:spPr>
        <p:txBody>
          <a:bodyPr/>
          <a:lstStyle>
            <a:lvl1pPr>
              <a:defRPr>
                <a:solidFill>
                  <a:srgbClr val="093F65"/>
                </a:solidFill>
              </a:defRPr>
            </a:lvl1pPr>
          </a:lstStyle>
          <a:p>
            <a:r>
              <a:rPr lang="en-GB" dirty="0"/>
              <a:t>Click to edit Master title style</a:t>
            </a:r>
          </a:p>
        </p:txBody>
      </p:sp>
      <p:sp>
        <p:nvSpPr>
          <p:cNvPr id="3" name="Plassholder for innhold 2"/>
          <p:cNvSpPr>
            <a:spLocks noGrp="1"/>
          </p:cNvSpPr>
          <p:nvPr>
            <p:ph idx="1"/>
          </p:nvPr>
        </p:nvSpPr>
        <p:spPr>
          <a:xfrm>
            <a:off x="1731849" y="2229293"/>
            <a:ext cx="9001711" cy="3420428"/>
          </a:xfrm>
          <a:prstGeom prst="rect">
            <a:avLst/>
          </a:prstGeom>
        </p:spPr>
        <p:txBody>
          <a:bodyPr/>
          <a:lstStyle>
            <a:lvl1pPr>
              <a:defRPr>
                <a:solidFill>
                  <a:srgbClr val="093F65"/>
                </a:solidFill>
              </a:defRPr>
            </a:lvl1pPr>
            <a:lvl2pPr marL="576100" indent="-216037">
              <a:buFont typeface="Symbol" panose="05050102010706020507" pitchFamily="18" charset="2"/>
              <a:buChar char=""/>
              <a:defRPr>
                <a:solidFill>
                  <a:srgbClr val="093F65"/>
                </a:solidFill>
              </a:defRPr>
            </a:lvl2pPr>
            <a:lvl3pPr>
              <a:defRPr>
                <a:solidFill>
                  <a:srgbClr val="093F65"/>
                </a:solidFill>
              </a:defRPr>
            </a:lvl3pPr>
            <a:lvl4pPr>
              <a:defRPr>
                <a:solidFill>
                  <a:srgbClr val="093F65"/>
                </a:solidFill>
              </a:defRPr>
            </a:lvl4pPr>
            <a:lvl5pPr>
              <a:defRPr>
                <a:solidFill>
                  <a:srgbClr val="093F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5465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3.emf"/><Relationship Id="rId2" Type="http://schemas.openxmlformats.org/officeDocument/2006/relationships/slideLayout" Target="../slideLayouts/slideLayout9.xml"/><Relationship Id="rId16"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emf"/><Relationship Id="rId5" Type="http://schemas.openxmlformats.org/officeDocument/2006/relationships/slideLayout" Target="../slideLayouts/slideLayout12.xml"/><Relationship Id="rId15" Type="http://schemas.openxmlformats.org/officeDocument/2006/relationships/image" Target="../media/image14.png"/><Relationship Id="rId10" Type="http://schemas.openxmlformats.org/officeDocument/2006/relationships/image" Target="../media/image1.emf"/><Relationship Id="rId4" Type="http://schemas.openxmlformats.org/officeDocument/2006/relationships/slideLayout" Target="../slideLayouts/slideLayout11.xml"/><Relationship Id="rId9" Type="http://schemas.openxmlformats.org/officeDocument/2006/relationships/theme" Target="../theme/theme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93F65"/>
        </a:solidFill>
        <a:effectLst/>
      </p:bgPr>
    </p:bg>
    <p:spTree>
      <p:nvGrpSpPr>
        <p:cNvPr id="1" name=""/>
        <p:cNvGrpSpPr/>
        <p:nvPr/>
      </p:nvGrpSpPr>
      <p:grpSpPr>
        <a:xfrm>
          <a:off x="0" y="0"/>
          <a:ext cx="0" cy="0"/>
          <a:chOff x="0" y="0"/>
          <a:chExt cx="0" cy="0"/>
        </a:xfrm>
      </p:grpSpPr>
      <p:pic>
        <p:nvPicPr>
          <p:cNvPr id="11" name="cyan" hidden="1"/>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 y="1"/>
            <a:ext cx="12185844" cy="6861466"/>
          </a:xfrm>
          <a:prstGeom prst="rect">
            <a:avLst/>
          </a:prstGeom>
        </p:spPr>
      </p:pic>
      <p:sp>
        <p:nvSpPr>
          <p:cNvPr id="12" name="Fokustekst" hidden="1"/>
          <p:cNvSpPr txBox="1"/>
          <p:nvPr userDrawn="1"/>
        </p:nvSpPr>
        <p:spPr>
          <a:xfrm>
            <a:off x="6050668" y="3028452"/>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9" y="2618901"/>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pic>
        <p:nvPicPr>
          <p:cNvPr id="18" name="gul" hidden="1"/>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pic>
        <p:nvPicPr>
          <p:cNvPr id="7" name="gronn" hidden="1"/>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grpSp>
        <p:nvGrpSpPr>
          <p:cNvPr id="29" name="bunnramme" hidden="1"/>
          <p:cNvGrpSpPr/>
          <p:nvPr userDrawn="1"/>
        </p:nvGrpSpPr>
        <p:grpSpPr>
          <a:xfrm>
            <a:off x="1412941" y="2558167"/>
            <a:ext cx="5565275"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6" name="Picture 25"/>
          <p:cNvPicPr>
            <a:picLocks noChangeAspect="1"/>
          </p:cNvPicPr>
          <p:nvPr userDrawn="1"/>
        </p:nvPicPr>
        <p:blipFill rotWithShape="1">
          <a:blip r:embed="rId13" cstate="email">
            <a:extLst>
              <a:ext uri="{28A0092B-C50C-407E-A947-70E740481C1C}">
                <a14:useLocalDpi xmlns:a14="http://schemas.microsoft.com/office/drawing/2010/main" val="0"/>
              </a:ext>
            </a:extLst>
          </a:blip>
          <a:srcRect/>
          <a:stretch/>
        </p:blipFill>
        <p:spPr>
          <a:xfrm>
            <a:off x="-5809" y="9525"/>
            <a:ext cx="1778216" cy="6848475"/>
          </a:xfrm>
          <a:prstGeom prst="rect">
            <a:avLst/>
          </a:prstGeom>
        </p:spPr>
      </p:pic>
      <p:pic>
        <p:nvPicPr>
          <p:cNvPr id="25" name="Picture 24" descr="A picture containing gear, metalware&#10;&#10;Description automatically generated">
            <a:extLst>
              <a:ext uri="{FF2B5EF4-FFF2-40B4-BE49-F238E27FC236}">
                <a16:creationId xmlns:a16="http://schemas.microsoft.com/office/drawing/2014/main" id="{B602C2F4-E611-4A66-9BD0-367E38BC20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795628" y="6278377"/>
            <a:ext cx="1807200" cy="294187"/>
          </a:xfrm>
          <a:prstGeom prst="rect">
            <a:avLst/>
          </a:prstGeom>
        </p:spPr>
      </p:pic>
      <p:pic>
        <p:nvPicPr>
          <p:cNvPr id="2" name="Picture 1" descr="Text&#10;&#10;Description automatically generated">
            <a:extLst>
              <a:ext uri="{FF2B5EF4-FFF2-40B4-BE49-F238E27FC236}">
                <a16:creationId xmlns:a16="http://schemas.microsoft.com/office/drawing/2014/main" id="{E23BB354-D5AA-527A-C4C0-05D649D9549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71918"/>
          <a:stretch/>
        </p:blipFill>
        <p:spPr>
          <a:xfrm>
            <a:off x="1191955" y="6113841"/>
            <a:ext cx="613390" cy="576000"/>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73" r:id="rId4"/>
    <p:sldLayoutId id="2147483652" r:id="rId5"/>
    <p:sldLayoutId id="2147483654" r:id="rId6"/>
    <p:sldLayoutId id="2147483655" r:id="rId7"/>
  </p:sldLayoutIdLst>
  <p:hf hdr="0" ftr="0" dt="0"/>
  <p:txStyles>
    <p:titleStyle>
      <a:lvl1pPr algn="l" defTabSz="914514"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69" indent="-216037" algn="l" defTabSz="914514"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00" indent="-216037" algn="l" defTabSz="914514"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32" indent="-216037" algn="l" defTabSz="914514"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63" indent="-216037" algn="l" defTabSz="914514"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195" indent="-216037" algn="l" defTabSz="914514"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14"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172"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429"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685"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14" rtl="0" eaLnBrk="1" latinLnBrk="0" hangingPunct="1">
        <a:defRPr sz="1800" kern="1200">
          <a:solidFill>
            <a:schemeClr val="tx1"/>
          </a:solidFill>
          <a:latin typeface="+mn-lt"/>
          <a:ea typeface="+mn-ea"/>
          <a:cs typeface="+mn-cs"/>
        </a:defRPr>
      </a:lvl1pPr>
      <a:lvl2pPr marL="457257" algn="l" defTabSz="914514" rtl="0" eaLnBrk="1" latinLnBrk="0" hangingPunct="1">
        <a:defRPr sz="1800" kern="1200">
          <a:solidFill>
            <a:schemeClr val="tx1"/>
          </a:solidFill>
          <a:latin typeface="+mn-lt"/>
          <a:ea typeface="+mn-ea"/>
          <a:cs typeface="+mn-cs"/>
        </a:defRPr>
      </a:lvl2pPr>
      <a:lvl3pPr marL="914514" algn="l" defTabSz="914514" rtl="0" eaLnBrk="1" latinLnBrk="0" hangingPunct="1">
        <a:defRPr sz="1800" kern="1200">
          <a:solidFill>
            <a:schemeClr val="tx1"/>
          </a:solidFill>
          <a:latin typeface="+mn-lt"/>
          <a:ea typeface="+mn-ea"/>
          <a:cs typeface="+mn-cs"/>
        </a:defRPr>
      </a:lvl3pPr>
      <a:lvl4pPr marL="1371772" algn="l" defTabSz="914514" rtl="0" eaLnBrk="1" latinLnBrk="0" hangingPunct="1">
        <a:defRPr sz="1800" kern="1200">
          <a:solidFill>
            <a:schemeClr val="tx1"/>
          </a:solidFill>
          <a:latin typeface="+mn-lt"/>
          <a:ea typeface="+mn-ea"/>
          <a:cs typeface="+mn-cs"/>
        </a:defRPr>
      </a:lvl4pPr>
      <a:lvl5pPr marL="1829029" algn="l" defTabSz="914514" rtl="0" eaLnBrk="1" latinLnBrk="0" hangingPunct="1">
        <a:defRPr sz="1800" kern="1200">
          <a:solidFill>
            <a:schemeClr val="tx1"/>
          </a:solidFill>
          <a:latin typeface="+mn-lt"/>
          <a:ea typeface="+mn-ea"/>
          <a:cs typeface="+mn-cs"/>
        </a:defRPr>
      </a:lvl5pPr>
      <a:lvl6pPr marL="2286286" algn="l" defTabSz="914514" rtl="0" eaLnBrk="1" latinLnBrk="0" hangingPunct="1">
        <a:defRPr sz="1800" kern="1200">
          <a:solidFill>
            <a:schemeClr val="tx1"/>
          </a:solidFill>
          <a:latin typeface="+mn-lt"/>
          <a:ea typeface="+mn-ea"/>
          <a:cs typeface="+mn-cs"/>
        </a:defRPr>
      </a:lvl6pPr>
      <a:lvl7pPr marL="2743543" algn="l" defTabSz="914514" rtl="0" eaLnBrk="1" latinLnBrk="0" hangingPunct="1">
        <a:defRPr sz="1800" kern="1200">
          <a:solidFill>
            <a:schemeClr val="tx1"/>
          </a:solidFill>
          <a:latin typeface="+mn-lt"/>
          <a:ea typeface="+mn-ea"/>
          <a:cs typeface="+mn-cs"/>
        </a:defRPr>
      </a:lvl7pPr>
      <a:lvl8pPr marL="3200800" algn="l" defTabSz="914514" rtl="0" eaLnBrk="1" latinLnBrk="0" hangingPunct="1">
        <a:defRPr sz="1800" kern="1200">
          <a:solidFill>
            <a:schemeClr val="tx1"/>
          </a:solidFill>
          <a:latin typeface="+mn-lt"/>
          <a:ea typeface="+mn-ea"/>
          <a:cs typeface="+mn-cs"/>
        </a:defRPr>
      </a:lvl8pPr>
      <a:lvl9pPr marL="3658057" algn="l" defTabSz="91451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642" userDrawn="1">
          <p15:clr>
            <a:srgbClr val="F26B43"/>
          </p15:clr>
        </p15:guide>
        <p15:guide id="3"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cyan" hidden="1"/>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 y="1"/>
            <a:ext cx="12185844" cy="6861466"/>
          </a:xfrm>
          <a:prstGeom prst="rect">
            <a:avLst/>
          </a:prstGeom>
        </p:spPr>
      </p:pic>
      <p:sp>
        <p:nvSpPr>
          <p:cNvPr id="12" name="Fokustekst" hidden="1"/>
          <p:cNvSpPr txBox="1"/>
          <p:nvPr userDrawn="1"/>
        </p:nvSpPr>
        <p:spPr>
          <a:xfrm>
            <a:off x="6050668" y="3028452"/>
            <a:ext cx="2971993" cy="1199293"/>
          </a:xfrm>
          <a:prstGeom prst="rect">
            <a:avLst/>
          </a:prstGeom>
          <a:noFill/>
        </p:spPr>
        <p:txBody>
          <a:bodyPr wrap="square" lIns="45729" tIns="0" rIns="45729" bIns="0" rtlCol="0" anchor="t">
            <a:normAutofit/>
          </a:bodyPr>
          <a:lstStyle/>
          <a:p>
            <a:r>
              <a:rPr lang="en-GB" sz="2000" dirty="0" err="1">
                <a:solidFill>
                  <a:schemeClr val="tx2"/>
                </a:solidFill>
              </a:rPr>
              <a:t>Klikk</a:t>
            </a:r>
            <a:r>
              <a:rPr lang="en-GB" sz="2000" baseline="0" dirty="0">
                <a:solidFill>
                  <a:schemeClr val="tx2"/>
                </a:solidFill>
              </a:rPr>
              <a:t> for å </a:t>
            </a:r>
            <a:r>
              <a:rPr lang="en-GB" sz="2000" baseline="0" dirty="0" err="1">
                <a:solidFill>
                  <a:schemeClr val="tx2"/>
                </a:solidFill>
              </a:rPr>
              <a:t>redigere</a:t>
            </a:r>
            <a:r>
              <a:rPr lang="en-GB" sz="2000" baseline="0" dirty="0">
                <a:solidFill>
                  <a:schemeClr val="tx2"/>
                </a:solidFill>
              </a:rPr>
              <a:t> </a:t>
            </a:r>
            <a:r>
              <a:rPr lang="en-GB" sz="2000" baseline="0" dirty="0" err="1">
                <a:solidFill>
                  <a:schemeClr val="tx2"/>
                </a:solidFill>
              </a:rPr>
              <a:t>tekst</a:t>
            </a:r>
            <a:endParaRPr lang="en-GB" sz="2000" dirty="0">
              <a:solidFill>
                <a:schemeClr val="tx2"/>
              </a:solidFill>
            </a:endParaRPr>
          </a:p>
        </p:txBody>
      </p:sp>
      <p:grpSp>
        <p:nvGrpSpPr>
          <p:cNvPr id="13" name="Fokuspunkt" hidden="1"/>
          <p:cNvGrpSpPr/>
          <p:nvPr userDrawn="1"/>
        </p:nvGrpSpPr>
        <p:grpSpPr>
          <a:xfrm>
            <a:off x="3003639" y="2618901"/>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pic>
        <p:nvPicPr>
          <p:cNvPr id="18" name="gul" hidden="1"/>
          <p:cNvPicPr>
            <a:picLocks noChangeAspect="1"/>
          </p:cNvPicPr>
          <p:nvPr userDrawn="1"/>
        </p:nvPicPr>
        <p:blipFill>
          <a:blip r:embed="rId12"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pic>
        <p:nvPicPr>
          <p:cNvPr id="7" name="gronn" hidden="1"/>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1" y="0"/>
            <a:ext cx="12189092" cy="6858000"/>
          </a:xfrm>
          <a:prstGeom prst="rect">
            <a:avLst/>
          </a:prstGeom>
        </p:spPr>
      </p:pic>
      <p:grpSp>
        <p:nvGrpSpPr>
          <p:cNvPr id="29" name="bunnramme" hidden="1"/>
          <p:cNvGrpSpPr/>
          <p:nvPr userDrawn="1"/>
        </p:nvGrpSpPr>
        <p:grpSpPr>
          <a:xfrm>
            <a:off x="1412941" y="2558167"/>
            <a:ext cx="5565275"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3" name="Picture 2"/>
          <p:cNvPicPr>
            <a:picLocks noChangeAspect="1"/>
          </p:cNvPicPr>
          <p:nvPr userDrawn="1"/>
        </p:nvPicPr>
        <p:blipFill rotWithShape="1">
          <a:blip r:embed="rId14" cstate="email">
            <a:extLst>
              <a:ext uri="{28A0092B-C50C-407E-A947-70E740481C1C}">
                <a14:useLocalDpi xmlns:a14="http://schemas.microsoft.com/office/drawing/2010/main" val="0"/>
              </a:ext>
            </a:extLst>
          </a:blip>
          <a:srcRect/>
          <a:stretch/>
        </p:blipFill>
        <p:spPr>
          <a:xfrm>
            <a:off x="0" y="0"/>
            <a:ext cx="1543050" cy="6838950"/>
          </a:xfrm>
          <a:prstGeom prst="rect">
            <a:avLst/>
          </a:prstGeom>
        </p:spPr>
      </p:pic>
      <p:pic>
        <p:nvPicPr>
          <p:cNvPr id="6" name="Picture 5">
            <a:extLst>
              <a:ext uri="{FF2B5EF4-FFF2-40B4-BE49-F238E27FC236}">
                <a16:creationId xmlns:a16="http://schemas.microsoft.com/office/drawing/2014/main" id="{9881799F-38E5-05BB-EE75-36AE85871B0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37382"/>
          <a:stretch/>
        </p:blipFill>
        <p:spPr>
          <a:xfrm>
            <a:off x="9868863" y="6262602"/>
            <a:ext cx="1807200" cy="308145"/>
          </a:xfrm>
          <a:prstGeom prst="rect">
            <a:avLst/>
          </a:prstGeom>
        </p:spPr>
      </p:pic>
      <p:pic>
        <p:nvPicPr>
          <p:cNvPr id="2" name="Picture 1" descr="A picture containing application&#10;&#10;Description automatically generated">
            <a:extLst>
              <a:ext uri="{FF2B5EF4-FFF2-40B4-BE49-F238E27FC236}">
                <a16:creationId xmlns:a16="http://schemas.microsoft.com/office/drawing/2014/main" id="{449CA76E-F2D4-E623-062E-10423E9451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1275" t="26657" r="69324" b="26530"/>
          <a:stretch/>
        </p:blipFill>
        <p:spPr>
          <a:xfrm>
            <a:off x="1180337" y="6098577"/>
            <a:ext cx="570731" cy="576000"/>
          </a:xfrm>
          <a:prstGeom prst="rect">
            <a:avLst/>
          </a:prstGeom>
        </p:spPr>
      </p:pic>
    </p:spTree>
    <p:extLst>
      <p:ext uri="{BB962C8B-B14F-4D97-AF65-F5344CB8AC3E}">
        <p14:creationId xmlns:p14="http://schemas.microsoft.com/office/powerpoint/2010/main" val="545946600"/>
      </p:ext>
    </p:extLst>
  </p:cSld>
  <p:clrMap bg1="lt1" tx1="dk1" bg2="lt2" tx2="dk2" accent1="accent1" accent2="accent2" accent3="accent3" accent4="accent4" accent5="accent5" accent6="accent6" hlink="hlink" folHlink="folHlink"/>
  <p:sldLayoutIdLst>
    <p:sldLayoutId id="2147483682" r:id="rId1"/>
    <p:sldLayoutId id="2147483676" r:id="rId2"/>
    <p:sldLayoutId id="2147483677" r:id="rId3"/>
    <p:sldLayoutId id="2147483678" r:id="rId4"/>
    <p:sldLayoutId id="2147483679" r:id="rId5"/>
    <p:sldLayoutId id="2147483680" r:id="rId6"/>
    <p:sldLayoutId id="2147483681" r:id="rId7"/>
    <p:sldLayoutId id="2147483683" r:id="rId8"/>
  </p:sldLayoutIdLst>
  <p:hf hdr="0" ftr="0" dt="0"/>
  <p:txStyles>
    <p:titleStyle>
      <a:lvl1pPr algn="l" defTabSz="914514"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69" indent="-216037" algn="l" defTabSz="914514"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00" indent="-216037" algn="l" defTabSz="914514"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32" indent="-216037" algn="l" defTabSz="914514"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63" indent="-216037" algn="l" defTabSz="914514"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195" indent="-216037" algn="l" defTabSz="914514"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14"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172"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429"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685" indent="-228629" algn="l" defTabSz="91451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14" rtl="0" eaLnBrk="1" latinLnBrk="0" hangingPunct="1">
        <a:defRPr sz="1800" kern="1200">
          <a:solidFill>
            <a:schemeClr val="tx1"/>
          </a:solidFill>
          <a:latin typeface="+mn-lt"/>
          <a:ea typeface="+mn-ea"/>
          <a:cs typeface="+mn-cs"/>
        </a:defRPr>
      </a:lvl1pPr>
      <a:lvl2pPr marL="457257" algn="l" defTabSz="914514" rtl="0" eaLnBrk="1" latinLnBrk="0" hangingPunct="1">
        <a:defRPr sz="1800" kern="1200">
          <a:solidFill>
            <a:schemeClr val="tx1"/>
          </a:solidFill>
          <a:latin typeface="+mn-lt"/>
          <a:ea typeface="+mn-ea"/>
          <a:cs typeface="+mn-cs"/>
        </a:defRPr>
      </a:lvl2pPr>
      <a:lvl3pPr marL="914514" algn="l" defTabSz="914514" rtl="0" eaLnBrk="1" latinLnBrk="0" hangingPunct="1">
        <a:defRPr sz="1800" kern="1200">
          <a:solidFill>
            <a:schemeClr val="tx1"/>
          </a:solidFill>
          <a:latin typeface="+mn-lt"/>
          <a:ea typeface="+mn-ea"/>
          <a:cs typeface="+mn-cs"/>
        </a:defRPr>
      </a:lvl3pPr>
      <a:lvl4pPr marL="1371772" algn="l" defTabSz="914514" rtl="0" eaLnBrk="1" latinLnBrk="0" hangingPunct="1">
        <a:defRPr sz="1800" kern="1200">
          <a:solidFill>
            <a:schemeClr val="tx1"/>
          </a:solidFill>
          <a:latin typeface="+mn-lt"/>
          <a:ea typeface="+mn-ea"/>
          <a:cs typeface="+mn-cs"/>
        </a:defRPr>
      </a:lvl4pPr>
      <a:lvl5pPr marL="1829029" algn="l" defTabSz="914514" rtl="0" eaLnBrk="1" latinLnBrk="0" hangingPunct="1">
        <a:defRPr sz="1800" kern="1200">
          <a:solidFill>
            <a:schemeClr val="tx1"/>
          </a:solidFill>
          <a:latin typeface="+mn-lt"/>
          <a:ea typeface="+mn-ea"/>
          <a:cs typeface="+mn-cs"/>
        </a:defRPr>
      </a:lvl5pPr>
      <a:lvl6pPr marL="2286286" algn="l" defTabSz="914514" rtl="0" eaLnBrk="1" latinLnBrk="0" hangingPunct="1">
        <a:defRPr sz="1800" kern="1200">
          <a:solidFill>
            <a:schemeClr val="tx1"/>
          </a:solidFill>
          <a:latin typeface="+mn-lt"/>
          <a:ea typeface="+mn-ea"/>
          <a:cs typeface="+mn-cs"/>
        </a:defRPr>
      </a:lvl6pPr>
      <a:lvl7pPr marL="2743543" algn="l" defTabSz="914514" rtl="0" eaLnBrk="1" latinLnBrk="0" hangingPunct="1">
        <a:defRPr sz="1800" kern="1200">
          <a:solidFill>
            <a:schemeClr val="tx1"/>
          </a:solidFill>
          <a:latin typeface="+mn-lt"/>
          <a:ea typeface="+mn-ea"/>
          <a:cs typeface="+mn-cs"/>
        </a:defRPr>
      </a:lvl7pPr>
      <a:lvl8pPr marL="3200800" algn="l" defTabSz="914514" rtl="0" eaLnBrk="1" latinLnBrk="0" hangingPunct="1">
        <a:defRPr sz="1800" kern="1200">
          <a:solidFill>
            <a:schemeClr val="tx1"/>
          </a:solidFill>
          <a:latin typeface="+mn-lt"/>
          <a:ea typeface="+mn-ea"/>
          <a:cs typeface="+mn-cs"/>
        </a:defRPr>
      </a:lvl8pPr>
      <a:lvl9pPr marL="3658057" algn="l" defTabSz="91451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642" userDrawn="1">
          <p15:clr>
            <a:srgbClr val="F26B43"/>
          </p15:clr>
        </p15:guide>
        <p15:guide id="3" pos="73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gif"/><Relationship Id="rId26" Type="http://schemas.openxmlformats.org/officeDocument/2006/relationships/image" Target="../media/image82.png"/><Relationship Id="rId3" Type="http://schemas.openxmlformats.org/officeDocument/2006/relationships/image" Target="../media/image59.gif"/><Relationship Id="rId21" Type="http://schemas.openxmlformats.org/officeDocument/2006/relationships/image" Target="../media/image7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14.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jpg"/><Relationship Id="rId5" Type="http://schemas.openxmlformats.org/officeDocument/2006/relationships/image" Target="../media/image61.jpeg"/><Relationship Id="rId15" Type="http://schemas.openxmlformats.org/officeDocument/2006/relationships/image" Target="../media/image71.jp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60.png"/><Relationship Id="rId9" Type="http://schemas.openxmlformats.org/officeDocument/2006/relationships/image" Target="../media/image65.gif"/><Relationship Id="rId14" Type="http://schemas.openxmlformats.org/officeDocument/2006/relationships/image" Target="../media/image70.png"/><Relationship Id="rId22" Type="http://schemas.openxmlformats.org/officeDocument/2006/relationships/image" Target="../media/image78.gif"/><Relationship Id="rId27" Type="http://schemas.openxmlformats.org/officeDocument/2006/relationships/image" Target="../media/image83.jpg"/><Relationship Id="rId30"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hyperlink" Target="https://www.ntnu.edu/smartgri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2.jpeg"/><Relationship Id="rId5" Type="http://schemas.openxmlformats.org/officeDocument/2006/relationships/image" Target="../media/image55.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ntnu.edu/energy/smartgri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eur03.safelinks.protection.outlook.com/?url=https%3A%2F%2Fwww.sintef.no%2Fprojectweb%2Fcineldi%2Fcineldi-knowledge-base%2F&amp;data=05%7C02%7CGerd.Kjolle%40sintef.no%7C5163c4f8321a43af634708dc22fab93a%7Ce1f00f39604145b0b309e0210d8b32af%7C1%7C0%7C638423707437885141%7CUnknown%7CTWFpbGZsb3d8eyJWIjoiMC4wLjAwMDAiLCJQIjoiV2luMzIiLCJBTiI6Ik1haWwiLCJXVCI6Mn0%3D%7C0%7C%7C%7C&amp;sdata=uskwO7upd3pjWXmi30SenwpF8X7u8PD1Il0L8Lse2QI%3D&amp;reserved=0" TargetMode="Externa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hyperlink" Target="http://www.cineldi.no/"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49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3C66-E07C-4D30-975D-D1DF644E8006}"/>
              </a:ext>
            </a:extLst>
          </p:cNvPr>
          <p:cNvSpPr>
            <a:spLocks noGrp="1"/>
          </p:cNvSpPr>
          <p:nvPr>
            <p:ph type="title"/>
          </p:nvPr>
        </p:nvSpPr>
        <p:spPr>
          <a:xfrm>
            <a:off x="1243501" y="232010"/>
            <a:ext cx="10644823" cy="926662"/>
          </a:xfrm>
        </p:spPr>
        <p:txBody>
          <a:bodyPr/>
          <a:lstStyle/>
          <a:p>
            <a:pPr algn="ctr"/>
            <a:r>
              <a:rPr lang="en-GB" dirty="0"/>
              <a:t>Research areas</a:t>
            </a:r>
          </a:p>
        </p:txBody>
      </p:sp>
      <p:grpSp>
        <p:nvGrpSpPr>
          <p:cNvPr id="9" name="Group 8">
            <a:extLst>
              <a:ext uri="{FF2B5EF4-FFF2-40B4-BE49-F238E27FC236}">
                <a16:creationId xmlns:a16="http://schemas.microsoft.com/office/drawing/2014/main" id="{C9570825-1E1D-4914-8201-DC9B906D6BF9}"/>
              </a:ext>
            </a:extLst>
          </p:cNvPr>
          <p:cNvGrpSpPr/>
          <p:nvPr/>
        </p:nvGrpSpPr>
        <p:grpSpPr>
          <a:xfrm>
            <a:off x="1201529" y="1158672"/>
            <a:ext cx="10728768" cy="2307219"/>
            <a:chOff x="1201529" y="1158672"/>
            <a:chExt cx="10728768" cy="2307219"/>
          </a:xfrm>
        </p:grpSpPr>
        <p:grpSp>
          <p:nvGrpSpPr>
            <p:cNvPr id="3" name="Group 2">
              <a:extLst>
                <a:ext uri="{FF2B5EF4-FFF2-40B4-BE49-F238E27FC236}">
                  <a16:creationId xmlns:a16="http://schemas.microsoft.com/office/drawing/2014/main" id="{1D23E970-A14D-4A23-8000-A9918DD7AFCB}"/>
                </a:ext>
              </a:extLst>
            </p:cNvPr>
            <p:cNvGrpSpPr/>
            <p:nvPr/>
          </p:nvGrpSpPr>
          <p:grpSpPr>
            <a:xfrm>
              <a:off x="1201529" y="1158672"/>
              <a:ext cx="2604751" cy="2307219"/>
              <a:chOff x="1201529" y="1158672"/>
              <a:chExt cx="2604751" cy="2307219"/>
            </a:xfrm>
          </p:grpSpPr>
          <p:pic>
            <p:nvPicPr>
              <p:cNvPr id="11" name="Picture 10" descr="A picture containing grass, large, water, field&#10;&#10;Description automatically generated">
                <a:extLst>
                  <a:ext uri="{FF2B5EF4-FFF2-40B4-BE49-F238E27FC236}">
                    <a16:creationId xmlns:a16="http://schemas.microsoft.com/office/drawing/2014/main" id="{D674120D-40EA-4434-8A80-D6DA135A36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1529" y="1665891"/>
                <a:ext cx="2604751" cy="1800000"/>
              </a:xfrm>
              <a:prstGeom prst="rect">
                <a:avLst/>
              </a:prstGeom>
              <a:ln>
                <a:noFill/>
              </a:ln>
              <a:effectLst>
                <a:outerShdw blurRad="292100" dist="139700" dir="2700000" algn="tl" rotWithShape="0">
                  <a:srgbClr val="333333">
                    <a:alpha val="65000"/>
                  </a:srgbClr>
                </a:outerShdw>
              </a:effectLst>
            </p:spPr>
          </p:pic>
          <p:sp>
            <p:nvSpPr>
              <p:cNvPr id="52" name="TextBox 51">
                <a:extLst>
                  <a:ext uri="{FF2B5EF4-FFF2-40B4-BE49-F238E27FC236}">
                    <a16:creationId xmlns:a16="http://schemas.microsoft.com/office/drawing/2014/main" id="{EA47ED07-A089-42A9-AB4E-5362A7F52495}"/>
                  </a:ext>
                </a:extLst>
              </p:cNvPr>
              <p:cNvSpPr txBox="1"/>
              <p:nvPr/>
            </p:nvSpPr>
            <p:spPr>
              <a:xfrm>
                <a:off x="1243501" y="1158672"/>
                <a:ext cx="2520806" cy="501222"/>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Smart grid development </a:t>
                </a:r>
                <a:br>
                  <a:rPr kumimoji="0" lang="en-GB" sz="1799" b="0" i="0" u="none" strike="noStrike" kern="1200" cap="none" spc="0" normalizeH="0" baseline="0" noProof="0" dirty="0">
                    <a:ln>
                      <a:noFill/>
                    </a:ln>
                    <a:solidFill>
                      <a:prstClr val="white"/>
                    </a:solidFill>
                    <a:effectLst/>
                    <a:uLnTx/>
                    <a:uFillTx/>
                    <a:latin typeface="Calibri"/>
                    <a:ea typeface="+mn-ea"/>
                    <a:cs typeface="+mn-cs"/>
                  </a:rPr>
                </a:br>
                <a:r>
                  <a:rPr kumimoji="0" lang="en-GB" sz="1799" b="0" i="0" u="none" strike="noStrike" kern="1200" cap="none" spc="0" normalizeH="0" baseline="0" noProof="0" dirty="0">
                    <a:ln>
                      <a:noFill/>
                    </a:ln>
                    <a:solidFill>
                      <a:prstClr val="white"/>
                    </a:solidFill>
                    <a:effectLst/>
                    <a:uLnTx/>
                    <a:uFillTx/>
                    <a:latin typeface="Calibri"/>
                    <a:ea typeface="+mn-ea"/>
                    <a:cs typeface="+mn-cs"/>
                  </a:rPr>
                  <a:t>and asset management</a:t>
                </a:r>
              </a:p>
            </p:txBody>
          </p:sp>
        </p:grpSp>
        <p:grpSp>
          <p:nvGrpSpPr>
            <p:cNvPr id="6" name="Group 5">
              <a:extLst>
                <a:ext uri="{FF2B5EF4-FFF2-40B4-BE49-F238E27FC236}">
                  <a16:creationId xmlns:a16="http://schemas.microsoft.com/office/drawing/2014/main" id="{D0EA1BF0-1CB8-4A2B-9946-425D73B6CA76}"/>
                </a:ext>
              </a:extLst>
            </p:cNvPr>
            <p:cNvGrpSpPr/>
            <p:nvPr/>
          </p:nvGrpSpPr>
          <p:grpSpPr>
            <a:xfrm>
              <a:off x="3909535" y="1391918"/>
              <a:ext cx="2604751" cy="2073973"/>
              <a:chOff x="3909535" y="1391918"/>
              <a:chExt cx="2604751" cy="2073973"/>
            </a:xfrm>
          </p:grpSpPr>
          <p:pic>
            <p:nvPicPr>
              <p:cNvPr id="15" name="Picture 14" descr="A picture containing person, holding, young, standing&#10;&#10;Description automatically generated">
                <a:extLst>
                  <a:ext uri="{FF2B5EF4-FFF2-40B4-BE49-F238E27FC236}">
                    <a16:creationId xmlns:a16="http://schemas.microsoft.com/office/drawing/2014/main" id="{9071D180-F5D6-4E23-8CCB-7AD86A6BE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9535" y="1665891"/>
                <a:ext cx="2604751" cy="1800000"/>
              </a:xfrm>
              <a:prstGeom prst="rect">
                <a:avLst/>
              </a:prstGeom>
              <a:ln>
                <a:noFill/>
              </a:ln>
              <a:effectLst>
                <a:outerShdw blurRad="292100" dist="139700" dir="2700000" algn="tl" rotWithShape="0">
                  <a:srgbClr val="333333">
                    <a:alpha val="65000"/>
                  </a:srgbClr>
                </a:outerShdw>
              </a:effectLst>
            </p:spPr>
          </p:pic>
          <p:sp>
            <p:nvSpPr>
              <p:cNvPr id="50" name="TextBox 49">
                <a:extLst>
                  <a:ext uri="{FF2B5EF4-FFF2-40B4-BE49-F238E27FC236}">
                    <a16:creationId xmlns:a16="http://schemas.microsoft.com/office/drawing/2014/main" id="{0C41F76F-0D81-4C21-94A7-111403D62A59}"/>
                  </a:ext>
                </a:extLst>
              </p:cNvPr>
              <p:cNvSpPr txBox="1"/>
              <p:nvPr/>
            </p:nvSpPr>
            <p:spPr>
              <a:xfrm>
                <a:off x="3951485" y="1391918"/>
                <a:ext cx="2520806" cy="270390"/>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Smart grid operation</a:t>
                </a:r>
              </a:p>
            </p:txBody>
          </p:sp>
        </p:grpSp>
        <p:grpSp>
          <p:nvGrpSpPr>
            <p:cNvPr id="7" name="Group 6">
              <a:extLst>
                <a:ext uri="{FF2B5EF4-FFF2-40B4-BE49-F238E27FC236}">
                  <a16:creationId xmlns:a16="http://schemas.microsoft.com/office/drawing/2014/main" id="{D20F61F7-834A-42B2-9600-CBE4F3C0ED7C}"/>
                </a:ext>
              </a:extLst>
            </p:cNvPr>
            <p:cNvGrpSpPr/>
            <p:nvPr/>
          </p:nvGrpSpPr>
          <p:grpSpPr>
            <a:xfrm>
              <a:off x="6617541" y="1387128"/>
              <a:ext cx="2604751" cy="2078763"/>
              <a:chOff x="6617541" y="1387128"/>
              <a:chExt cx="2604751" cy="2078763"/>
            </a:xfrm>
          </p:grpSpPr>
          <p:pic>
            <p:nvPicPr>
              <p:cNvPr id="19" name="Picture 18" descr="A picture containing blue, person, flying, air&#10;&#10;Description automatically generated">
                <a:extLst>
                  <a:ext uri="{FF2B5EF4-FFF2-40B4-BE49-F238E27FC236}">
                    <a16:creationId xmlns:a16="http://schemas.microsoft.com/office/drawing/2014/main" id="{A6C9B248-419A-439D-8A14-BDC631726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7541" y="1665891"/>
                <a:ext cx="2604751" cy="1800000"/>
              </a:xfrm>
              <a:prstGeom prst="rect">
                <a:avLst/>
              </a:prstGeom>
              <a:ln>
                <a:noFill/>
              </a:ln>
              <a:effectLst>
                <a:outerShdw blurRad="292100" dist="139700" dir="2700000" algn="tl" rotWithShape="0">
                  <a:srgbClr val="333333">
                    <a:alpha val="65000"/>
                  </a:srgbClr>
                </a:outerShdw>
              </a:effectLst>
            </p:spPr>
          </p:pic>
          <p:sp>
            <p:nvSpPr>
              <p:cNvPr id="48" name="TextBox 47">
                <a:extLst>
                  <a:ext uri="{FF2B5EF4-FFF2-40B4-BE49-F238E27FC236}">
                    <a16:creationId xmlns:a16="http://schemas.microsoft.com/office/drawing/2014/main" id="{B5EE1839-C28F-4693-B1F5-4A910B6E79BF}"/>
                  </a:ext>
                </a:extLst>
              </p:cNvPr>
              <p:cNvSpPr txBox="1"/>
              <p:nvPr/>
            </p:nvSpPr>
            <p:spPr>
              <a:xfrm>
                <a:off x="6667897" y="1387128"/>
                <a:ext cx="2520806" cy="270390"/>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Interaction DSO/TSO</a:t>
                </a:r>
              </a:p>
            </p:txBody>
          </p:sp>
        </p:grpSp>
        <p:grpSp>
          <p:nvGrpSpPr>
            <p:cNvPr id="8" name="Group 7">
              <a:extLst>
                <a:ext uri="{FF2B5EF4-FFF2-40B4-BE49-F238E27FC236}">
                  <a16:creationId xmlns:a16="http://schemas.microsoft.com/office/drawing/2014/main" id="{DE8C0964-E3AF-4CC7-9FC4-62F7A963687E}"/>
                </a:ext>
              </a:extLst>
            </p:cNvPr>
            <p:cNvGrpSpPr/>
            <p:nvPr/>
          </p:nvGrpSpPr>
          <p:grpSpPr>
            <a:xfrm>
              <a:off x="9325546" y="1169310"/>
              <a:ext cx="2604751" cy="2296581"/>
              <a:chOff x="9325546" y="1169310"/>
              <a:chExt cx="2604751" cy="2296581"/>
            </a:xfrm>
          </p:grpSpPr>
          <p:pic>
            <p:nvPicPr>
              <p:cNvPr id="29" name="Picture 28" descr="Graphical user interface&#10;&#10;Description automatically generated">
                <a:extLst>
                  <a:ext uri="{FF2B5EF4-FFF2-40B4-BE49-F238E27FC236}">
                    <a16:creationId xmlns:a16="http://schemas.microsoft.com/office/drawing/2014/main" id="{CABB987F-8FBB-4A7E-B285-F62B12642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5546" y="1665891"/>
                <a:ext cx="2604751" cy="1800000"/>
              </a:xfrm>
              <a:prstGeom prst="rect">
                <a:avLst/>
              </a:prstGeom>
              <a:ln>
                <a:noFill/>
              </a:ln>
              <a:effectLst>
                <a:outerShdw blurRad="292100" dist="139700" dir="2700000" algn="tl" rotWithShape="0">
                  <a:srgbClr val="333333">
                    <a:alpha val="65000"/>
                  </a:srgbClr>
                </a:outerShdw>
              </a:effectLst>
            </p:spPr>
          </p:pic>
          <p:sp>
            <p:nvSpPr>
              <p:cNvPr id="46" name="TextBox 45">
                <a:extLst>
                  <a:ext uri="{FF2B5EF4-FFF2-40B4-BE49-F238E27FC236}">
                    <a16:creationId xmlns:a16="http://schemas.microsoft.com/office/drawing/2014/main" id="{9528236A-D3A9-4F7C-A4F2-6AACF38518C5}"/>
                  </a:ext>
                </a:extLst>
              </p:cNvPr>
              <p:cNvSpPr txBox="1"/>
              <p:nvPr/>
            </p:nvSpPr>
            <p:spPr>
              <a:xfrm>
                <a:off x="9375881" y="1169310"/>
                <a:ext cx="2520806" cy="501222"/>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Microgrids/ Local Energy Communities</a:t>
                </a:r>
              </a:p>
            </p:txBody>
          </p:sp>
        </p:grpSp>
      </p:grpSp>
      <p:grpSp>
        <p:nvGrpSpPr>
          <p:cNvPr id="4" name="Group 3">
            <a:extLst>
              <a:ext uri="{FF2B5EF4-FFF2-40B4-BE49-F238E27FC236}">
                <a16:creationId xmlns:a16="http://schemas.microsoft.com/office/drawing/2014/main" id="{166FD23E-FF53-4CDF-B8A4-1DF3889FBB1B}"/>
              </a:ext>
            </a:extLst>
          </p:cNvPr>
          <p:cNvGrpSpPr/>
          <p:nvPr/>
        </p:nvGrpSpPr>
        <p:grpSpPr>
          <a:xfrm>
            <a:off x="3910086" y="3813718"/>
            <a:ext cx="5311654" cy="2311860"/>
            <a:chOff x="2252821" y="3770688"/>
            <a:chExt cx="5311654" cy="2311860"/>
          </a:xfrm>
        </p:grpSpPr>
        <p:pic>
          <p:nvPicPr>
            <p:cNvPr id="31" name="Picture 30" descr="Graphical user interface, diagram, application&#10;&#10;Description automatically generated">
              <a:extLst>
                <a:ext uri="{FF2B5EF4-FFF2-40B4-BE49-F238E27FC236}">
                  <a16:creationId xmlns:a16="http://schemas.microsoft.com/office/drawing/2014/main" id="{52E8635D-EF34-4E7F-AEF0-C7D987FA78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821" y="4282548"/>
              <a:ext cx="2604751" cy="1800000"/>
            </a:xfrm>
            <a:prstGeom prst="rect">
              <a:avLst/>
            </a:prstGeom>
            <a:ln>
              <a:noFill/>
            </a:ln>
            <a:effectLst>
              <a:outerShdw blurRad="292100" dist="139700" dir="2700000" algn="tl" rotWithShape="0">
                <a:srgbClr val="333333">
                  <a:alpha val="65000"/>
                </a:srgbClr>
              </a:outerShdw>
            </a:effectLst>
          </p:spPr>
        </p:pic>
        <p:pic>
          <p:nvPicPr>
            <p:cNvPr id="33" name="Picture 32" descr="Chart, diagram, sunburst chart&#10;&#10;Description automatically generated">
              <a:extLst>
                <a:ext uri="{FF2B5EF4-FFF2-40B4-BE49-F238E27FC236}">
                  <a16:creationId xmlns:a16="http://schemas.microsoft.com/office/drawing/2014/main" id="{A379905C-2683-44A4-8FBD-18AB1A6FD9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9724" y="4282548"/>
              <a:ext cx="2604751" cy="1800000"/>
            </a:xfrm>
            <a:prstGeom prst="rect">
              <a:avLst/>
            </a:prstGeom>
            <a:ln>
              <a:noFill/>
            </a:ln>
            <a:effectLst>
              <a:outerShdw blurRad="292100" dist="139700" dir="2700000" algn="tl" rotWithShape="0">
                <a:srgbClr val="333333">
                  <a:alpha val="65000"/>
                </a:srgbClr>
              </a:outerShdw>
            </a:effectLst>
          </p:spPr>
        </p:pic>
        <p:sp>
          <p:nvSpPr>
            <p:cNvPr id="44" name="TextBox 43">
              <a:extLst>
                <a:ext uri="{FF2B5EF4-FFF2-40B4-BE49-F238E27FC236}">
                  <a16:creationId xmlns:a16="http://schemas.microsoft.com/office/drawing/2014/main" id="{63F0F3A7-B8AB-472F-8F2D-9911E03E6EC1}"/>
                </a:ext>
              </a:extLst>
            </p:cNvPr>
            <p:cNvSpPr txBox="1"/>
            <p:nvPr/>
          </p:nvSpPr>
          <p:spPr>
            <a:xfrm>
              <a:off x="2294793" y="3770688"/>
              <a:ext cx="2520806" cy="501222"/>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Flexible resources in </a:t>
              </a:r>
              <a:br>
                <a:rPr kumimoji="0" lang="en-GB" sz="1799" b="0" i="0" u="none" strike="noStrike" kern="1200" cap="none" spc="0" normalizeH="0" baseline="0" noProof="0" dirty="0">
                  <a:ln>
                    <a:noFill/>
                  </a:ln>
                  <a:solidFill>
                    <a:prstClr val="white"/>
                  </a:solidFill>
                  <a:effectLst/>
                  <a:uLnTx/>
                  <a:uFillTx/>
                  <a:latin typeface="Calibri"/>
                  <a:ea typeface="+mn-ea"/>
                  <a:cs typeface="+mn-cs"/>
                </a:rPr>
              </a:br>
              <a:r>
                <a:rPr kumimoji="0" lang="en-GB" sz="1799" b="0" i="0" u="none" strike="noStrike" kern="1200" cap="none" spc="0" normalizeH="0" baseline="0" noProof="0" dirty="0">
                  <a:ln>
                    <a:noFill/>
                  </a:ln>
                  <a:solidFill>
                    <a:prstClr val="white"/>
                  </a:solidFill>
                  <a:effectLst/>
                  <a:uLnTx/>
                  <a:uFillTx/>
                  <a:latin typeface="Calibri"/>
                  <a:ea typeface="+mn-ea"/>
                  <a:cs typeface="+mn-cs"/>
                </a:rPr>
                <a:t>the power system</a:t>
              </a:r>
            </a:p>
          </p:txBody>
        </p:sp>
        <p:sp>
          <p:nvSpPr>
            <p:cNvPr id="42" name="TextBox 41">
              <a:extLst>
                <a:ext uri="{FF2B5EF4-FFF2-40B4-BE49-F238E27FC236}">
                  <a16:creationId xmlns:a16="http://schemas.microsoft.com/office/drawing/2014/main" id="{FDEBC2F1-5A25-4772-98CA-7293F1F7A5B4}"/>
                </a:ext>
              </a:extLst>
            </p:cNvPr>
            <p:cNvSpPr txBox="1"/>
            <p:nvPr/>
          </p:nvSpPr>
          <p:spPr>
            <a:xfrm>
              <a:off x="5001696" y="3770688"/>
              <a:ext cx="2520806" cy="501222"/>
            </a:xfrm>
            <a:prstGeom prst="rect">
              <a:avLst/>
            </a:prstGeom>
            <a:noFill/>
          </p:spPr>
          <p:txBody>
            <a:bodyPr wrap="square" lIns="0" tIns="36000" rIns="36000" bIns="0" rtlCol="0">
              <a:spAutoFit/>
            </a:bodyPr>
            <a:lstStyle/>
            <a:p>
              <a:pPr marL="0" marR="0" lvl="0" indent="0" algn="ctr" defTabSz="914263" rtl="0" eaLnBrk="1" fontAlgn="auto" latinLnBrk="0" hangingPunct="1">
                <a:lnSpc>
                  <a:spcPts val="1800"/>
                </a:lnSpc>
                <a:spcBef>
                  <a:spcPts val="0"/>
                </a:spcBef>
                <a:spcAft>
                  <a:spcPts val="0"/>
                </a:spcAft>
                <a:buClrTx/>
                <a:buSzTx/>
                <a:buFontTx/>
                <a:buNone/>
                <a:tabLst/>
                <a:defRPr/>
              </a:pPr>
              <a:r>
                <a:rPr kumimoji="0" lang="en-GB" sz="1799" b="0" i="0" u="none" strike="noStrike" kern="1200" cap="none" spc="0" normalizeH="0" baseline="0" noProof="0" dirty="0">
                  <a:ln>
                    <a:noFill/>
                  </a:ln>
                  <a:solidFill>
                    <a:prstClr val="white"/>
                  </a:solidFill>
                  <a:effectLst/>
                  <a:uLnTx/>
                  <a:uFillTx/>
                  <a:latin typeface="Calibri"/>
                  <a:ea typeface="+mn-ea"/>
                  <a:cs typeface="+mn-cs"/>
                </a:rPr>
                <a:t>Smart grid scenarios and transition strategies</a:t>
              </a:r>
            </a:p>
          </p:txBody>
        </p:sp>
      </p:grpSp>
    </p:spTree>
    <p:extLst>
      <p:ext uri="{BB962C8B-B14F-4D97-AF65-F5344CB8AC3E}">
        <p14:creationId xmlns:p14="http://schemas.microsoft.com/office/powerpoint/2010/main" val="3113579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BCED-283A-4823-BEA6-08C42C06DDFD}"/>
              </a:ext>
            </a:extLst>
          </p:cNvPr>
          <p:cNvSpPr>
            <a:spLocks noGrp="1"/>
          </p:cNvSpPr>
          <p:nvPr>
            <p:ph type="title"/>
          </p:nvPr>
        </p:nvSpPr>
        <p:spPr/>
        <p:txBody>
          <a:bodyPr/>
          <a:lstStyle/>
          <a:p>
            <a:pPr algn="ctr"/>
            <a:r>
              <a:rPr lang="en-GB" sz="3600" dirty="0"/>
              <a:t>Pilot projects supporting the research </a:t>
            </a:r>
            <a:br>
              <a:rPr lang="en-GB" sz="3600" dirty="0"/>
            </a:br>
            <a:r>
              <a:rPr lang="en-GB" sz="3600" dirty="0"/>
              <a:t>– in four thematic areas</a:t>
            </a:r>
          </a:p>
        </p:txBody>
      </p:sp>
      <p:grpSp>
        <p:nvGrpSpPr>
          <p:cNvPr id="3" name="Group 2">
            <a:extLst>
              <a:ext uri="{FF2B5EF4-FFF2-40B4-BE49-F238E27FC236}">
                <a16:creationId xmlns:a16="http://schemas.microsoft.com/office/drawing/2014/main" id="{8714F3B2-4F41-4E6B-9820-C089C76F07C6}"/>
              </a:ext>
            </a:extLst>
          </p:cNvPr>
          <p:cNvGrpSpPr/>
          <p:nvPr/>
        </p:nvGrpSpPr>
        <p:grpSpPr>
          <a:xfrm>
            <a:off x="1810975" y="2810793"/>
            <a:ext cx="9397538" cy="2396933"/>
            <a:chOff x="2128425" y="2749833"/>
            <a:chExt cx="8327659" cy="2124050"/>
          </a:xfrm>
        </p:grpSpPr>
        <p:grpSp>
          <p:nvGrpSpPr>
            <p:cNvPr id="22" name="Group 21">
              <a:extLst>
                <a:ext uri="{FF2B5EF4-FFF2-40B4-BE49-F238E27FC236}">
                  <a16:creationId xmlns:a16="http://schemas.microsoft.com/office/drawing/2014/main" id="{00B534C8-2485-44BD-ABA4-9867D0B96269}"/>
                </a:ext>
              </a:extLst>
            </p:cNvPr>
            <p:cNvGrpSpPr/>
            <p:nvPr/>
          </p:nvGrpSpPr>
          <p:grpSpPr>
            <a:xfrm>
              <a:off x="8538568" y="2749833"/>
              <a:ext cx="1917516" cy="2124050"/>
              <a:chOff x="6248123" y="2723699"/>
              <a:chExt cx="2551611" cy="2902038"/>
            </a:xfrm>
            <a:solidFill>
              <a:schemeClr val="accent6">
                <a:lumMod val="40000"/>
                <a:lumOff val="60000"/>
              </a:schemeClr>
            </a:solidFill>
          </p:grpSpPr>
          <p:sp>
            <p:nvSpPr>
              <p:cNvPr id="16" name="Rectangle: Rounded Corners 15">
                <a:extLst>
                  <a:ext uri="{FF2B5EF4-FFF2-40B4-BE49-F238E27FC236}">
                    <a16:creationId xmlns:a16="http://schemas.microsoft.com/office/drawing/2014/main" id="{BFC4B9D0-0EEE-40CD-93D8-A372FD7E0DB2}"/>
                  </a:ext>
                </a:extLst>
              </p:cNvPr>
              <p:cNvSpPr/>
              <p:nvPr/>
            </p:nvSpPr>
            <p:spPr>
              <a:xfrm>
                <a:off x="6248123" y="2723699"/>
                <a:ext cx="2551611" cy="2902038"/>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3ED4ED5-4B6D-44EB-A038-A2EE1720AA86}"/>
                  </a:ext>
                </a:extLst>
              </p:cNvPr>
              <p:cNvSpPr txBox="1"/>
              <p:nvPr/>
            </p:nvSpPr>
            <p:spPr>
              <a:xfrm>
                <a:off x="6536580" y="3385380"/>
                <a:ext cx="1974694" cy="298107"/>
              </a:xfrm>
              <a:prstGeom prst="rect">
                <a:avLst/>
              </a:prstGeom>
              <a:grpFill/>
            </p:spPr>
            <p:txBody>
              <a:bodyPr wrap="square" lIns="0" tIns="0" rIns="0" bIns="0">
                <a:spAutoFit/>
              </a:bodyPr>
              <a:lstStyle>
                <a:defPPr>
                  <a:defRPr lang="nb-NO"/>
                </a:defPPr>
                <a:lvl1pPr>
                  <a:defRPr sz="1200" b="1">
                    <a:cs typeface="Arial" panose="020B0604020202020204" pitchFamily="34" charset="0"/>
                  </a:defRPr>
                </a:lvl1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Flexibility</a:t>
                </a:r>
              </a:p>
            </p:txBody>
          </p:sp>
          <p:pic>
            <p:nvPicPr>
              <p:cNvPr id="18" name="Picture 17">
                <a:extLst>
                  <a:ext uri="{FF2B5EF4-FFF2-40B4-BE49-F238E27FC236}">
                    <a16:creationId xmlns:a16="http://schemas.microsoft.com/office/drawing/2014/main" id="{423FA837-EB03-4C72-BC52-DDDA236E5B05}"/>
                  </a:ext>
                </a:extLst>
              </p:cNvPr>
              <p:cNvPicPr>
                <a:picLocks noChangeAspect="1"/>
              </p:cNvPicPr>
              <p:nvPr/>
            </p:nvPicPr>
            <p:blipFill rotWithShape="1">
              <a:blip r:embed="rId3">
                <a:extLst>
                  <a:ext uri="{28A0092B-C50C-407E-A947-70E740481C1C}">
                    <a14:useLocalDpi xmlns:a14="http://schemas.microsoft.com/office/drawing/2010/main" val="0"/>
                  </a:ext>
                </a:extLst>
              </a:blip>
              <a:srcRect l="7913" r="4049" b="5614"/>
              <a:stretch/>
            </p:blipFill>
            <p:spPr>
              <a:xfrm>
                <a:off x="6915996" y="4162434"/>
                <a:ext cx="1215865" cy="1220106"/>
              </a:xfrm>
              <a:prstGeom prst="rect">
                <a:avLst/>
              </a:prstGeom>
              <a:grpFill/>
              <a:ln>
                <a:noFill/>
              </a:ln>
              <a:effectLst/>
            </p:spPr>
          </p:pic>
        </p:grpSp>
        <p:grpSp>
          <p:nvGrpSpPr>
            <p:cNvPr id="43" name="Group 42">
              <a:extLst>
                <a:ext uri="{FF2B5EF4-FFF2-40B4-BE49-F238E27FC236}">
                  <a16:creationId xmlns:a16="http://schemas.microsoft.com/office/drawing/2014/main" id="{6A53DAC1-BBB4-4619-87DA-B4B6C609B29D}"/>
                </a:ext>
              </a:extLst>
            </p:cNvPr>
            <p:cNvGrpSpPr/>
            <p:nvPr/>
          </p:nvGrpSpPr>
          <p:grpSpPr>
            <a:xfrm>
              <a:off x="6420531" y="2749833"/>
              <a:ext cx="1917516" cy="2124050"/>
              <a:chOff x="5163819" y="2711825"/>
              <a:chExt cx="2104567" cy="2412791"/>
            </a:xfrm>
            <a:solidFill>
              <a:schemeClr val="accent6">
                <a:lumMod val="40000"/>
                <a:lumOff val="60000"/>
              </a:schemeClr>
            </a:solidFill>
          </p:grpSpPr>
          <p:sp>
            <p:nvSpPr>
              <p:cNvPr id="28" name="Rectangle: Rounded Corners 27">
                <a:extLst>
                  <a:ext uri="{FF2B5EF4-FFF2-40B4-BE49-F238E27FC236}">
                    <a16:creationId xmlns:a16="http://schemas.microsoft.com/office/drawing/2014/main" id="{EBBE78C2-1AEA-4FD5-9D70-1187C85A3104}"/>
                  </a:ext>
                </a:extLst>
              </p:cNvPr>
              <p:cNvSpPr/>
              <p:nvPr/>
            </p:nvSpPr>
            <p:spPr>
              <a:xfrm>
                <a:off x="5163819" y="2711825"/>
                <a:ext cx="2104567" cy="2412791"/>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C7A118D5-C0C4-46E5-B406-6F65A89E6773}"/>
                  </a:ext>
                </a:extLst>
              </p:cNvPr>
              <p:cNvSpPr txBox="1"/>
              <p:nvPr/>
            </p:nvSpPr>
            <p:spPr>
              <a:xfrm>
                <a:off x="5265547" y="3182778"/>
                <a:ext cx="1787669" cy="495701"/>
              </a:xfrm>
              <a:prstGeom prst="rect">
                <a:avLst/>
              </a:prstGeom>
              <a:grpFill/>
            </p:spPr>
            <p:txBody>
              <a:bodyPr wrap="square" lIns="0" tIns="0" rIns="0" bIns="0">
                <a:spAutoFit/>
              </a:bodyPr>
              <a:lstStyle>
                <a:defPPr>
                  <a:defRPr lang="nb-NO"/>
                </a:defPPr>
                <a:lvl1pPr>
                  <a:defRPr sz="1200" b="1">
                    <a:cs typeface="Arial" panose="020B0604020202020204" pitchFamily="34" charset="0"/>
                  </a:defRPr>
                </a:lvl1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Application of AMR/grid data</a:t>
                </a:r>
              </a:p>
            </p:txBody>
          </p:sp>
          <p:pic>
            <p:nvPicPr>
              <p:cNvPr id="36" name="Picture 35" descr="Icon&#10;&#10;Description automatically generated">
                <a:extLst>
                  <a:ext uri="{FF2B5EF4-FFF2-40B4-BE49-F238E27FC236}">
                    <a16:creationId xmlns:a16="http://schemas.microsoft.com/office/drawing/2014/main" id="{795530E8-3038-417A-BC62-2FF085F8F6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892" b="16199"/>
              <a:stretch/>
            </p:blipFill>
            <p:spPr>
              <a:xfrm>
                <a:off x="5836975" y="4077636"/>
                <a:ext cx="754574" cy="527511"/>
              </a:xfrm>
              <a:prstGeom prst="rect">
                <a:avLst/>
              </a:prstGeom>
              <a:grpFill/>
              <a:ln>
                <a:noFill/>
              </a:ln>
              <a:effectLst/>
            </p:spPr>
          </p:pic>
        </p:grpSp>
        <p:grpSp>
          <p:nvGrpSpPr>
            <p:cNvPr id="42" name="Group 41">
              <a:extLst>
                <a:ext uri="{FF2B5EF4-FFF2-40B4-BE49-F238E27FC236}">
                  <a16:creationId xmlns:a16="http://schemas.microsoft.com/office/drawing/2014/main" id="{7B89CA6D-D95F-40A7-9D0F-73E66591E0F8}"/>
                </a:ext>
              </a:extLst>
            </p:cNvPr>
            <p:cNvGrpSpPr/>
            <p:nvPr/>
          </p:nvGrpSpPr>
          <p:grpSpPr>
            <a:xfrm>
              <a:off x="4302495" y="2749833"/>
              <a:ext cx="1917516" cy="2124050"/>
              <a:chOff x="2930113" y="2685768"/>
              <a:chExt cx="2081657" cy="2412791"/>
            </a:xfrm>
            <a:solidFill>
              <a:schemeClr val="accent6">
                <a:lumMod val="40000"/>
                <a:lumOff val="60000"/>
              </a:schemeClr>
            </a:solidFill>
          </p:grpSpPr>
          <p:sp>
            <p:nvSpPr>
              <p:cNvPr id="32" name="Rectangle: Rounded Corners 31">
                <a:extLst>
                  <a:ext uri="{FF2B5EF4-FFF2-40B4-BE49-F238E27FC236}">
                    <a16:creationId xmlns:a16="http://schemas.microsoft.com/office/drawing/2014/main" id="{079D7A3A-E754-4387-8DE9-7CAEA5FDF1EC}"/>
                  </a:ext>
                </a:extLst>
              </p:cNvPr>
              <p:cNvSpPr/>
              <p:nvPr/>
            </p:nvSpPr>
            <p:spPr>
              <a:xfrm>
                <a:off x="2930113" y="2685768"/>
                <a:ext cx="2081657" cy="2412791"/>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BD8F0978-C9BF-4820-8C3E-DE7EC6E48C6B}"/>
                  </a:ext>
                </a:extLst>
              </p:cNvPr>
              <p:cNvSpPr txBox="1"/>
              <p:nvPr/>
            </p:nvSpPr>
            <p:spPr>
              <a:xfrm>
                <a:off x="3052143" y="3212564"/>
                <a:ext cx="1766675" cy="495701"/>
              </a:xfrm>
              <a:prstGeom prst="rect">
                <a:avLst/>
              </a:prstGeom>
              <a:grpFill/>
            </p:spPr>
            <p:txBody>
              <a:bodyPr wrap="square" lIns="0" tIns="0" rIns="0" bIns="0">
                <a:spAutoFit/>
              </a:bodyPr>
              <a:lstStyle>
                <a:defPPr>
                  <a:defRPr lang="nb-NO"/>
                </a:defPPr>
                <a:lvl1pPr>
                  <a:defRPr sz="1200" b="1">
                    <a:cs typeface="Arial" panose="020B0604020202020204" pitchFamily="34" charset="0"/>
                  </a:defRPr>
                </a:lvl1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Sensing and digital monitoring</a:t>
                </a:r>
              </a:p>
            </p:txBody>
          </p:sp>
          <p:pic>
            <p:nvPicPr>
              <p:cNvPr id="38" name="Picture 37" descr="Logo, icon&#10;&#10;Description automatically generated">
                <a:extLst>
                  <a:ext uri="{FF2B5EF4-FFF2-40B4-BE49-F238E27FC236}">
                    <a16:creationId xmlns:a16="http://schemas.microsoft.com/office/drawing/2014/main" id="{F6816DC8-D754-4EFC-8556-115AB8D479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14" b="12436"/>
              <a:stretch/>
            </p:blipFill>
            <p:spPr>
              <a:xfrm>
                <a:off x="3519152" y="4054888"/>
                <a:ext cx="903579" cy="536719"/>
              </a:xfrm>
              <a:prstGeom prst="rect">
                <a:avLst/>
              </a:prstGeom>
              <a:grpFill/>
              <a:ln>
                <a:noFill/>
              </a:ln>
              <a:effectLst/>
            </p:spPr>
          </p:pic>
        </p:grpSp>
        <p:grpSp>
          <p:nvGrpSpPr>
            <p:cNvPr id="41" name="Group 40">
              <a:extLst>
                <a:ext uri="{FF2B5EF4-FFF2-40B4-BE49-F238E27FC236}">
                  <a16:creationId xmlns:a16="http://schemas.microsoft.com/office/drawing/2014/main" id="{3624801A-D55E-4C12-8E30-D22AD24A9EF7}"/>
                </a:ext>
              </a:extLst>
            </p:cNvPr>
            <p:cNvGrpSpPr/>
            <p:nvPr/>
          </p:nvGrpSpPr>
          <p:grpSpPr>
            <a:xfrm>
              <a:off x="2128425" y="2749833"/>
              <a:ext cx="1973550" cy="2124050"/>
              <a:chOff x="799217" y="2685768"/>
              <a:chExt cx="1946969" cy="2412791"/>
            </a:xfrm>
            <a:solidFill>
              <a:schemeClr val="accent6">
                <a:lumMod val="40000"/>
                <a:lumOff val="60000"/>
              </a:schemeClr>
            </a:solidFill>
          </p:grpSpPr>
          <p:sp>
            <p:nvSpPr>
              <p:cNvPr id="24" name="Rectangle: Rounded Corners 23">
                <a:extLst>
                  <a:ext uri="{FF2B5EF4-FFF2-40B4-BE49-F238E27FC236}">
                    <a16:creationId xmlns:a16="http://schemas.microsoft.com/office/drawing/2014/main" id="{FF8E8FA3-F5EC-4B36-9F32-4381FA284883}"/>
                  </a:ext>
                </a:extLst>
              </p:cNvPr>
              <p:cNvSpPr/>
              <p:nvPr/>
            </p:nvSpPr>
            <p:spPr>
              <a:xfrm>
                <a:off x="799217" y="2685768"/>
                <a:ext cx="1946969" cy="2412791"/>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A7C6261C-8687-4240-96D5-EB84941137BC}"/>
                  </a:ext>
                </a:extLst>
              </p:cNvPr>
              <p:cNvSpPr txBox="1"/>
              <p:nvPr/>
            </p:nvSpPr>
            <p:spPr>
              <a:xfrm>
                <a:off x="967261" y="3212565"/>
                <a:ext cx="1544550" cy="495701"/>
              </a:xfrm>
              <a:prstGeom prst="rect">
                <a:avLst/>
              </a:prstGeom>
              <a:grpFill/>
            </p:spPr>
            <p:txBody>
              <a:bodyPr wrap="square" lIns="0" tIns="0" rIns="0" bIns="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Fault handling and self-healing</a:t>
                </a:r>
              </a:p>
            </p:txBody>
          </p:sp>
          <p:pic>
            <p:nvPicPr>
              <p:cNvPr id="40" name="Picture 39" descr="Icon&#10;&#10;Description automatically generated">
                <a:extLst>
                  <a:ext uri="{FF2B5EF4-FFF2-40B4-BE49-F238E27FC236}">
                    <a16:creationId xmlns:a16="http://schemas.microsoft.com/office/drawing/2014/main" id="{7C61D8FD-A1F8-4DC2-9D15-AF50DF186D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572" b="12424"/>
              <a:stretch/>
            </p:blipFill>
            <p:spPr>
              <a:xfrm>
                <a:off x="1309470" y="4054888"/>
                <a:ext cx="828000" cy="546506"/>
              </a:xfrm>
              <a:prstGeom prst="rect">
                <a:avLst/>
              </a:prstGeom>
              <a:grpFill/>
              <a:ln>
                <a:noFill/>
              </a:ln>
              <a:effectLst/>
            </p:spPr>
          </p:pic>
        </p:grpSp>
      </p:grpSp>
    </p:spTree>
    <p:extLst>
      <p:ext uri="{BB962C8B-B14F-4D97-AF65-F5344CB8AC3E}">
        <p14:creationId xmlns:p14="http://schemas.microsoft.com/office/powerpoint/2010/main" val="56718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7FAD-B7BE-486E-989C-E8467F63ED28}"/>
              </a:ext>
            </a:extLst>
          </p:cNvPr>
          <p:cNvSpPr>
            <a:spLocks noGrp="1"/>
          </p:cNvSpPr>
          <p:nvPr>
            <p:ph type="title"/>
          </p:nvPr>
        </p:nvSpPr>
        <p:spPr>
          <a:xfrm>
            <a:off x="4310183" y="409794"/>
            <a:ext cx="4331481" cy="926662"/>
          </a:xfrm>
          <a:prstGeom prst="rect">
            <a:avLst/>
          </a:prstGeom>
        </p:spPr>
        <p:txBody>
          <a:bodyPr/>
          <a:lstStyle/>
          <a:p>
            <a:r>
              <a:rPr lang="en-GB" dirty="0"/>
              <a:t>CINELDI in figures</a:t>
            </a:r>
          </a:p>
        </p:txBody>
      </p:sp>
      <p:grpSp>
        <p:nvGrpSpPr>
          <p:cNvPr id="7" name="Group 6">
            <a:extLst>
              <a:ext uri="{FF2B5EF4-FFF2-40B4-BE49-F238E27FC236}">
                <a16:creationId xmlns:a16="http://schemas.microsoft.com/office/drawing/2014/main" id="{2691FD8E-B0E4-4E6E-BB85-1B8184193E35}"/>
              </a:ext>
            </a:extLst>
          </p:cNvPr>
          <p:cNvGrpSpPr/>
          <p:nvPr/>
        </p:nvGrpSpPr>
        <p:grpSpPr>
          <a:xfrm>
            <a:off x="1357966" y="1526801"/>
            <a:ext cx="10235913" cy="4603347"/>
            <a:chOff x="1250693" y="1239418"/>
            <a:chExt cx="10235913" cy="4603347"/>
          </a:xfrm>
        </p:grpSpPr>
        <p:sp>
          <p:nvSpPr>
            <p:cNvPr id="5" name="TextBox 4">
              <a:extLst>
                <a:ext uri="{FF2B5EF4-FFF2-40B4-BE49-F238E27FC236}">
                  <a16:creationId xmlns:a16="http://schemas.microsoft.com/office/drawing/2014/main" id="{7D42E1BF-4AB0-4FB2-A925-89916CD0FB5C}"/>
                </a:ext>
              </a:extLst>
            </p:cNvPr>
            <p:cNvSpPr txBox="1"/>
            <p:nvPr/>
          </p:nvSpPr>
          <p:spPr>
            <a:xfrm>
              <a:off x="1250693" y="4621965"/>
              <a:ext cx="10235913" cy="707886"/>
            </a:xfrm>
            <a:prstGeom prst="rect">
              <a:avLst/>
            </a:prstGeom>
            <a:solidFill>
              <a:schemeClr val="bg1"/>
            </a:solidFill>
          </p:spPr>
          <p:txBody>
            <a:bodyPr wrap="square" rtlCol="0">
              <a:spAutoFit/>
            </a:bodyPr>
            <a:lstStyle/>
            <a:p>
              <a:r>
                <a:rPr lang="en-GB" sz="4000" b="1" dirty="0">
                  <a:solidFill>
                    <a:srgbClr val="A9CA3B"/>
                  </a:solidFill>
                </a:rPr>
                <a:t> 30</a:t>
              </a:r>
              <a:r>
                <a:rPr lang="en-GB" dirty="0"/>
                <a:t> </a:t>
              </a:r>
              <a:r>
                <a:rPr lang="en-GB" sz="3600" dirty="0">
                  <a:solidFill>
                    <a:srgbClr val="104167"/>
                  </a:solidFill>
                </a:rPr>
                <a:t>PARTNERS             </a:t>
              </a:r>
              <a:r>
                <a:rPr lang="en-GB" sz="4000" b="1" dirty="0">
                  <a:solidFill>
                    <a:srgbClr val="A9CA3B"/>
                  </a:solidFill>
                </a:rPr>
                <a:t>369</a:t>
              </a:r>
              <a:r>
                <a:rPr lang="en-GB" sz="3600" dirty="0"/>
                <a:t> </a:t>
              </a:r>
              <a:r>
                <a:rPr lang="en-GB" sz="3600" dirty="0">
                  <a:solidFill>
                    <a:srgbClr val="104167"/>
                  </a:solidFill>
                </a:rPr>
                <a:t>MNOK                </a:t>
              </a:r>
              <a:r>
                <a:rPr lang="en-GB" sz="4000" b="1" dirty="0">
                  <a:solidFill>
                    <a:srgbClr val="A9CA3B"/>
                  </a:solidFill>
                </a:rPr>
                <a:t>8 </a:t>
              </a:r>
              <a:r>
                <a:rPr lang="en-GB" sz="3600" dirty="0">
                  <a:solidFill>
                    <a:srgbClr val="104167"/>
                  </a:solidFill>
                </a:rPr>
                <a:t>YEARS                       </a:t>
              </a:r>
            </a:p>
          </p:txBody>
        </p:sp>
        <p:sp>
          <p:nvSpPr>
            <p:cNvPr id="13" name="TextBox 12">
              <a:extLst>
                <a:ext uri="{FF2B5EF4-FFF2-40B4-BE49-F238E27FC236}">
                  <a16:creationId xmlns:a16="http://schemas.microsoft.com/office/drawing/2014/main" id="{8566FF09-278B-467F-8843-C8D6CDEA238D}"/>
                </a:ext>
              </a:extLst>
            </p:cNvPr>
            <p:cNvSpPr txBox="1"/>
            <p:nvPr/>
          </p:nvSpPr>
          <p:spPr>
            <a:xfrm>
              <a:off x="8643491" y="5196434"/>
              <a:ext cx="184731" cy="646331"/>
            </a:xfrm>
            <a:prstGeom prst="rect">
              <a:avLst/>
            </a:prstGeom>
            <a:noFill/>
          </p:spPr>
          <p:txBody>
            <a:bodyPr wrap="none" rtlCol="0">
              <a:spAutoFit/>
            </a:bodyPr>
            <a:lstStyle/>
            <a:p>
              <a:endParaRPr lang="en-GB" sz="3600" dirty="0">
                <a:solidFill>
                  <a:srgbClr val="104167"/>
                </a:solidFill>
              </a:endParaRPr>
            </a:p>
          </p:txBody>
        </p:sp>
        <p:pic>
          <p:nvPicPr>
            <p:cNvPr id="6" name="Picture 5">
              <a:extLst>
                <a:ext uri="{FF2B5EF4-FFF2-40B4-BE49-F238E27FC236}">
                  <a16:creationId xmlns:a16="http://schemas.microsoft.com/office/drawing/2014/main" id="{EA1BA2F9-EFC6-438A-9A46-DCB8E8625D88}"/>
                </a:ext>
              </a:extLst>
            </p:cNvPr>
            <p:cNvPicPr>
              <a:picLocks noChangeAspect="1"/>
            </p:cNvPicPr>
            <p:nvPr/>
          </p:nvPicPr>
          <p:blipFill rotWithShape="1">
            <a:blip r:embed="rId3"/>
            <a:srcRect l="1241" r="751" b="26300"/>
            <a:stretch/>
          </p:blipFill>
          <p:spPr>
            <a:xfrm>
              <a:off x="1250693" y="1239418"/>
              <a:ext cx="10235913" cy="3382547"/>
            </a:xfrm>
            <a:prstGeom prst="rect">
              <a:avLst/>
            </a:prstGeom>
          </p:spPr>
        </p:pic>
      </p:grpSp>
    </p:spTree>
    <p:extLst>
      <p:ext uri="{BB962C8B-B14F-4D97-AF65-F5344CB8AC3E}">
        <p14:creationId xmlns:p14="http://schemas.microsoft.com/office/powerpoint/2010/main" val="328655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6815" y="398660"/>
            <a:ext cx="5044653" cy="926662"/>
          </a:xfrm>
          <a:prstGeom prst="rect">
            <a:avLst/>
          </a:prstGeom>
        </p:spPr>
        <p:txBody>
          <a:bodyPr/>
          <a:lstStyle/>
          <a:p>
            <a:pPr algn="ctr"/>
            <a:r>
              <a:rPr lang="en-GB" dirty="0"/>
              <a:t>CINELDI partners</a:t>
            </a:r>
          </a:p>
        </p:txBody>
      </p:sp>
      <p:grpSp>
        <p:nvGrpSpPr>
          <p:cNvPr id="2" name="Group 1">
            <a:extLst>
              <a:ext uri="{FF2B5EF4-FFF2-40B4-BE49-F238E27FC236}">
                <a16:creationId xmlns:a16="http://schemas.microsoft.com/office/drawing/2014/main" id="{589A8C98-4DD3-43D5-B11A-4A308B2DA1F0}"/>
              </a:ext>
            </a:extLst>
          </p:cNvPr>
          <p:cNvGrpSpPr/>
          <p:nvPr/>
        </p:nvGrpSpPr>
        <p:grpSpPr>
          <a:xfrm>
            <a:off x="2806091" y="1544898"/>
            <a:ext cx="6646101" cy="4804035"/>
            <a:chOff x="2642463" y="1544898"/>
            <a:chExt cx="6646101" cy="4804035"/>
          </a:xfrm>
        </p:grpSpPr>
        <p:sp>
          <p:nvSpPr>
            <p:cNvPr id="7" name="Isosceles Triangle 6"/>
            <p:cNvSpPr/>
            <p:nvPr/>
          </p:nvSpPr>
          <p:spPr>
            <a:xfrm>
              <a:off x="4209686" y="2817141"/>
              <a:ext cx="3674839" cy="2542754"/>
            </a:xfrm>
            <a:prstGeom prst="triangl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982418" y="3226122"/>
              <a:ext cx="2306146" cy="400110"/>
            </a:xfrm>
            <a:prstGeom prst="rect">
              <a:avLst/>
            </a:prstGeom>
            <a:noFill/>
          </p:spPr>
          <p:txBody>
            <a:bodyPr wrap="square" rtlCol="0">
              <a:spAutoFit/>
            </a:bodyPr>
            <a:lstStyle/>
            <a:p>
              <a:r>
                <a:rPr lang="en-GB" sz="2000" dirty="0">
                  <a:solidFill>
                    <a:schemeClr val="bg1"/>
                  </a:solidFill>
                </a:rPr>
                <a:t>Knowledge transfer</a:t>
              </a:r>
            </a:p>
          </p:txBody>
        </p:sp>
        <p:sp>
          <p:nvSpPr>
            <p:cNvPr id="9" name="TextBox 8"/>
            <p:cNvSpPr txBox="1"/>
            <p:nvPr/>
          </p:nvSpPr>
          <p:spPr>
            <a:xfrm>
              <a:off x="7446983" y="3837973"/>
              <a:ext cx="1368152" cy="400110"/>
            </a:xfrm>
            <a:prstGeom prst="rect">
              <a:avLst/>
            </a:prstGeom>
            <a:noFill/>
          </p:spPr>
          <p:txBody>
            <a:bodyPr wrap="square" rtlCol="0">
              <a:spAutoFit/>
            </a:bodyPr>
            <a:lstStyle/>
            <a:p>
              <a:r>
                <a:rPr lang="en-GB" sz="2000" dirty="0">
                  <a:solidFill>
                    <a:schemeClr val="bg1"/>
                  </a:solidFill>
                </a:rPr>
                <a:t>Innovation</a:t>
              </a:r>
            </a:p>
          </p:txBody>
        </p:sp>
        <p:sp>
          <p:nvSpPr>
            <p:cNvPr id="10" name="TextBox 9"/>
            <p:cNvSpPr txBox="1"/>
            <p:nvPr/>
          </p:nvSpPr>
          <p:spPr>
            <a:xfrm>
              <a:off x="3534842" y="3072234"/>
              <a:ext cx="1440160" cy="707886"/>
            </a:xfrm>
            <a:prstGeom prst="rect">
              <a:avLst/>
            </a:prstGeom>
            <a:noFill/>
          </p:spPr>
          <p:txBody>
            <a:bodyPr wrap="square" rtlCol="0">
              <a:spAutoFit/>
            </a:bodyPr>
            <a:lstStyle/>
            <a:p>
              <a:pPr algn="r"/>
              <a:r>
                <a:rPr lang="en-GB" sz="2000" dirty="0">
                  <a:solidFill>
                    <a:schemeClr val="bg1"/>
                  </a:solidFill>
                </a:rPr>
                <a:t>Authorities (Regulators)</a:t>
              </a:r>
            </a:p>
          </p:txBody>
        </p:sp>
        <p:sp>
          <p:nvSpPr>
            <p:cNvPr id="11" name="TextBox 10"/>
            <p:cNvSpPr txBox="1"/>
            <p:nvPr/>
          </p:nvSpPr>
          <p:spPr>
            <a:xfrm>
              <a:off x="3958368" y="5635230"/>
              <a:ext cx="4320480" cy="707886"/>
            </a:xfrm>
            <a:prstGeom prst="rect">
              <a:avLst/>
            </a:prstGeom>
            <a:noFill/>
          </p:spPr>
          <p:txBody>
            <a:bodyPr wrap="square" rtlCol="0">
              <a:spAutoFit/>
            </a:bodyPr>
            <a:lstStyle/>
            <a:p>
              <a:pPr algn="ctr"/>
              <a:r>
                <a:rPr lang="en-GB" sz="2000" dirty="0">
                  <a:solidFill>
                    <a:schemeClr val="bg1"/>
                  </a:solidFill>
                </a:rPr>
                <a:t>International</a:t>
              </a:r>
              <a:br>
                <a:rPr lang="en-GB" sz="2000" dirty="0">
                  <a:solidFill>
                    <a:schemeClr val="bg1"/>
                  </a:solidFill>
                </a:rPr>
              </a:br>
              <a:r>
                <a:rPr lang="en-GB" sz="2000" dirty="0">
                  <a:solidFill>
                    <a:schemeClr val="bg1"/>
                  </a:solidFill>
                </a:rPr>
                <a:t>collaborating partners</a:t>
              </a:r>
            </a:p>
          </p:txBody>
        </p:sp>
        <p:sp>
          <p:nvSpPr>
            <p:cNvPr id="12" name="Oval 11"/>
            <p:cNvSpPr/>
            <p:nvPr/>
          </p:nvSpPr>
          <p:spPr>
            <a:xfrm>
              <a:off x="2903435" y="4433340"/>
              <a:ext cx="1915593" cy="1915593"/>
            </a:xfrm>
            <a:prstGeom prst="ellipse">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System operators DSO/TSO</a:t>
              </a:r>
            </a:p>
          </p:txBody>
        </p:sp>
        <p:sp>
          <p:nvSpPr>
            <p:cNvPr id="13" name="Oval 12"/>
            <p:cNvSpPr/>
            <p:nvPr/>
          </p:nvSpPr>
          <p:spPr>
            <a:xfrm>
              <a:off x="7358227" y="4433340"/>
              <a:ext cx="1915593" cy="1915593"/>
            </a:xfrm>
            <a:prstGeom prst="ellipse">
              <a:avLst/>
            </a:prstGeom>
            <a:solidFill>
              <a:srgbClr val="A9CD3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Technology providers</a:t>
              </a:r>
            </a:p>
          </p:txBody>
        </p:sp>
        <p:sp>
          <p:nvSpPr>
            <p:cNvPr id="14" name="Oval 13"/>
            <p:cNvSpPr/>
            <p:nvPr/>
          </p:nvSpPr>
          <p:spPr>
            <a:xfrm>
              <a:off x="5089310" y="1544898"/>
              <a:ext cx="1915593" cy="1915593"/>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Research institutes/ University</a:t>
              </a:r>
            </a:p>
          </p:txBody>
        </p:sp>
        <p:sp>
          <p:nvSpPr>
            <p:cNvPr id="15" name="TextBox 14"/>
            <p:cNvSpPr txBox="1"/>
            <p:nvPr/>
          </p:nvSpPr>
          <p:spPr>
            <a:xfrm>
              <a:off x="2642463" y="3946717"/>
              <a:ext cx="1936705" cy="400110"/>
            </a:xfrm>
            <a:prstGeom prst="rect">
              <a:avLst/>
            </a:prstGeom>
            <a:noFill/>
          </p:spPr>
          <p:txBody>
            <a:bodyPr wrap="square" rtlCol="0">
              <a:spAutoFit/>
            </a:bodyPr>
            <a:lstStyle/>
            <a:p>
              <a:pPr algn="r"/>
              <a:r>
                <a:rPr lang="en-GB" sz="2000" dirty="0">
                  <a:solidFill>
                    <a:schemeClr val="bg1"/>
                  </a:solidFill>
                </a:rPr>
                <a:t>Market operator</a:t>
              </a:r>
            </a:p>
          </p:txBody>
        </p:sp>
      </p:grpSp>
    </p:spTree>
    <p:extLst>
      <p:ext uri="{BB962C8B-B14F-4D97-AF65-F5344CB8AC3E}">
        <p14:creationId xmlns:p14="http://schemas.microsoft.com/office/powerpoint/2010/main" val="399308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a:extLst>
              <a:ext uri="{FF2B5EF4-FFF2-40B4-BE49-F238E27FC236}">
                <a16:creationId xmlns:a16="http://schemas.microsoft.com/office/drawing/2014/main" id="{5FB6C3F6-058C-448F-8FD0-FEC1656C2790}"/>
              </a:ext>
            </a:extLst>
          </p:cNvPr>
          <p:cNvSpPr txBox="1">
            <a:spLocks/>
          </p:cNvSpPr>
          <p:nvPr/>
        </p:nvSpPr>
        <p:spPr>
          <a:xfrm>
            <a:off x="1447668" y="301829"/>
            <a:ext cx="9305687" cy="795448"/>
          </a:xfrm>
          <a:prstGeom prst="rect">
            <a:avLst/>
          </a:prstGeom>
          <a:noFill/>
        </p:spPr>
        <p:txBody>
          <a:bodyPr/>
          <a:lstStyle>
            <a:lvl1pPr algn="l" defTabSz="914514" rtl="0" eaLnBrk="1" latinLnBrk="0" hangingPunct="1">
              <a:lnSpc>
                <a:spcPct val="100000"/>
              </a:lnSpc>
              <a:spcBef>
                <a:spcPct val="0"/>
              </a:spcBef>
              <a:buNone/>
              <a:defRPr sz="4300" kern="1200">
                <a:solidFill>
                  <a:schemeClr val="bg1"/>
                </a:solidFill>
                <a:latin typeface="+mj-lt"/>
                <a:ea typeface="+mj-ea"/>
                <a:cs typeface="+mj-cs"/>
              </a:defRPr>
            </a:lvl1pPr>
          </a:lstStyle>
          <a:p>
            <a:pPr algn="ctr"/>
            <a:r>
              <a:rPr lang="en-GB" dirty="0"/>
              <a:t>National partners</a:t>
            </a:r>
          </a:p>
        </p:txBody>
      </p:sp>
      <p:grpSp>
        <p:nvGrpSpPr>
          <p:cNvPr id="2" name="Group 1">
            <a:extLst>
              <a:ext uri="{FF2B5EF4-FFF2-40B4-BE49-F238E27FC236}">
                <a16:creationId xmlns:a16="http://schemas.microsoft.com/office/drawing/2014/main" id="{31BEA69C-0F56-3F43-280A-B6933BF9C507}"/>
              </a:ext>
            </a:extLst>
          </p:cNvPr>
          <p:cNvGrpSpPr/>
          <p:nvPr/>
        </p:nvGrpSpPr>
        <p:grpSpPr>
          <a:xfrm>
            <a:off x="1420948" y="934496"/>
            <a:ext cx="9741910" cy="5138922"/>
            <a:chOff x="792479" y="552452"/>
            <a:chExt cx="10607041" cy="5595284"/>
          </a:xfrm>
        </p:grpSpPr>
        <p:sp>
          <p:nvSpPr>
            <p:cNvPr id="3" name="Rectangle 2">
              <a:extLst>
                <a:ext uri="{FF2B5EF4-FFF2-40B4-BE49-F238E27FC236}">
                  <a16:creationId xmlns:a16="http://schemas.microsoft.com/office/drawing/2014/main" id="{38949460-0F92-BF32-1E05-70DD50EE13BA}"/>
                </a:ext>
              </a:extLst>
            </p:cNvPr>
            <p:cNvSpPr/>
            <p:nvPr/>
          </p:nvSpPr>
          <p:spPr>
            <a:xfrm>
              <a:off x="792479" y="552452"/>
              <a:ext cx="10607041" cy="55952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Ke p</a:t>
              </a:r>
            </a:p>
          </p:txBody>
        </p:sp>
        <p:grpSp>
          <p:nvGrpSpPr>
            <p:cNvPr id="4" name="Group 3">
              <a:extLst>
                <a:ext uri="{FF2B5EF4-FFF2-40B4-BE49-F238E27FC236}">
                  <a16:creationId xmlns:a16="http://schemas.microsoft.com/office/drawing/2014/main" id="{61846F0E-7EBE-D5C0-18B9-1CE9A4E2DF4A}"/>
                </a:ext>
              </a:extLst>
            </p:cNvPr>
            <p:cNvGrpSpPr/>
            <p:nvPr/>
          </p:nvGrpSpPr>
          <p:grpSpPr>
            <a:xfrm>
              <a:off x="3634932" y="5167588"/>
              <a:ext cx="4933003" cy="899081"/>
              <a:chOff x="3057345" y="5167803"/>
              <a:chExt cx="4933003" cy="899081"/>
            </a:xfrm>
          </p:grpSpPr>
          <p:pic>
            <p:nvPicPr>
              <p:cNvPr id="36" name="Picture 35">
                <a:extLst>
                  <a:ext uri="{FF2B5EF4-FFF2-40B4-BE49-F238E27FC236}">
                    <a16:creationId xmlns:a16="http://schemas.microsoft.com/office/drawing/2014/main" id="{53568D24-FB6C-6C2C-9DD7-DD373ABF97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859" y="5167803"/>
                <a:ext cx="718489" cy="899081"/>
              </a:xfrm>
              <a:prstGeom prst="rect">
                <a:avLst/>
              </a:prstGeom>
              <a:noFill/>
              <a:ln>
                <a:noFill/>
              </a:ln>
            </p:spPr>
          </p:pic>
          <p:pic>
            <p:nvPicPr>
              <p:cNvPr id="38" name="Picture 37">
                <a:extLst>
                  <a:ext uri="{FF2B5EF4-FFF2-40B4-BE49-F238E27FC236}">
                    <a16:creationId xmlns:a16="http://schemas.microsoft.com/office/drawing/2014/main" id="{4C550AC4-3005-3271-B027-A5A8C73694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762" y="5331972"/>
                <a:ext cx="1740029" cy="570743"/>
              </a:xfrm>
              <a:prstGeom prst="rect">
                <a:avLst/>
              </a:prstGeom>
              <a:noFill/>
              <a:ln>
                <a:noFill/>
              </a:ln>
            </p:spPr>
          </p:pic>
          <p:pic>
            <p:nvPicPr>
              <p:cNvPr id="39" name="Picture 38">
                <a:extLst>
                  <a:ext uri="{FF2B5EF4-FFF2-40B4-BE49-F238E27FC236}">
                    <a16:creationId xmlns:a16="http://schemas.microsoft.com/office/drawing/2014/main" id="{9E0804B1-BA7B-61C3-EF11-95ECA8F342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57345" y="5394399"/>
                <a:ext cx="1825096" cy="445889"/>
              </a:xfrm>
              <a:prstGeom prst="rect">
                <a:avLst/>
              </a:prstGeom>
              <a:noFill/>
              <a:ln>
                <a:noFill/>
              </a:ln>
            </p:spPr>
          </p:pic>
        </p:grpSp>
        <p:grpSp>
          <p:nvGrpSpPr>
            <p:cNvPr id="5" name="Group 4">
              <a:extLst>
                <a:ext uri="{FF2B5EF4-FFF2-40B4-BE49-F238E27FC236}">
                  <a16:creationId xmlns:a16="http://schemas.microsoft.com/office/drawing/2014/main" id="{11F88307-1D6A-5D3A-965B-47F0EC8305B3}"/>
                </a:ext>
              </a:extLst>
            </p:cNvPr>
            <p:cNvGrpSpPr/>
            <p:nvPr/>
          </p:nvGrpSpPr>
          <p:grpSpPr>
            <a:xfrm>
              <a:off x="4333459" y="700600"/>
              <a:ext cx="3535948" cy="385972"/>
              <a:chOff x="4275953" y="700600"/>
              <a:chExt cx="3535948" cy="385972"/>
            </a:xfrm>
          </p:grpSpPr>
          <p:pic>
            <p:nvPicPr>
              <p:cNvPr id="34" name="Picture 33">
                <a:extLst>
                  <a:ext uri="{FF2B5EF4-FFF2-40B4-BE49-F238E27FC236}">
                    <a16:creationId xmlns:a16="http://schemas.microsoft.com/office/drawing/2014/main" id="{A97464F3-A34F-E2A2-37A2-BDAE945DC8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953" y="700600"/>
                <a:ext cx="1871696" cy="385972"/>
              </a:xfrm>
              <a:prstGeom prst="rect">
                <a:avLst/>
              </a:prstGeom>
              <a:noFill/>
              <a:ln>
                <a:noFill/>
              </a:ln>
            </p:spPr>
          </p:pic>
          <p:pic>
            <p:nvPicPr>
              <p:cNvPr id="35" name="Picture 34">
                <a:extLst>
                  <a:ext uri="{FF2B5EF4-FFF2-40B4-BE49-F238E27FC236}">
                    <a16:creationId xmlns:a16="http://schemas.microsoft.com/office/drawing/2014/main" id="{01DAC270-D8B6-DD62-AE49-02108A569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337" y="710265"/>
                <a:ext cx="1420564" cy="366643"/>
              </a:xfrm>
              <a:prstGeom prst="rect">
                <a:avLst/>
              </a:prstGeom>
              <a:noFill/>
              <a:ln>
                <a:noFill/>
              </a:ln>
            </p:spPr>
          </p:pic>
        </p:grpSp>
        <p:grpSp>
          <p:nvGrpSpPr>
            <p:cNvPr id="6" name="Group 5">
              <a:extLst>
                <a:ext uri="{FF2B5EF4-FFF2-40B4-BE49-F238E27FC236}">
                  <a16:creationId xmlns:a16="http://schemas.microsoft.com/office/drawing/2014/main" id="{EC0D35F7-4B24-D04F-EAFE-F5748C444D0D}"/>
                </a:ext>
              </a:extLst>
            </p:cNvPr>
            <p:cNvGrpSpPr/>
            <p:nvPr/>
          </p:nvGrpSpPr>
          <p:grpSpPr>
            <a:xfrm>
              <a:off x="1219019" y="3218496"/>
              <a:ext cx="9764829" cy="1053995"/>
              <a:chOff x="1180251" y="2938987"/>
              <a:chExt cx="9764829" cy="1053995"/>
            </a:xfrm>
          </p:grpSpPr>
          <p:pic>
            <p:nvPicPr>
              <p:cNvPr id="28" name="Picture 27" descr="Logo&#10;&#10;Description automatically generated">
                <a:extLst>
                  <a:ext uri="{FF2B5EF4-FFF2-40B4-BE49-F238E27FC236}">
                    <a16:creationId xmlns:a16="http://schemas.microsoft.com/office/drawing/2014/main" id="{2A42EAD4-1FB2-3ECE-599D-638A72041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300" y="3251677"/>
                <a:ext cx="1572780" cy="428615"/>
              </a:xfrm>
              <a:prstGeom prst="rect">
                <a:avLst/>
              </a:prstGeom>
            </p:spPr>
          </p:pic>
          <p:pic>
            <p:nvPicPr>
              <p:cNvPr id="29" name="Picture 28">
                <a:extLst>
                  <a:ext uri="{FF2B5EF4-FFF2-40B4-BE49-F238E27FC236}">
                    <a16:creationId xmlns:a16="http://schemas.microsoft.com/office/drawing/2014/main" id="{BA81DAB6-7C22-3786-2E66-B50019405D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0251" y="3314915"/>
                <a:ext cx="755348" cy="302139"/>
              </a:xfrm>
              <a:prstGeom prst="rect">
                <a:avLst/>
              </a:prstGeom>
              <a:noFill/>
              <a:ln>
                <a:noFill/>
              </a:ln>
            </p:spPr>
          </p:pic>
          <p:pic>
            <p:nvPicPr>
              <p:cNvPr id="30" name="Picture 29">
                <a:extLst>
                  <a:ext uri="{FF2B5EF4-FFF2-40B4-BE49-F238E27FC236}">
                    <a16:creationId xmlns:a16="http://schemas.microsoft.com/office/drawing/2014/main" id="{39B1F936-52B4-BA9C-ED3C-871CAF4D858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245189" y="3259629"/>
                <a:ext cx="1104996" cy="412711"/>
              </a:xfrm>
              <a:prstGeom prst="rect">
                <a:avLst/>
              </a:prstGeom>
              <a:noFill/>
              <a:ln>
                <a:noFill/>
              </a:ln>
            </p:spPr>
          </p:pic>
          <p:pic>
            <p:nvPicPr>
              <p:cNvPr id="31" name="Picture 30" descr="A close up of a sign&#10;&#10;Description automatically generated">
                <a:extLst>
                  <a:ext uri="{FF2B5EF4-FFF2-40B4-BE49-F238E27FC236}">
                    <a16:creationId xmlns:a16="http://schemas.microsoft.com/office/drawing/2014/main" id="{EC33C255-B227-6D0D-DFEE-1288F339FD8A}"/>
                  </a:ext>
                </a:extLst>
              </p:cNvPr>
              <p:cNvPicPr>
                <a:picLocks noChangeAspect="1"/>
              </p:cNvPicPr>
              <p:nvPr/>
            </p:nvPicPr>
            <p:blipFill rotWithShape="1">
              <a:blip r:embed="rId11">
                <a:extLst>
                  <a:ext uri="{28A0092B-C50C-407E-A947-70E740481C1C}">
                    <a14:useLocalDpi xmlns:a14="http://schemas.microsoft.com/office/drawing/2010/main" val="0"/>
                  </a:ext>
                </a:extLst>
              </a:blip>
              <a:srcRect l="9846" t="20333" r="9672" b="19958"/>
              <a:stretch/>
            </p:blipFill>
            <p:spPr>
              <a:xfrm>
                <a:off x="3659775" y="3149231"/>
                <a:ext cx="1912472" cy="633507"/>
              </a:xfrm>
              <a:prstGeom prst="rect">
                <a:avLst/>
              </a:prstGeom>
            </p:spPr>
          </p:pic>
          <p:pic>
            <p:nvPicPr>
              <p:cNvPr id="32" name="Picture 31" descr="Logo&#10;&#10;Description automatically generated">
                <a:extLst>
                  <a:ext uri="{FF2B5EF4-FFF2-40B4-BE49-F238E27FC236}">
                    <a16:creationId xmlns:a16="http://schemas.microsoft.com/office/drawing/2014/main" id="{F1C49D68-D258-79CE-375B-8E8F201F86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81837" y="3324298"/>
                <a:ext cx="1242860" cy="283372"/>
              </a:xfrm>
              <a:prstGeom prst="rect">
                <a:avLst/>
              </a:prstGeom>
            </p:spPr>
          </p:pic>
          <p:pic>
            <p:nvPicPr>
              <p:cNvPr id="33" name="Picture 32" descr="Logo&#10;&#10;Description automatically generated">
                <a:extLst>
                  <a:ext uri="{FF2B5EF4-FFF2-40B4-BE49-F238E27FC236}">
                    <a16:creationId xmlns:a16="http://schemas.microsoft.com/office/drawing/2014/main" id="{8DF79975-BD3E-6DE3-1436-57C07C1DA5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34287" y="2938987"/>
                <a:ext cx="1628423" cy="1053995"/>
              </a:xfrm>
              <a:prstGeom prst="rect">
                <a:avLst/>
              </a:prstGeom>
            </p:spPr>
          </p:pic>
        </p:grpSp>
        <p:grpSp>
          <p:nvGrpSpPr>
            <p:cNvPr id="7" name="Group 6">
              <a:extLst>
                <a:ext uri="{FF2B5EF4-FFF2-40B4-BE49-F238E27FC236}">
                  <a16:creationId xmlns:a16="http://schemas.microsoft.com/office/drawing/2014/main" id="{A9337BAA-4778-6906-AAC4-202834C8C7FD}"/>
                </a:ext>
              </a:extLst>
            </p:cNvPr>
            <p:cNvGrpSpPr/>
            <p:nvPr/>
          </p:nvGrpSpPr>
          <p:grpSpPr>
            <a:xfrm>
              <a:off x="1638590" y="4462864"/>
              <a:ext cx="8925686" cy="489176"/>
              <a:chOff x="1638590" y="4462864"/>
              <a:chExt cx="8925686" cy="489176"/>
            </a:xfrm>
          </p:grpSpPr>
          <p:pic>
            <p:nvPicPr>
              <p:cNvPr id="24" name="Picture 23">
                <a:extLst>
                  <a:ext uri="{FF2B5EF4-FFF2-40B4-BE49-F238E27FC236}">
                    <a16:creationId xmlns:a16="http://schemas.microsoft.com/office/drawing/2014/main" id="{CCECA0FC-BD97-BA0B-DD65-B253A6CC5F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38590" y="4462864"/>
                <a:ext cx="2003294" cy="489176"/>
              </a:xfrm>
              <a:prstGeom prst="rect">
                <a:avLst/>
              </a:prstGeom>
              <a:noFill/>
              <a:ln>
                <a:noFill/>
              </a:ln>
            </p:spPr>
          </p:pic>
          <p:pic>
            <p:nvPicPr>
              <p:cNvPr id="25" name="Picture 24" descr="A close up of a logo&#10;&#10;Description automatically generated">
                <a:extLst>
                  <a:ext uri="{FF2B5EF4-FFF2-40B4-BE49-F238E27FC236}">
                    <a16:creationId xmlns:a16="http://schemas.microsoft.com/office/drawing/2014/main" id="{02B3D21D-6DF2-6849-E339-964A556A7BC5}"/>
                  </a:ext>
                </a:extLst>
              </p:cNvPr>
              <p:cNvPicPr>
                <a:picLocks noChangeAspect="1"/>
              </p:cNvPicPr>
              <p:nvPr/>
            </p:nvPicPr>
            <p:blipFill rotWithShape="1">
              <a:blip r:embed="rId15">
                <a:extLst>
                  <a:ext uri="{28A0092B-C50C-407E-A947-70E740481C1C}">
                    <a14:useLocalDpi xmlns:a14="http://schemas.microsoft.com/office/drawing/2010/main" val="0"/>
                  </a:ext>
                </a:extLst>
              </a:blip>
              <a:srcRect l="4140" t="36315" r="4595" b="37686"/>
              <a:stretch/>
            </p:blipFill>
            <p:spPr>
              <a:xfrm>
                <a:off x="8025232" y="4510482"/>
                <a:ext cx="2539044" cy="393941"/>
              </a:xfrm>
              <a:prstGeom prst="rect">
                <a:avLst/>
              </a:prstGeom>
            </p:spPr>
          </p:pic>
          <p:pic>
            <p:nvPicPr>
              <p:cNvPr id="26" name="Picture 25" descr="Logo&#10;&#10;Description automatically generated">
                <a:extLst>
                  <a:ext uri="{FF2B5EF4-FFF2-40B4-BE49-F238E27FC236}">
                    <a16:creationId xmlns:a16="http://schemas.microsoft.com/office/drawing/2014/main" id="{B2A8DA27-4926-99AE-6E51-55CAADB2B0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1707" y="4569409"/>
                <a:ext cx="1492581" cy="276087"/>
              </a:xfrm>
              <a:prstGeom prst="rect">
                <a:avLst/>
              </a:prstGeom>
            </p:spPr>
          </p:pic>
          <p:pic>
            <p:nvPicPr>
              <p:cNvPr id="27" name="Picture 3" descr="A picture containing clipart&#10;&#10;Description automatically generated">
                <a:extLst>
                  <a:ext uri="{FF2B5EF4-FFF2-40B4-BE49-F238E27FC236}">
                    <a16:creationId xmlns:a16="http://schemas.microsoft.com/office/drawing/2014/main" id="{84EA87DB-6F05-C813-BCFB-13D6D03C0E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42827" y="4474086"/>
                <a:ext cx="1987937" cy="46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17EE3D30-9377-D689-A81A-7D182DB81168}"/>
                </a:ext>
              </a:extLst>
            </p:cNvPr>
            <p:cNvGrpSpPr/>
            <p:nvPr/>
          </p:nvGrpSpPr>
          <p:grpSpPr>
            <a:xfrm>
              <a:off x="1100064" y="1484187"/>
              <a:ext cx="10002737" cy="425630"/>
              <a:chOff x="1100064" y="1484187"/>
              <a:chExt cx="10002737" cy="425630"/>
            </a:xfrm>
          </p:grpSpPr>
          <p:pic>
            <p:nvPicPr>
              <p:cNvPr id="17" name="Picture 16">
                <a:extLst>
                  <a:ext uri="{FF2B5EF4-FFF2-40B4-BE49-F238E27FC236}">
                    <a16:creationId xmlns:a16="http://schemas.microsoft.com/office/drawing/2014/main" id="{C492D106-9389-7DD6-8418-2D545B5D97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63049" y="1547953"/>
                <a:ext cx="1386507" cy="298099"/>
              </a:xfrm>
              <a:prstGeom prst="rect">
                <a:avLst/>
              </a:prstGeom>
              <a:noFill/>
              <a:ln>
                <a:noFill/>
              </a:ln>
            </p:spPr>
          </p:pic>
          <p:pic>
            <p:nvPicPr>
              <p:cNvPr id="18" name="Picture 17" descr="A picture containing flower&#10;&#10;Description automatically generated">
                <a:extLst>
                  <a:ext uri="{FF2B5EF4-FFF2-40B4-BE49-F238E27FC236}">
                    <a16:creationId xmlns:a16="http://schemas.microsoft.com/office/drawing/2014/main" id="{D33F79B9-6D95-2392-3FBB-E81D4D2CC8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77547" y="1557580"/>
                <a:ext cx="922220" cy="278844"/>
              </a:xfrm>
              <a:prstGeom prst="rect">
                <a:avLst/>
              </a:prstGeom>
            </p:spPr>
          </p:pic>
          <p:pic>
            <p:nvPicPr>
              <p:cNvPr id="19" name="Picture 18" descr="A picture containing text, sign, dark, gauge&#10;&#10;Description automatically generated">
                <a:extLst>
                  <a:ext uri="{FF2B5EF4-FFF2-40B4-BE49-F238E27FC236}">
                    <a16:creationId xmlns:a16="http://schemas.microsoft.com/office/drawing/2014/main" id="{50135719-1F42-2AA2-A23A-8B6CFDFB15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41404" y="1543176"/>
                <a:ext cx="1093654" cy="307652"/>
              </a:xfrm>
              <a:prstGeom prst="rect">
                <a:avLst/>
              </a:prstGeom>
            </p:spPr>
          </p:pic>
          <p:pic>
            <p:nvPicPr>
              <p:cNvPr id="20" name="Picture 19" descr="Logo&#10;&#10;Description automatically generated">
                <a:extLst>
                  <a:ext uri="{FF2B5EF4-FFF2-40B4-BE49-F238E27FC236}">
                    <a16:creationId xmlns:a16="http://schemas.microsoft.com/office/drawing/2014/main" id="{E63C9ADA-03BE-FA22-A85D-47D29A734D1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44335" y="1544167"/>
                <a:ext cx="858466" cy="305670"/>
              </a:xfrm>
              <a:prstGeom prst="rect">
                <a:avLst/>
              </a:prstGeom>
            </p:spPr>
          </p:pic>
          <p:pic>
            <p:nvPicPr>
              <p:cNvPr id="21" name="Picture 20" descr="Shape&#10;&#10;Description automatically generated">
                <a:extLst>
                  <a:ext uri="{FF2B5EF4-FFF2-40B4-BE49-F238E27FC236}">
                    <a16:creationId xmlns:a16="http://schemas.microsoft.com/office/drawing/2014/main" id="{4B3668A2-E403-4C2C-8F6A-D8DF072ACD5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86045" y="1505528"/>
                <a:ext cx="1130296" cy="382948"/>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B08E5C39-428F-0981-747D-4DF4E995BA2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27758" y="1524535"/>
                <a:ext cx="1130296" cy="344935"/>
              </a:xfrm>
              <a:prstGeom prst="rect">
                <a:avLst/>
              </a:prstGeom>
            </p:spPr>
          </p:pic>
          <p:pic>
            <p:nvPicPr>
              <p:cNvPr id="23" name="Picture 22" descr="Logo&#10;&#10;Description automatically generated">
                <a:extLst>
                  <a:ext uri="{FF2B5EF4-FFF2-40B4-BE49-F238E27FC236}">
                    <a16:creationId xmlns:a16="http://schemas.microsoft.com/office/drawing/2014/main" id="{E2BF91FE-0A7C-04B5-22BE-F73C18CEAFA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0064" y="1484187"/>
                <a:ext cx="1513349" cy="425630"/>
              </a:xfrm>
              <a:prstGeom prst="rect">
                <a:avLst/>
              </a:prstGeom>
            </p:spPr>
          </p:pic>
        </p:grpSp>
        <p:grpSp>
          <p:nvGrpSpPr>
            <p:cNvPr id="9" name="Group 8">
              <a:extLst>
                <a:ext uri="{FF2B5EF4-FFF2-40B4-BE49-F238E27FC236}">
                  <a16:creationId xmlns:a16="http://schemas.microsoft.com/office/drawing/2014/main" id="{5F04F7F1-2203-3C97-9643-E228A796ACEC}"/>
                </a:ext>
              </a:extLst>
            </p:cNvPr>
            <p:cNvGrpSpPr/>
            <p:nvPr/>
          </p:nvGrpSpPr>
          <p:grpSpPr>
            <a:xfrm>
              <a:off x="1464223" y="2206624"/>
              <a:ext cx="9299553" cy="865956"/>
              <a:chOff x="1464223" y="2206624"/>
              <a:chExt cx="9299553" cy="865956"/>
            </a:xfrm>
          </p:grpSpPr>
          <p:pic>
            <p:nvPicPr>
              <p:cNvPr id="10" name="Picture 9">
                <a:extLst>
                  <a:ext uri="{FF2B5EF4-FFF2-40B4-BE49-F238E27FC236}">
                    <a16:creationId xmlns:a16="http://schemas.microsoft.com/office/drawing/2014/main" id="{1A2626A1-B384-95F0-88E2-A50DAE0DDA8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868369" y="2495391"/>
                <a:ext cx="1452483" cy="288422"/>
              </a:xfrm>
              <a:prstGeom prst="rect">
                <a:avLst/>
              </a:prstGeom>
              <a:noFill/>
              <a:ln>
                <a:noFill/>
              </a:ln>
            </p:spPr>
          </p:pic>
          <p:pic>
            <p:nvPicPr>
              <p:cNvPr id="11" name="Picture 10" descr="A picture containing text, window, silhouette&#10;&#10;Description automatically generated">
                <a:extLst>
                  <a:ext uri="{FF2B5EF4-FFF2-40B4-BE49-F238E27FC236}">
                    <a16:creationId xmlns:a16="http://schemas.microsoft.com/office/drawing/2014/main" id="{6CDD3B1B-ECCD-1F97-2361-86DE0E400E2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464223" y="2235287"/>
                <a:ext cx="970082" cy="808630"/>
              </a:xfrm>
              <a:prstGeom prst="rect">
                <a:avLst/>
              </a:prstGeom>
            </p:spPr>
          </p:pic>
          <p:pic>
            <p:nvPicPr>
              <p:cNvPr id="12" name="Picture 11" descr="A picture containing drawing, plate&#10;&#10;Description automatically generated">
                <a:extLst>
                  <a:ext uri="{FF2B5EF4-FFF2-40B4-BE49-F238E27FC236}">
                    <a16:creationId xmlns:a16="http://schemas.microsoft.com/office/drawing/2014/main" id="{477BD05B-167B-E141-8758-CD501E4B6B8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84284" y="2411452"/>
                <a:ext cx="970082" cy="4563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B215FD46-C113-96F3-FF8F-C390054FAF1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48308" y="2464452"/>
                <a:ext cx="751478" cy="350300"/>
              </a:xfrm>
              <a:prstGeom prst="rect">
                <a:avLst/>
              </a:prstGeom>
            </p:spPr>
          </p:pic>
          <p:pic>
            <p:nvPicPr>
              <p:cNvPr id="14" name="Picture 13" descr="Text&#10;&#10;Description automatically generated">
                <a:extLst>
                  <a:ext uri="{FF2B5EF4-FFF2-40B4-BE49-F238E27FC236}">
                    <a16:creationId xmlns:a16="http://schemas.microsoft.com/office/drawing/2014/main" id="{301EA022-8DC9-B013-295A-D47E387C46C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13789" y="2206624"/>
                <a:ext cx="859815" cy="865956"/>
              </a:xfrm>
              <a:prstGeom prst="rect">
                <a:avLst/>
              </a:prstGeom>
            </p:spPr>
          </p:pic>
          <p:pic>
            <p:nvPicPr>
              <p:cNvPr id="15" name="Picture 14">
                <a:extLst>
                  <a:ext uri="{FF2B5EF4-FFF2-40B4-BE49-F238E27FC236}">
                    <a16:creationId xmlns:a16="http://schemas.microsoft.com/office/drawing/2014/main" id="{E99E5F02-0510-E078-FEBF-E5B10811DF62}"/>
                  </a:ext>
                </a:extLst>
              </p:cNvPr>
              <p:cNvPicPr>
                <a:picLocks noChangeAspect="1"/>
              </p:cNvPicPr>
              <p:nvPr/>
            </p:nvPicPr>
            <p:blipFill>
              <a:blip r:embed="rId30"/>
              <a:stretch>
                <a:fillRect/>
              </a:stretch>
            </p:blipFill>
            <p:spPr>
              <a:xfrm>
                <a:off x="4912614" y="2377319"/>
                <a:ext cx="1430412" cy="524484"/>
              </a:xfrm>
              <a:prstGeom prst="rect">
                <a:avLst/>
              </a:prstGeom>
            </p:spPr>
          </p:pic>
          <p:pic>
            <p:nvPicPr>
              <p:cNvPr id="16" name="Picture 15">
                <a:extLst>
                  <a:ext uri="{FF2B5EF4-FFF2-40B4-BE49-F238E27FC236}">
                    <a16:creationId xmlns:a16="http://schemas.microsoft.com/office/drawing/2014/main" id="{BFD8C98C-0269-1A38-6CCE-889D25F4BC3A}"/>
                  </a:ext>
                </a:extLst>
              </p:cNvPr>
              <p:cNvPicPr>
                <a:picLocks noChangeAspect="1"/>
              </p:cNvPicPr>
              <p:nvPr/>
            </p:nvPicPr>
            <p:blipFill>
              <a:blip r:embed="rId31"/>
              <a:stretch>
                <a:fillRect/>
              </a:stretch>
            </p:blipFill>
            <p:spPr>
              <a:xfrm>
                <a:off x="9634854" y="2410807"/>
                <a:ext cx="1128922" cy="455211"/>
              </a:xfrm>
              <a:prstGeom prst="rect">
                <a:avLst/>
              </a:prstGeom>
            </p:spPr>
          </p:pic>
        </p:grpSp>
      </p:grpSp>
    </p:spTree>
    <p:extLst>
      <p:ext uri="{BB962C8B-B14F-4D97-AF65-F5344CB8AC3E}">
        <p14:creationId xmlns:p14="http://schemas.microsoft.com/office/powerpoint/2010/main" val="4290544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33929-5C3D-40EF-A90E-CAA46F4998E3}"/>
              </a:ext>
            </a:extLst>
          </p:cNvPr>
          <p:cNvSpPr>
            <a:spLocks noGrp="1"/>
          </p:cNvSpPr>
          <p:nvPr>
            <p:ph type="title"/>
          </p:nvPr>
        </p:nvSpPr>
        <p:spPr>
          <a:xfrm>
            <a:off x="1963438" y="384140"/>
            <a:ext cx="9001711" cy="926662"/>
          </a:xfrm>
        </p:spPr>
        <p:txBody>
          <a:bodyPr/>
          <a:lstStyle/>
          <a:p>
            <a:pPr algn="ctr"/>
            <a:r>
              <a:rPr lang="en-GB" dirty="0"/>
              <a:t>Multidisciplinary research platform</a:t>
            </a:r>
          </a:p>
        </p:txBody>
      </p:sp>
      <p:pic>
        <p:nvPicPr>
          <p:cNvPr id="4" name="Picture 3">
            <a:extLst>
              <a:ext uri="{FF2B5EF4-FFF2-40B4-BE49-F238E27FC236}">
                <a16:creationId xmlns:a16="http://schemas.microsoft.com/office/drawing/2014/main" id="{83226897-C18C-49E4-83A0-45AB26FDB45A}"/>
              </a:ext>
            </a:extLst>
          </p:cNvPr>
          <p:cNvPicPr/>
          <p:nvPr/>
        </p:nvPicPr>
        <p:blipFill>
          <a:blip r:embed="rId3" cstate="email">
            <a:extLst>
              <a:ext uri="{28A0092B-C50C-407E-A947-70E740481C1C}">
                <a14:useLocalDpi xmlns:a14="http://schemas.microsoft.com/office/drawing/2010/main"/>
              </a:ext>
            </a:extLst>
          </a:blip>
          <a:stretch>
            <a:fillRect/>
          </a:stretch>
        </p:blipFill>
        <p:spPr>
          <a:xfrm>
            <a:off x="3528171" y="1310802"/>
            <a:ext cx="5856384" cy="5051415"/>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DA86035C-9CDB-448D-AD06-CF1C87CB6BF1}"/>
              </a:ext>
            </a:extLst>
          </p:cNvPr>
          <p:cNvSpPr txBox="1">
            <a:spLocks/>
          </p:cNvSpPr>
          <p:nvPr/>
        </p:nvSpPr>
        <p:spPr>
          <a:xfrm>
            <a:off x="7881351" y="3982456"/>
            <a:ext cx="4096989" cy="1739698"/>
          </a:xfrm>
          <a:prstGeom prst="rect">
            <a:avLst/>
          </a:prstGeom>
          <a:noFill/>
        </p:spPr>
        <p:txBody>
          <a:bodyPr/>
          <a:lstStyle>
            <a:lvl1pPr algn="l" defTabSz="914514" rtl="0" eaLnBrk="1" latinLnBrk="0" hangingPunct="1">
              <a:lnSpc>
                <a:spcPct val="100000"/>
              </a:lnSpc>
              <a:spcBef>
                <a:spcPct val="0"/>
              </a:spcBef>
              <a:buNone/>
              <a:defRPr sz="4300" kern="1200">
                <a:solidFill>
                  <a:srgbClr val="093F65"/>
                </a:solidFill>
                <a:latin typeface="+mj-lt"/>
                <a:ea typeface="+mj-ea"/>
                <a:cs typeface="+mj-cs"/>
              </a:defRPr>
            </a:lvl1pPr>
          </a:lstStyle>
          <a:p>
            <a:pPr>
              <a:lnSpc>
                <a:spcPts val="2800"/>
              </a:lnSpc>
            </a:pPr>
            <a:r>
              <a:rPr lang="en-GB" sz="2800" dirty="0">
                <a:solidFill>
                  <a:schemeClr val="bg1"/>
                </a:solidFill>
              </a:rPr>
              <a:t>CINELDI targets</a:t>
            </a:r>
          </a:p>
          <a:p>
            <a:pPr>
              <a:lnSpc>
                <a:spcPts val="2800"/>
              </a:lnSpc>
            </a:pPr>
            <a:r>
              <a:rPr lang="en-GB" sz="2800" dirty="0">
                <a:solidFill>
                  <a:schemeClr val="bg1"/>
                </a:solidFill>
              </a:rPr>
              <a:t>system innovation</a:t>
            </a:r>
          </a:p>
          <a:p>
            <a:pPr>
              <a:spcBef>
                <a:spcPts val="600"/>
              </a:spcBef>
            </a:pPr>
            <a:r>
              <a:rPr lang="en-GB" sz="1600" dirty="0">
                <a:solidFill>
                  <a:schemeClr val="bg1"/>
                </a:solidFill>
              </a:rPr>
              <a:t>System innovation should be perceived </a:t>
            </a:r>
            <a:br>
              <a:rPr lang="en-GB" sz="1600" dirty="0">
                <a:solidFill>
                  <a:schemeClr val="bg1"/>
                </a:solidFill>
              </a:rPr>
            </a:br>
            <a:r>
              <a:rPr lang="en-GB" sz="1600" dirty="0">
                <a:solidFill>
                  <a:schemeClr val="bg1"/>
                </a:solidFill>
              </a:rPr>
              <a:t>as a co-evolution of technical, social, </a:t>
            </a:r>
            <a:br>
              <a:rPr lang="en-GB" sz="1600" dirty="0">
                <a:solidFill>
                  <a:schemeClr val="bg1"/>
                </a:solidFill>
              </a:rPr>
            </a:br>
            <a:r>
              <a:rPr lang="en-GB" sz="1600" dirty="0">
                <a:solidFill>
                  <a:schemeClr val="bg1"/>
                </a:solidFill>
              </a:rPr>
              <a:t>economic and regulatory change.</a:t>
            </a:r>
          </a:p>
        </p:txBody>
      </p:sp>
    </p:spTree>
    <p:extLst>
      <p:ext uri="{BB962C8B-B14F-4D97-AF65-F5344CB8AC3E}">
        <p14:creationId xmlns:p14="http://schemas.microsoft.com/office/powerpoint/2010/main" val="130844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89691-F670-43D5-AC8A-1A78C416E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173" y="1726825"/>
            <a:ext cx="6613801" cy="4067882"/>
          </a:xfrm>
          <a:prstGeom prst="rect">
            <a:avLst/>
          </a:prstGeom>
        </p:spPr>
      </p:pic>
      <p:sp>
        <p:nvSpPr>
          <p:cNvPr id="6" name="TextBox 5"/>
          <p:cNvSpPr txBox="1"/>
          <p:nvPr/>
        </p:nvSpPr>
        <p:spPr>
          <a:xfrm>
            <a:off x="8097594" y="5321281"/>
            <a:ext cx="3452681" cy="369204"/>
          </a:xfrm>
          <a:prstGeom prst="rect">
            <a:avLst/>
          </a:prstGeom>
          <a:noFill/>
        </p:spPr>
        <p:txBody>
          <a:bodyPr wrap="square" rtlCol="0">
            <a:spAutoFit/>
          </a:bodyPr>
          <a:lstStyle/>
          <a:p>
            <a:pPr algn="ctr"/>
            <a:r>
              <a:rPr lang="en-GB" dirty="0">
                <a:hlinkClick r:id="rId4"/>
              </a:rPr>
              <a:t>https://www.ntnu.edu/smartgrid</a:t>
            </a:r>
            <a:endParaRPr lang="en-GB" dirty="0"/>
          </a:p>
        </p:txBody>
      </p:sp>
      <p:sp>
        <p:nvSpPr>
          <p:cNvPr id="8" name="Title 1"/>
          <p:cNvSpPr>
            <a:spLocks noGrp="1"/>
          </p:cNvSpPr>
          <p:nvPr>
            <p:ph type="title"/>
          </p:nvPr>
        </p:nvSpPr>
        <p:spPr>
          <a:xfrm>
            <a:off x="895552" y="168259"/>
            <a:ext cx="10878431" cy="1268288"/>
          </a:xfrm>
        </p:spPr>
        <p:txBody>
          <a:bodyPr/>
          <a:lstStyle/>
          <a:p>
            <a:pPr algn="ctr"/>
            <a:r>
              <a:rPr lang="en-GB" dirty="0"/>
              <a:t>The National Smart Grid Laboratory </a:t>
            </a:r>
            <a:br>
              <a:rPr lang="en-GB" dirty="0"/>
            </a:br>
            <a:r>
              <a:rPr lang="en-GB" dirty="0"/>
              <a:t>       - an important asset in CINELDI</a:t>
            </a:r>
          </a:p>
        </p:txBody>
      </p:sp>
      <p:pic>
        <p:nvPicPr>
          <p:cNvPr id="9" name="Picture 8"/>
          <p:cNvPicPr/>
          <p:nvPr/>
        </p:nvPicPr>
        <p:blipFill>
          <a:blip r:embed="rId5"/>
          <a:stretch>
            <a:fillRect/>
          </a:stretch>
        </p:blipFill>
        <p:spPr>
          <a:xfrm>
            <a:off x="7798733" y="3238103"/>
            <a:ext cx="4050405" cy="1775053"/>
          </a:xfrm>
          <a:prstGeom prst="rect">
            <a:avLst/>
          </a:prstGeom>
        </p:spPr>
      </p:pic>
    </p:spTree>
    <p:extLst>
      <p:ext uri="{BB962C8B-B14F-4D97-AF65-F5344CB8AC3E}">
        <p14:creationId xmlns:p14="http://schemas.microsoft.com/office/powerpoint/2010/main" val="283757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52009" y="349969"/>
            <a:ext cx="9840932" cy="627095"/>
          </a:xfrm>
        </p:spPr>
        <p:txBody>
          <a:bodyPr/>
          <a:lstStyle/>
          <a:p>
            <a:pPr algn="ctr"/>
            <a:r>
              <a:rPr lang="en-GB" dirty="0"/>
              <a:t>… as well as smart grid pilot projects </a:t>
            </a:r>
            <a:br>
              <a:rPr lang="en-GB" dirty="0"/>
            </a:br>
            <a:r>
              <a:rPr lang="en-GB" dirty="0"/>
              <a:t>and living labs</a:t>
            </a:r>
          </a:p>
        </p:txBody>
      </p:sp>
      <p:pic>
        <p:nvPicPr>
          <p:cNvPr id="4" name="Picture 3" descr="A picture containing text&#10;&#10;Description automatically generated">
            <a:extLst>
              <a:ext uri="{FF2B5EF4-FFF2-40B4-BE49-F238E27FC236}">
                <a16:creationId xmlns:a16="http://schemas.microsoft.com/office/drawing/2014/main" id="{6FEDE607-A942-F918-0BA2-880CCDDEA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38" y="1804914"/>
            <a:ext cx="11702562" cy="4383683"/>
          </a:xfrm>
          <a:prstGeom prst="rect">
            <a:avLst/>
          </a:prstGeom>
        </p:spPr>
      </p:pic>
    </p:spTree>
    <p:extLst>
      <p:ext uri="{BB962C8B-B14F-4D97-AF65-F5344CB8AC3E}">
        <p14:creationId xmlns:p14="http://schemas.microsoft.com/office/powerpoint/2010/main" val="374810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4527-E330-444D-8341-CAA73F691B71}"/>
              </a:ext>
            </a:extLst>
          </p:cNvPr>
          <p:cNvSpPr>
            <a:spLocks noGrp="1"/>
          </p:cNvSpPr>
          <p:nvPr>
            <p:ph type="title"/>
          </p:nvPr>
        </p:nvSpPr>
        <p:spPr>
          <a:xfrm>
            <a:off x="1595144" y="504731"/>
            <a:ext cx="9001711" cy="926662"/>
          </a:xfrm>
        </p:spPr>
        <p:txBody>
          <a:bodyPr/>
          <a:lstStyle/>
          <a:p>
            <a:pPr algn="ctr"/>
            <a:r>
              <a:rPr lang="en-GB" dirty="0"/>
              <a:t>Work packages</a:t>
            </a:r>
          </a:p>
        </p:txBody>
      </p:sp>
      <p:grpSp>
        <p:nvGrpSpPr>
          <p:cNvPr id="4" name="Group 3">
            <a:extLst>
              <a:ext uri="{FF2B5EF4-FFF2-40B4-BE49-F238E27FC236}">
                <a16:creationId xmlns:a16="http://schemas.microsoft.com/office/drawing/2014/main" id="{84254246-E815-462C-B382-F1116626FF8C}"/>
              </a:ext>
            </a:extLst>
          </p:cNvPr>
          <p:cNvGrpSpPr/>
          <p:nvPr/>
        </p:nvGrpSpPr>
        <p:grpSpPr>
          <a:xfrm>
            <a:off x="3148070" y="1534160"/>
            <a:ext cx="6084349" cy="4634983"/>
            <a:chOff x="3017442" y="1507259"/>
            <a:chExt cx="6084349" cy="4634983"/>
          </a:xfrm>
        </p:grpSpPr>
        <p:sp>
          <p:nvSpPr>
            <p:cNvPr id="5" name="Rectangle 4"/>
            <p:cNvSpPr/>
            <p:nvPr/>
          </p:nvSpPr>
          <p:spPr>
            <a:xfrm>
              <a:off x="7240628" y="1561091"/>
              <a:ext cx="1800000" cy="1908000"/>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Smart grid operation</a:t>
              </a:r>
            </a:p>
          </p:txBody>
        </p:sp>
        <p:sp>
          <p:nvSpPr>
            <p:cNvPr id="9" name="Rectangle 8"/>
            <p:cNvSpPr/>
            <p:nvPr/>
          </p:nvSpPr>
          <p:spPr>
            <a:xfrm>
              <a:off x="5013546" y="1561091"/>
              <a:ext cx="1800000" cy="1908000"/>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263"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Smart grid development and asset management</a:t>
              </a:r>
            </a:p>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5013546" y="3864024"/>
              <a:ext cx="4027082" cy="1218615"/>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Flexibility and interaction DSO/TSO</a:t>
              </a:r>
            </a:p>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3017443" y="1507259"/>
              <a:ext cx="1490082" cy="3632154"/>
            </a:xfrm>
            <a:prstGeom prst="rect">
              <a:avLst/>
            </a:prstGeom>
            <a:solidFill>
              <a:srgbClr val="A9CD3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Smart grid scenarios and transition strategies</a:t>
              </a:r>
            </a:p>
          </p:txBody>
        </p:sp>
        <p:sp>
          <p:nvSpPr>
            <p:cNvPr id="14" name="Rectangle 13">
              <a:extLst>
                <a:ext uri="{FF2B5EF4-FFF2-40B4-BE49-F238E27FC236}">
                  <a16:creationId xmlns:a16="http://schemas.microsoft.com/office/drawing/2014/main" id="{DEE2B4AE-11AD-4C53-9FA2-F09D07124171}"/>
                </a:ext>
              </a:extLst>
            </p:cNvPr>
            <p:cNvSpPr/>
            <p:nvPr/>
          </p:nvSpPr>
          <p:spPr>
            <a:xfrm>
              <a:off x="3017442" y="5528157"/>
              <a:ext cx="6058599" cy="614085"/>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598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Pilot projects – WP Pilot</a:t>
              </a:r>
              <a:endParaRPr kumimoji="0" lang="en-GB" sz="1400" b="0" i="0" u="none" strike="noStrike" kern="1200" cap="none" spc="0" normalizeH="0" baseline="0" noProof="0" dirty="0">
                <a:ln>
                  <a:noFill/>
                </a:ln>
                <a:solidFill>
                  <a:srgbClr val="FFFFFF">
                    <a:lumMod val="75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D80D5B6-032B-4DB5-9A24-67E0F89E8AB0}"/>
                </a:ext>
              </a:extLst>
            </p:cNvPr>
            <p:cNvSpPr txBox="1"/>
            <p:nvPr/>
          </p:nvSpPr>
          <p:spPr>
            <a:xfrm>
              <a:off x="6226320" y="3131528"/>
              <a:ext cx="642796" cy="369204"/>
            </a:xfrm>
            <a:prstGeom prst="rect">
              <a:avLst/>
            </a:prstGeom>
            <a:noFill/>
          </p:spPr>
          <p:txBody>
            <a:bodyPr wrap="square" rtlCol="0">
              <a:spAutoFit/>
            </a:bodyPr>
            <a:lstStyle/>
            <a:p>
              <a:r>
                <a:rPr lang="en-GB" dirty="0">
                  <a:solidFill>
                    <a:schemeClr val="bg1"/>
                  </a:solidFill>
                </a:rPr>
                <a:t>WP1</a:t>
              </a:r>
            </a:p>
          </p:txBody>
        </p:sp>
        <p:sp>
          <p:nvSpPr>
            <p:cNvPr id="18" name="TextBox 17">
              <a:extLst>
                <a:ext uri="{FF2B5EF4-FFF2-40B4-BE49-F238E27FC236}">
                  <a16:creationId xmlns:a16="http://schemas.microsoft.com/office/drawing/2014/main" id="{F84DF61D-443B-4782-A30A-C6835C9898C3}"/>
                </a:ext>
              </a:extLst>
            </p:cNvPr>
            <p:cNvSpPr txBox="1"/>
            <p:nvPr/>
          </p:nvSpPr>
          <p:spPr>
            <a:xfrm>
              <a:off x="8450286" y="3131528"/>
              <a:ext cx="642796" cy="369204"/>
            </a:xfrm>
            <a:prstGeom prst="rect">
              <a:avLst/>
            </a:prstGeom>
            <a:noFill/>
          </p:spPr>
          <p:txBody>
            <a:bodyPr wrap="square" rtlCol="0">
              <a:spAutoFit/>
            </a:bodyPr>
            <a:lstStyle/>
            <a:p>
              <a:r>
                <a:rPr lang="en-GB" dirty="0">
                  <a:solidFill>
                    <a:schemeClr val="bg1"/>
                  </a:solidFill>
                </a:rPr>
                <a:t>WP2</a:t>
              </a:r>
            </a:p>
          </p:txBody>
        </p:sp>
        <p:sp>
          <p:nvSpPr>
            <p:cNvPr id="19" name="TextBox 18">
              <a:extLst>
                <a:ext uri="{FF2B5EF4-FFF2-40B4-BE49-F238E27FC236}">
                  <a16:creationId xmlns:a16="http://schemas.microsoft.com/office/drawing/2014/main" id="{55ABB858-9240-44AF-8187-5D1E44ED1AA1}"/>
                </a:ext>
              </a:extLst>
            </p:cNvPr>
            <p:cNvSpPr txBox="1"/>
            <p:nvPr/>
          </p:nvSpPr>
          <p:spPr>
            <a:xfrm>
              <a:off x="8458995" y="4728092"/>
              <a:ext cx="642796" cy="369204"/>
            </a:xfrm>
            <a:prstGeom prst="rect">
              <a:avLst/>
            </a:prstGeom>
            <a:noFill/>
          </p:spPr>
          <p:txBody>
            <a:bodyPr wrap="square" rtlCol="0">
              <a:spAutoFit/>
            </a:bodyPr>
            <a:lstStyle/>
            <a:p>
              <a:r>
                <a:rPr lang="en-GB" dirty="0">
                  <a:solidFill>
                    <a:schemeClr val="bg1"/>
                  </a:solidFill>
                </a:rPr>
                <a:t>WP3</a:t>
              </a:r>
            </a:p>
          </p:txBody>
        </p:sp>
        <p:sp>
          <p:nvSpPr>
            <p:cNvPr id="20" name="TextBox 19">
              <a:extLst>
                <a:ext uri="{FF2B5EF4-FFF2-40B4-BE49-F238E27FC236}">
                  <a16:creationId xmlns:a16="http://schemas.microsoft.com/office/drawing/2014/main" id="{B6E7DBF3-16E5-43E1-B3EA-7CB7D00AA484}"/>
                </a:ext>
              </a:extLst>
            </p:cNvPr>
            <p:cNvSpPr txBox="1"/>
            <p:nvPr/>
          </p:nvSpPr>
          <p:spPr>
            <a:xfrm>
              <a:off x="3432585" y="4563905"/>
              <a:ext cx="642796" cy="369204"/>
            </a:xfrm>
            <a:prstGeom prst="rect">
              <a:avLst/>
            </a:prstGeom>
            <a:noFill/>
          </p:spPr>
          <p:txBody>
            <a:bodyPr wrap="square" rtlCol="0">
              <a:spAutoFit/>
            </a:bodyPr>
            <a:lstStyle/>
            <a:p>
              <a:pPr algn="ctr"/>
              <a:r>
                <a:rPr lang="en-GB" dirty="0"/>
                <a:t>WP6</a:t>
              </a:r>
            </a:p>
          </p:txBody>
        </p:sp>
        <p:sp>
          <p:nvSpPr>
            <p:cNvPr id="7" name="Rectangle 6">
              <a:extLst>
                <a:ext uri="{FF2B5EF4-FFF2-40B4-BE49-F238E27FC236}">
                  <a16:creationId xmlns:a16="http://schemas.microsoft.com/office/drawing/2014/main" id="{0398E998-2818-4D29-9EC5-479AA1F33A2A}"/>
                </a:ext>
              </a:extLst>
            </p:cNvPr>
            <p:cNvSpPr/>
            <p:nvPr/>
          </p:nvSpPr>
          <p:spPr>
            <a:xfrm>
              <a:off x="4959055" y="1507259"/>
              <a:ext cx="4132694" cy="3632154"/>
            </a:xfrm>
            <a:prstGeom prst="rect">
              <a:avLst/>
            </a:prstGeom>
            <a:noFill/>
            <a:ln w="28575">
              <a:solidFill>
                <a:srgbClr val="AACF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Arrow: Up-Down 7">
              <a:extLst>
                <a:ext uri="{FF2B5EF4-FFF2-40B4-BE49-F238E27FC236}">
                  <a16:creationId xmlns:a16="http://schemas.microsoft.com/office/drawing/2014/main" id="{5F6AFF63-9B92-452E-AE0B-B7C8C7560BE1}"/>
                </a:ext>
              </a:extLst>
            </p:cNvPr>
            <p:cNvSpPr/>
            <p:nvPr/>
          </p:nvSpPr>
          <p:spPr>
            <a:xfrm>
              <a:off x="3633972" y="5144829"/>
              <a:ext cx="253497" cy="369204"/>
            </a:xfrm>
            <a:prstGeom prst="upDown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Arrow: Up-Down 20">
              <a:extLst>
                <a:ext uri="{FF2B5EF4-FFF2-40B4-BE49-F238E27FC236}">
                  <a16:creationId xmlns:a16="http://schemas.microsoft.com/office/drawing/2014/main" id="{55F7331D-B152-4D58-B476-DEC58520244C}"/>
                </a:ext>
              </a:extLst>
            </p:cNvPr>
            <p:cNvSpPr/>
            <p:nvPr/>
          </p:nvSpPr>
          <p:spPr>
            <a:xfrm>
              <a:off x="6899858" y="5144829"/>
              <a:ext cx="253497" cy="369204"/>
            </a:xfrm>
            <a:prstGeom prst="upDown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Arrow: Left-Right 21">
              <a:extLst>
                <a:ext uri="{FF2B5EF4-FFF2-40B4-BE49-F238E27FC236}">
                  <a16:creationId xmlns:a16="http://schemas.microsoft.com/office/drawing/2014/main" id="{73C2D923-28D9-49FC-96F9-0DDCB8821CC2}"/>
                </a:ext>
              </a:extLst>
            </p:cNvPr>
            <p:cNvSpPr/>
            <p:nvPr/>
          </p:nvSpPr>
          <p:spPr>
            <a:xfrm>
              <a:off x="4518858" y="3464686"/>
              <a:ext cx="422149" cy="271604"/>
            </a:xfrm>
            <a:prstGeom prst="lef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Arrow: Left-Right 22">
              <a:extLst>
                <a:ext uri="{FF2B5EF4-FFF2-40B4-BE49-F238E27FC236}">
                  <a16:creationId xmlns:a16="http://schemas.microsoft.com/office/drawing/2014/main" id="{78CD5EE0-ED2C-4FD3-A0B0-85D9F2E6A0FF}"/>
                </a:ext>
              </a:extLst>
            </p:cNvPr>
            <p:cNvSpPr/>
            <p:nvPr/>
          </p:nvSpPr>
          <p:spPr>
            <a:xfrm>
              <a:off x="6809771" y="2526882"/>
              <a:ext cx="422149" cy="250488"/>
            </a:xfrm>
            <a:prstGeom prst="leftRightArrow">
              <a:avLst/>
            </a:prstGeom>
            <a:solidFill>
              <a:schemeClr val="accent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rrow: Up-Down 23">
              <a:extLst>
                <a:ext uri="{FF2B5EF4-FFF2-40B4-BE49-F238E27FC236}">
                  <a16:creationId xmlns:a16="http://schemas.microsoft.com/office/drawing/2014/main" id="{33A7C9DF-629F-491B-A16A-8862D231FFDB}"/>
                </a:ext>
              </a:extLst>
            </p:cNvPr>
            <p:cNvSpPr/>
            <p:nvPr/>
          </p:nvSpPr>
          <p:spPr>
            <a:xfrm>
              <a:off x="5783603" y="3467286"/>
              <a:ext cx="271604" cy="381341"/>
            </a:xfrm>
            <a:prstGeom prst="upDownArrow">
              <a:avLst/>
            </a:prstGeom>
            <a:solidFill>
              <a:schemeClr val="accent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rrow: Up-Down 24">
              <a:extLst>
                <a:ext uri="{FF2B5EF4-FFF2-40B4-BE49-F238E27FC236}">
                  <a16:creationId xmlns:a16="http://schemas.microsoft.com/office/drawing/2014/main" id="{F1A7DBEA-26B4-4E87-AA2F-F04624C4FB8B}"/>
                </a:ext>
              </a:extLst>
            </p:cNvPr>
            <p:cNvSpPr/>
            <p:nvPr/>
          </p:nvSpPr>
          <p:spPr>
            <a:xfrm>
              <a:off x="7995193" y="3467286"/>
              <a:ext cx="271604" cy="381341"/>
            </a:xfrm>
            <a:prstGeom prst="upDownArrow">
              <a:avLst/>
            </a:prstGeom>
            <a:solidFill>
              <a:schemeClr val="accent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968593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BCED-283A-4823-BEA6-08C42C06DDFD}"/>
              </a:ext>
            </a:extLst>
          </p:cNvPr>
          <p:cNvSpPr>
            <a:spLocks noGrp="1"/>
          </p:cNvSpPr>
          <p:nvPr>
            <p:ph type="title"/>
          </p:nvPr>
        </p:nvSpPr>
        <p:spPr>
          <a:xfrm>
            <a:off x="1535146" y="303987"/>
            <a:ext cx="9001711" cy="926662"/>
          </a:xfrm>
        </p:spPr>
        <p:txBody>
          <a:bodyPr/>
          <a:lstStyle/>
          <a:p>
            <a:pPr algn="ctr"/>
            <a:r>
              <a:rPr lang="en-GB" dirty="0"/>
              <a:t>Pilot projects in four thematic areas</a:t>
            </a:r>
          </a:p>
        </p:txBody>
      </p:sp>
      <p:grpSp>
        <p:nvGrpSpPr>
          <p:cNvPr id="5" name="Group 4">
            <a:extLst>
              <a:ext uri="{FF2B5EF4-FFF2-40B4-BE49-F238E27FC236}">
                <a16:creationId xmlns:a16="http://schemas.microsoft.com/office/drawing/2014/main" id="{BF4AC8B7-E5E9-4E87-B90E-1A8FBD5DB32D}"/>
              </a:ext>
            </a:extLst>
          </p:cNvPr>
          <p:cNvGrpSpPr/>
          <p:nvPr/>
        </p:nvGrpSpPr>
        <p:grpSpPr>
          <a:xfrm>
            <a:off x="2461177" y="1145881"/>
            <a:ext cx="7161794" cy="5063271"/>
            <a:chOff x="2461177" y="1285225"/>
            <a:chExt cx="7276288" cy="5144216"/>
          </a:xfrm>
        </p:grpSpPr>
        <p:sp>
          <p:nvSpPr>
            <p:cNvPr id="6" name="Rectangle 5">
              <a:extLst>
                <a:ext uri="{FF2B5EF4-FFF2-40B4-BE49-F238E27FC236}">
                  <a16:creationId xmlns:a16="http://schemas.microsoft.com/office/drawing/2014/main" id="{AEACDA1D-D6DA-4D1E-807A-049288F2FC51}"/>
                </a:ext>
              </a:extLst>
            </p:cNvPr>
            <p:cNvSpPr/>
            <p:nvPr/>
          </p:nvSpPr>
          <p:spPr>
            <a:xfrm>
              <a:off x="4908757" y="1285225"/>
              <a:ext cx="2377808" cy="4430471"/>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0000" tIns="360000" rtlCol="0" anchor="ctr"/>
            <a:lstStyle/>
            <a:p>
              <a:pPr algn="ctr"/>
              <a:endParaRPr lang="en-GB" sz="2000" dirty="0"/>
            </a:p>
            <a:p>
              <a:pPr algn="ctr"/>
              <a:endParaRPr lang="en-GB" sz="2000" dirty="0"/>
            </a:p>
            <a:p>
              <a:pPr algn="ctr"/>
              <a:endParaRPr lang="en-GB" sz="2000" dirty="0"/>
            </a:p>
          </p:txBody>
        </p:sp>
        <p:sp>
          <p:nvSpPr>
            <p:cNvPr id="7" name="Rectangle 6">
              <a:extLst>
                <a:ext uri="{FF2B5EF4-FFF2-40B4-BE49-F238E27FC236}">
                  <a16:creationId xmlns:a16="http://schemas.microsoft.com/office/drawing/2014/main" id="{45CD28B0-1CFF-41CD-A7D2-37E39F865C5B}"/>
                </a:ext>
              </a:extLst>
            </p:cNvPr>
            <p:cNvSpPr/>
            <p:nvPr/>
          </p:nvSpPr>
          <p:spPr>
            <a:xfrm>
              <a:off x="2461177" y="1285225"/>
              <a:ext cx="2377808" cy="4430471"/>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0000" tIns="360000" rtlCol="0" anchor="ctr"/>
            <a:lstStyle/>
            <a:p>
              <a:pPr algn="ctr"/>
              <a:endParaRPr lang="en-GB" sz="2000" dirty="0"/>
            </a:p>
            <a:p>
              <a:pPr algn="ctr"/>
              <a:endParaRPr lang="en-GB" sz="2000" dirty="0"/>
            </a:p>
          </p:txBody>
        </p:sp>
        <p:sp>
          <p:nvSpPr>
            <p:cNvPr id="8" name="Rectangle 7">
              <a:extLst>
                <a:ext uri="{FF2B5EF4-FFF2-40B4-BE49-F238E27FC236}">
                  <a16:creationId xmlns:a16="http://schemas.microsoft.com/office/drawing/2014/main" id="{771169E8-A68C-434C-A7CC-F4BAC4F8A6EC}"/>
                </a:ext>
              </a:extLst>
            </p:cNvPr>
            <p:cNvSpPr/>
            <p:nvPr/>
          </p:nvSpPr>
          <p:spPr>
            <a:xfrm>
              <a:off x="7356336" y="1285225"/>
              <a:ext cx="2377808" cy="4430471"/>
            </a:xfrm>
            <a:prstGeom prst="rect">
              <a:avLst/>
            </a:prstGeom>
            <a:solidFill>
              <a:srgbClr val="093F6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0000" tIns="360000" rtlCol="0" anchor="ctr"/>
            <a:lstStyle/>
            <a:p>
              <a:pPr algn="ctr"/>
              <a:br>
                <a:rPr lang="en-GB" sz="2000" dirty="0"/>
              </a:br>
              <a:endParaRPr lang="en-GB" sz="2000" dirty="0"/>
            </a:p>
            <a:p>
              <a:pPr algn="ctr"/>
              <a:endParaRPr lang="en-GB" sz="2000" dirty="0"/>
            </a:p>
            <a:p>
              <a:pPr algn="ctr"/>
              <a:endParaRPr lang="en-GB" sz="2000" dirty="0"/>
            </a:p>
          </p:txBody>
        </p:sp>
        <p:sp>
          <p:nvSpPr>
            <p:cNvPr id="9" name="Rectangle 8">
              <a:extLst>
                <a:ext uri="{FF2B5EF4-FFF2-40B4-BE49-F238E27FC236}">
                  <a16:creationId xmlns:a16="http://schemas.microsoft.com/office/drawing/2014/main" id="{B49C8524-C736-453F-A300-D632B5062D28}"/>
                </a:ext>
              </a:extLst>
            </p:cNvPr>
            <p:cNvSpPr/>
            <p:nvPr/>
          </p:nvSpPr>
          <p:spPr>
            <a:xfrm>
              <a:off x="2461177" y="5715696"/>
              <a:ext cx="7276288" cy="713745"/>
            </a:xfrm>
            <a:prstGeom prst="rect">
              <a:avLst/>
            </a:prstGeom>
            <a:solidFill>
              <a:srgbClr val="A9CD3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Smart grid scenarios and transition strategies   </a:t>
              </a:r>
              <a:r>
                <a:rPr lang="en-GB" sz="1600" dirty="0">
                  <a:solidFill>
                    <a:schemeClr val="tx1"/>
                  </a:solidFill>
                </a:rPr>
                <a:t>(WP6)</a:t>
              </a:r>
              <a:endParaRPr lang="en-GB" sz="1600" dirty="0">
                <a:solidFill>
                  <a:schemeClr val="tx1">
                    <a:lumMod val="75000"/>
                    <a:lumOff val="25000"/>
                  </a:schemeClr>
                </a:solidFill>
              </a:endParaRPr>
            </a:p>
          </p:txBody>
        </p:sp>
        <p:sp>
          <p:nvSpPr>
            <p:cNvPr id="10" name="TextBox 9">
              <a:extLst>
                <a:ext uri="{FF2B5EF4-FFF2-40B4-BE49-F238E27FC236}">
                  <a16:creationId xmlns:a16="http://schemas.microsoft.com/office/drawing/2014/main" id="{D3F87BB9-52CA-42D2-B69A-0DC5E249A5ED}"/>
                </a:ext>
              </a:extLst>
            </p:cNvPr>
            <p:cNvSpPr txBox="1"/>
            <p:nvPr/>
          </p:nvSpPr>
          <p:spPr>
            <a:xfrm>
              <a:off x="2522775" y="1631714"/>
              <a:ext cx="2254613" cy="594124"/>
            </a:xfrm>
            <a:prstGeom prst="rect">
              <a:avLst/>
            </a:prstGeom>
            <a:noFill/>
          </p:spPr>
          <p:txBody>
            <a:bodyPr wrap="square" rtlCol="0">
              <a:spAutoFit/>
            </a:bodyPr>
            <a:lstStyle/>
            <a:p>
              <a:pPr algn="ctr"/>
              <a:r>
                <a:rPr lang="en-GB" sz="1600" dirty="0">
                  <a:solidFill>
                    <a:schemeClr val="bg1"/>
                  </a:solidFill>
                </a:rPr>
                <a:t>Smart grid development </a:t>
              </a:r>
              <a:br>
                <a:rPr lang="en-GB" sz="1600" dirty="0">
                  <a:solidFill>
                    <a:schemeClr val="bg1"/>
                  </a:solidFill>
                </a:rPr>
              </a:br>
              <a:r>
                <a:rPr lang="en-GB" sz="1600" dirty="0">
                  <a:solidFill>
                    <a:schemeClr val="bg1"/>
                  </a:solidFill>
                </a:rPr>
                <a:t>and asset management</a:t>
              </a:r>
            </a:p>
          </p:txBody>
        </p:sp>
        <p:sp>
          <p:nvSpPr>
            <p:cNvPr id="11" name="TextBox 10">
              <a:extLst>
                <a:ext uri="{FF2B5EF4-FFF2-40B4-BE49-F238E27FC236}">
                  <a16:creationId xmlns:a16="http://schemas.microsoft.com/office/drawing/2014/main" id="{1F783C45-997A-460E-BBBD-964AF172C4A0}"/>
                </a:ext>
              </a:extLst>
            </p:cNvPr>
            <p:cNvSpPr txBox="1"/>
            <p:nvPr/>
          </p:nvSpPr>
          <p:spPr>
            <a:xfrm>
              <a:off x="5058677" y="1631714"/>
              <a:ext cx="2074647" cy="343966"/>
            </a:xfrm>
            <a:prstGeom prst="rect">
              <a:avLst/>
            </a:prstGeom>
            <a:noFill/>
          </p:spPr>
          <p:txBody>
            <a:bodyPr wrap="square" rtlCol="0">
              <a:spAutoFit/>
            </a:bodyPr>
            <a:lstStyle/>
            <a:p>
              <a:pPr algn="ctr"/>
              <a:r>
                <a:rPr lang="en-GB" sz="1600" dirty="0">
                  <a:solidFill>
                    <a:schemeClr val="bg1"/>
                  </a:solidFill>
                </a:rPr>
                <a:t>Smart grid operation</a:t>
              </a:r>
            </a:p>
          </p:txBody>
        </p:sp>
        <p:sp>
          <p:nvSpPr>
            <p:cNvPr id="12" name="TextBox 11">
              <a:extLst>
                <a:ext uri="{FF2B5EF4-FFF2-40B4-BE49-F238E27FC236}">
                  <a16:creationId xmlns:a16="http://schemas.microsoft.com/office/drawing/2014/main" id="{50FA8D46-95DA-4D3B-92CF-CBCDA5F374C5}"/>
                </a:ext>
              </a:extLst>
            </p:cNvPr>
            <p:cNvSpPr txBox="1"/>
            <p:nvPr/>
          </p:nvSpPr>
          <p:spPr>
            <a:xfrm>
              <a:off x="7497260" y="1631714"/>
              <a:ext cx="2092944" cy="594124"/>
            </a:xfrm>
            <a:prstGeom prst="rect">
              <a:avLst/>
            </a:prstGeom>
            <a:noFill/>
          </p:spPr>
          <p:txBody>
            <a:bodyPr wrap="square" rtlCol="0">
              <a:spAutoFit/>
            </a:bodyPr>
            <a:lstStyle/>
            <a:p>
              <a:pPr algn="ctr"/>
              <a:r>
                <a:rPr lang="en-GB" sz="1600" dirty="0">
                  <a:solidFill>
                    <a:schemeClr val="bg1"/>
                  </a:solidFill>
                </a:rPr>
                <a:t>Flexibility and </a:t>
              </a:r>
              <a:br>
                <a:rPr lang="en-GB" sz="1600" dirty="0">
                  <a:solidFill>
                    <a:schemeClr val="bg1"/>
                  </a:solidFill>
                </a:rPr>
              </a:br>
              <a:r>
                <a:rPr lang="en-GB" sz="1600" dirty="0">
                  <a:solidFill>
                    <a:schemeClr val="bg1"/>
                  </a:solidFill>
                </a:rPr>
                <a:t>Interaction DSO/TSO</a:t>
              </a:r>
            </a:p>
          </p:txBody>
        </p:sp>
        <p:sp>
          <p:nvSpPr>
            <p:cNvPr id="13" name="Rectangle: Rounded Corners 12">
              <a:extLst>
                <a:ext uri="{FF2B5EF4-FFF2-40B4-BE49-F238E27FC236}">
                  <a16:creationId xmlns:a16="http://schemas.microsoft.com/office/drawing/2014/main" id="{D35A2266-19C9-428E-96EC-7A848A38EFDB}"/>
                </a:ext>
              </a:extLst>
            </p:cNvPr>
            <p:cNvSpPr/>
            <p:nvPr/>
          </p:nvSpPr>
          <p:spPr>
            <a:xfrm>
              <a:off x="2572284" y="2828212"/>
              <a:ext cx="4606183" cy="59240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46D53904-7C49-4D5F-BFD6-D645A0A08684}"/>
                </a:ext>
              </a:extLst>
            </p:cNvPr>
            <p:cNvSpPr txBox="1"/>
            <p:nvPr/>
          </p:nvSpPr>
          <p:spPr>
            <a:xfrm>
              <a:off x="2962343" y="3008183"/>
              <a:ext cx="2935118" cy="250157"/>
            </a:xfrm>
            <a:prstGeom prst="rect">
              <a:avLst/>
            </a:prstGeom>
            <a:noFill/>
          </p:spPr>
          <p:txBody>
            <a:bodyPr wrap="square" lIns="0" tIns="0" rIns="0" bIns="0">
              <a:spAutoFit/>
            </a:bodyPr>
            <a:lstStyle/>
            <a:p>
              <a:r>
                <a:rPr lang="en-GB" sz="1600" b="1" dirty="0">
                  <a:cs typeface="Arial" panose="020B0604020202020204" pitchFamily="34" charset="0"/>
                </a:rPr>
                <a:t>Fault handling and self-healing</a:t>
              </a:r>
            </a:p>
          </p:txBody>
        </p:sp>
        <p:pic>
          <p:nvPicPr>
            <p:cNvPr id="15" name="Picture 14" descr="Icon&#10;&#10;Description automatically generated">
              <a:extLst>
                <a:ext uri="{FF2B5EF4-FFF2-40B4-BE49-F238E27FC236}">
                  <a16:creationId xmlns:a16="http://schemas.microsoft.com/office/drawing/2014/main" id="{DD22057D-9CBD-4291-B582-B43F7CD59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572" b="12424"/>
            <a:stretch/>
          </p:blipFill>
          <p:spPr>
            <a:xfrm>
              <a:off x="6082454" y="2848460"/>
              <a:ext cx="851894" cy="565666"/>
            </a:xfrm>
            <a:prstGeom prst="rect">
              <a:avLst/>
            </a:prstGeom>
            <a:ln>
              <a:noFill/>
            </a:ln>
            <a:effectLst/>
          </p:spPr>
        </p:pic>
        <p:sp>
          <p:nvSpPr>
            <p:cNvPr id="16" name="Rectangle: Rounded Corners 15">
              <a:extLst>
                <a:ext uri="{FF2B5EF4-FFF2-40B4-BE49-F238E27FC236}">
                  <a16:creationId xmlns:a16="http://schemas.microsoft.com/office/drawing/2014/main" id="{B57EB49E-9370-4CA2-8DC2-B9E5A67108BF}"/>
                </a:ext>
              </a:extLst>
            </p:cNvPr>
            <p:cNvSpPr/>
            <p:nvPr/>
          </p:nvSpPr>
          <p:spPr>
            <a:xfrm>
              <a:off x="2572284" y="3545599"/>
              <a:ext cx="4606183" cy="59240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927FE660-7777-4576-B95C-C4B9515CF538}"/>
                </a:ext>
              </a:extLst>
            </p:cNvPr>
            <p:cNvSpPr/>
            <p:nvPr/>
          </p:nvSpPr>
          <p:spPr>
            <a:xfrm>
              <a:off x="2572284" y="4262986"/>
              <a:ext cx="7017920" cy="59240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7E30397A-144B-49D2-A9AE-7A1DDA04995D}"/>
                </a:ext>
              </a:extLst>
            </p:cNvPr>
            <p:cNvSpPr txBox="1"/>
            <p:nvPr/>
          </p:nvSpPr>
          <p:spPr>
            <a:xfrm>
              <a:off x="2962343" y="3725100"/>
              <a:ext cx="3035568" cy="250157"/>
            </a:xfrm>
            <a:prstGeom prst="rect">
              <a:avLst/>
            </a:prstGeom>
            <a:noFill/>
          </p:spPr>
          <p:txBody>
            <a:bodyPr wrap="square" lIns="0" tIns="0" rIns="0" bIns="0">
              <a:spAutoFit/>
            </a:bodyPr>
            <a:lstStyle>
              <a:defPPr>
                <a:defRPr lang="nb-NO"/>
              </a:defPPr>
              <a:lvl1pPr>
                <a:defRPr sz="1200" b="1">
                  <a:cs typeface="Arial" panose="020B0604020202020204" pitchFamily="34" charset="0"/>
                </a:defRPr>
              </a:lvl1pPr>
            </a:lstStyle>
            <a:p>
              <a:r>
                <a:rPr lang="en-GB" sz="1600" dirty="0"/>
                <a:t>Sensing and digital monitoring</a:t>
              </a:r>
            </a:p>
          </p:txBody>
        </p:sp>
        <p:pic>
          <p:nvPicPr>
            <p:cNvPr id="19" name="Picture 18" descr="Logo, icon&#10;&#10;Description automatically generated">
              <a:extLst>
                <a:ext uri="{FF2B5EF4-FFF2-40B4-BE49-F238E27FC236}">
                  <a16:creationId xmlns:a16="http://schemas.microsoft.com/office/drawing/2014/main" id="{A1817B1D-D4B3-4EBC-9A00-5F7C30F28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714" b="17258"/>
            <a:stretch/>
          </p:blipFill>
          <p:spPr>
            <a:xfrm>
              <a:off x="6067683" y="3572190"/>
              <a:ext cx="962124" cy="552041"/>
            </a:xfrm>
            <a:prstGeom prst="rect">
              <a:avLst/>
            </a:prstGeom>
            <a:ln>
              <a:noFill/>
            </a:ln>
            <a:effectLst/>
          </p:spPr>
        </p:pic>
        <p:sp>
          <p:nvSpPr>
            <p:cNvPr id="20" name="TextBox 19">
              <a:extLst>
                <a:ext uri="{FF2B5EF4-FFF2-40B4-BE49-F238E27FC236}">
                  <a16:creationId xmlns:a16="http://schemas.microsoft.com/office/drawing/2014/main" id="{2C0DFECD-E049-4C7D-93D3-C45A3AA67DBB}"/>
                </a:ext>
              </a:extLst>
            </p:cNvPr>
            <p:cNvSpPr txBox="1"/>
            <p:nvPr/>
          </p:nvSpPr>
          <p:spPr>
            <a:xfrm>
              <a:off x="2962343" y="4435497"/>
              <a:ext cx="2561592" cy="250157"/>
            </a:xfrm>
            <a:prstGeom prst="rect">
              <a:avLst/>
            </a:prstGeom>
            <a:noFill/>
          </p:spPr>
          <p:txBody>
            <a:bodyPr wrap="square" lIns="0" tIns="0" rIns="0" bIns="0">
              <a:spAutoFit/>
            </a:bodyPr>
            <a:lstStyle>
              <a:defPPr>
                <a:defRPr lang="nb-NO"/>
              </a:defPPr>
              <a:lvl1pPr>
                <a:defRPr sz="1200" b="1">
                  <a:cs typeface="Arial" panose="020B0604020202020204" pitchFamily="34" charset="0"/>
                </a:defRPr>
              </a:lvl1pPr>
            </a:lstStyle>
            <a:p>
              <a:r>
                <a:rPr lang="en-GB" sz="1600" dirty="0"/>
                <a:t>Application of AMR/grid data</a:t>
              </a:r>
            </a:p>
          </p:txBody>
        </p:sp>
        <p:pic>
          <p:nvPicPr>
            <p:cNvPr id="21" name="Picture 20" descr="Icon&#10;&#10;Description automatically generated">
              <a:extLst>
                <a:ext uri="{FF2B5EF4-FFF2-40B4-BE49-F238E27FC236}">
                  <a16:creationId xmlns:a16="http://schemas.microsoft.com/office/drawing/2014/main" id="{F3EAC883-254C-4EF0-A84E-D4F4AB75C1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892" b="16199"/>
            <a:stretch/>
          </p:blipFill>
          <p:spPr>
            <a:xfrm>
              <a:off x="8579977" y="4283151"/>
              <a:ext cx="780438" cy="550913"/>
            </a:xfrm>
            <a:prstGeom prst="rect">
              <a:avLst/>
            </a:prstGeom>
            <a:ln>
              <a:noFill/>
            </a:ln>
            <a:effectLst/>
          </p:spPr>
        </p:pic>
        <p:sp>
          <p:nvSpPr>
            <p:cNvPr id="22" name="Rectangle: Rounded Corners 21">
              <a:extLst>
                <a:ext uri="{FF2B5EF4-FFF2-40B4-BE49-F238E27FC236}">
                  <a16:creationId xmlns:a16="http://schemas.microsoft.com/office/drawing/2014/main" id="{7692AB54-8568-46C2-92DA-E3DC3E6E2C15}"/>
                </a:ext>
              </a:extLst>
            </p:cNvPr>
            <p:cNvSpPr/>
            <p:nvPr/>
          </p:nvSpPr>
          <p:spPr>
            <a:xfrm>
              <a:off x="2572284" y="4980373"/>
              <a:ext cx="7041735" cy="59240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24231F69-E3ED-4A98-8E55-9E34ABAFE9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12" t="6363" r="4049" b="5615"/>
            <a:stretch/>
          </p:blipFill>
          <p:spPr>
            <a:xfrm>
              <a:off x="8579977" y="4989694"/>
              <a:ext cx="719771" cy="583081"/>
            </a:xfrm>
            <a:prstGeom prst="rect">
              <a:avLst/>
            </a:prstGeom>
            <a:ln>
              <a:noFill/>
            </a:ln>
            <a:effectLst/>
          </p:spPr>
        </p:pic>
        <p:sp>
          <p:nvSpPr>
            <p:cNvPr id="24" name="TextBox 23">
              <a:extLst>
                <a:ext uri="{FF2B5EF4-FFF2-40B4-BE49-F238E27FC236}">
                  <a16:creationId xmlns:a16="http://schemas.microsoft.com/office/drawing/2014/main" id="{FA4DB7C9-54BB-4CEC-B354-2C96E5885D38}"/>
                </a:ext>
              </a:extLst>
            </p:cNvPr>
            <p:cNvSpPr txBox="1"/>
            <p:nvPr/>
          </p:nvSpPr>
          <p:spPr>
            <a:xfrm>
              <a:off x="2469804" y="5158124"/>
              <a:ext cx="1732595" cy="250157"/>
            </a:xfrm>
            <a:prstGeom prst="rect">
              <a:avLst/>
            </a:prstGeom>
            <a:noFill/>
          </p:spPr>
          <p:txBody>
            <a:bodyPr wrap="square" lIns="0" tIns="0" rIns="0" bIns="0">
              <a:spAutoFit/>
            </a:bodyPr>
            <a:lstStyle>
              <a:defPPr>
                <a:defRPr lang="nb-NO"/>
              </a:defPPr>
              <a:lvl1pPr>
                <a:defRPr sz="1200" b="1">
                  <a:cs typeface="Arial" panose="020B0604020202020204" pitchFamily="34" charset="0"/>
                </a:defRPr>
              </a:lvl1pPr>
            </a:lstStyle>
            <a:p>
              <a:pPr algn="ctr"/>
              <a:r>
                <a:rPr lang="en-GB" sz="1600" dirty="0"/>
                <a:t>Flexibility</a:t>
              </a:r>
            </a:p>
          </p:txBody>
        </p:sp>
        <p:sp>
          <p:nvSpPr>
            <p:cNvPr id="25" name="TextBox 24">
              <a:extLst>
                <a:ext uri="{FF2B5EF4-FFF2-40B4-BE49-F238E27FC236}">
                  <a16:creationId xmlns:a16="http://schemas.microsoft.com/office/drawing/2014/main" id="{08D41220-7B29-484F-8685-8E442DCCF4AC}"/>
                </a:ext>
              </a:extLst>
            </p:cNvPr>
            <p:cNvSpPr txBox="1"/>
            <p:nvPr/>
          </p:nvSpPr>
          <p:spPr>
            <a:xfrm>
              <a:off x="3019235" y="2240103"/>
              <a:ext cx="1261692" cy="312697"/>
            </a:xfrm>
            <a:prstGeom prst="rect">
              <a:avLst/>
            </a:prstGeom>
            <a:noFill/>
          </p:spPr>
          <p:txBody>
            <a:bodyPr wrap="square" rtlCol="0">
              <a:spAutoFit/>
            </a:bodyPr>
            <a:lstStyle/>
            <a:p>
              <a:pPr algn="ctr"/>
              <a:r>
                <a:rPr lang="en-GB" sz="1400" dirty="0">
                  <a:solidFill>
                    <a:schemeClr val="bg1"/>
                  </a:solidFill>
                </a:rPr>
                <a:t>(WP1)</a:t>
              </a:r>
            </a:p>
          </p:txBody>
        </p:sp>
        <p:sp>
          <p:nvSpPr>
            <p:cNvPr id="26" name="TextBox 25">
              <a:extLst>
                <a:ext uri="{FF2B5EF4-FFF2-40B4-BE49-F238E27FC236}">
                  <a16:creationId xmlns:a16="http://schemas.microsoft.com/office/drawing/2014/main" id="{DCA7B30E-CAD1-4F46-A17F-D86769FD92FA}"/>
                </a:ext>
              </a:extLst>
            </p:cNvPr>
            <p:cNvSpPr txBox="1"/>
            <p:nvPr/>
          </p:nvSpPr>
          <p:spPr>
            <a:xfrm>
              <a:off x="5465996" y="2240103"/>
              <a:ext cx="1261692" cy="312697"/>
            </a:xfrm>
            <a:prstGeom prst="rect">
              <a:avLst/>
            </a:prstGeom>
            <a:noFill/>
          </p:spPr>
          <p:txBody>
            <a:bodyPr wrap="square" rtlCol="0">
              <a:spAutoFit/>
            </a:bodyPr>
            <a:lstStyle/>
            <a:p>
              <a:pPr algn="ctr"/>
              <a:r>
                <a:rPr lang="en-GB" sz="1400" dirty="0">
                  <a:solidFill>
                    <a:schemeClr val="bg1"/>
                  </a:solidFill>
                </a:rPr>
                <a:t>(WP2)</a:t>
              </a:r>
            </a:p>
          </p:txBody>
        </p:sp>
        <p:sp>
          <p:nvSpPr>
            <p:cNvPr id="27" name="TextBox 26">
              <a:extLst>
                <a:ext uri="{FF2B5EF4-FFF2-40B4-BE49-F238E27FC236}">
                  <a16:creationId xmlns:a16="http://schemas.microsoft.com/office/drawing/2014/main" id="{3E5B07AB-1998-42DA-9EF1-B21AA2DF065B}"/>
                </a:ext>
              </a:extLst>
            </p:cNvPr>
            <p:cNvSpPr txBox="1"/>
            <p:nvPr/>
          </p:nvSpPr>
          <p:spPr>
            <a:xfrm>
              <a:off x="7911073" y="2240103"/>
              <a:ext cx="1261692" cy="312697"/>
            </a:xfrm>
            <a:prstGeom prst="rect">
              <a:avLst/>
            </a:prstGeom>
            <a:noFill/>
          </p:spPr>
          <p:txBody>
            <a:bodyPr wrap="square" rtlCol="0">
              <a:spAutoFit/>
            </a:bodyPr>
            <a:lstStyle/>
            <a:p>
              <a:pPr algn="ctr"/>
              <a:r>
                <a:rPr lang="en-GB" sz="1400" dirty="0">
                  <a:solidFill>
                    <a:schemeClr val="bg1"/>
                  </a:solidFill>
                </a:rPr>
                <a:t>(WP3)</a:t>
              </a:r>
            </a:p>
          </p:txBody>
        </p:sp>
      </p:grpSp>
    </p:spTree>
    <p:extLst>
      <p:ext uri="{BB962C8B-B14F-4D97-AF65-F5344CB8AC3E}">
        <p14:creationId xmlns:p14="http://schemas.microsoft.com/office/powerpoint/2010/main" val="4100334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CFA0A6-8D12-405B-8556-6C4A1C8E5608}"/>
              </a:ext>
            </a:extLst>
          </p:cNvPr>
          <p:cNvGrpSpPr/>
          <p:nvPr/>
        </p:nvGrpSpPr>
        <p:grpSpPr>
          <a:xfrm>
            <a:off x="2901794" y="4612935"/>
            <a:ext cx="7244178" cy="1468313"/>
            <a:chOff x="3081506" y="4716455"/>
            <a:chExt cx="7244178" cy="1468313"/>
          </a:xfrm>
        </p:grpSpPr>
        <p:sp>
          <p:nvSpPr>
            <p:cNvPr id="22" name="TextBox 21">
              <a:extLst>
                <a:ext uri="{FF2B5EF4-FFF2-40B4-BE49-F238E27FC236}">
                  <a16:creationId xmlns:a16="http://schemas.microsoft.com/office/drawing/2014/main" id="{20419FD9-0C9E-43E6-A1FE-C1938F463068}"/>
                </a:ext>
              </a:extLst>
            </p:cNvPr>
            <p:cNvSpPr txBox="1"/>
            <p:nvPr/>
          </p:nvSpPr>
          <p:spPr>
            <a:xfrm>
              <a:off x="3081506" y="4716455"/>
              <a:ext cx="7244178" cy="369204"/>
            </a:xfrm>
            <a:prstGeom prst="rect">
              <a:avLst/>
            </a:prstGeom>
            <a:noFill/>
          </p:spPr>
          <p:txBody>
            <a:bodyPr wrap="square">
              <a:spAutoFit/>
            </a:bodyPr>
            <a:lstStyle/>
            <a:p>
              <a:pPr algn="ctr"/>
              <a:r>
                <a:rPr lang="en-GB" b="1" i="0" dirty="0">
                  <a:solidFill>
                    <a:srgbClr val="104167"/>
                  </a:solidFill>
                  <a:effectLst/>
                  <a:latin typeface="Source Sans Pro" panose="020B0503030403020204" pitchFamily="34" charset="0"/>
                </a:rPr>
                <a:t>Social science-related FME centres </a:t>
              </a:r>
            </a:p>
          </p:txBody>
        </p:sp>
        <p:grpSp>
          <p:nvGrpSpPr>
            <p:cNvPr id="2" name="Group 1">
              <a:extLst>
                <a:ext uri="{FF2B5EF4-FFF2-40B4-BE49-F238E27FC236}">
                  <a16:creationId xmlns:a16="http://schemas.microsoft.com/office/drawing/2014/main" id="{49FBBAC8-FBF1-4234-AB05-0E378FCA9878}"/>
                </a:ext>
              </a:extLst>
            </p:cNvPr>
            <p:cNvGrpSpPr/>
            <p:nvPr/>
          </p:nvGrpSpPr>
          <p:grpSpPr>
            <a:xfrm>
              <a:off x="5244265" y="5162772"/>
              <a:ext cx="2918660" cy="1021996"/>
              <a:chOff x="4577098" y="5091052"/>
              <a:chExt cx="2918660" cy="1021996"/>
            </a:xfrm>
          </p:grpSpPr>
          <p:pic>
            <p:nvPicPr>
              <p:cNvPr id="42" name="Picture 41">
                <a:extLst>
                  <a:ext uri="{FF2B5EF4-FFF2-40B4-BE49-F238E27FC236}">
                    <a16:creationId xmlns:a16="http://schemas.microsoft.com/office/drawing/2014/main" id="{E4B3B9D3-BB4D-4459-B718-2600265829D3}"/>
                  </a:ext>
                </a:extLst>
              </p:cNvPr>
              <p:cNvPicPr>
                <a:picLocks noChangeAspect="1"/>
              </p:cNvPicPr>
              <p:nvPr/>
            </p:nvPicPr>
            <p:blipFill>
              <a:blip r:embed="rId3"/>
              <a:stretch>
                <a:fillRect/>
              </a:stretch>
            </p:blipFill>
            <p:spPr>
              <a:xfrm>
                <a:off x="6413256" y="5091052"/>
                <a:ext cx="1082502" cy="1021996"/>
              </a:xfrm>
              <a:prstGeom prst="rect">
                <a:avLst/>
              </a:prstGeom>
            </p:spPr>
          </p:pic>
          <p:pic>
            <p:nvPicPr>
              <p:cNvPr id="43" name="Picture 42">
                <a:extLst>
                  <a:ext uri="{FF2B5EF4-FFF2-40B4-BE49-F238E27FC236}">
                    <a16:creationId xmlns:a16="http://schemas.microsoft.com/office/drawing/2014/main" id="{19CEDA8F-9D12-438A-85AF-CAC06B113A5A}"/>
                  </a:ext>
                </a:extLst>
              </p:cNvPr>
              <p:cNvPicPr>
                <a:picLocks noChangeAspect="1"/>
              </p:cNvPicPr>
              <p:nvPr/>
            </p:nvPicPr>
            <p:blipFill rotWithShape="1">
              <a:blip r:embed="rId4"/>
              <a:srcRect t="10719" r="67041" b="9091"/>
              <a:stretch/>
            </p:blipFill>
            <p:spPr>
              <a:xfrm>
                <a:off x="4577098" y="5207856"/>
                <a:ext cx="1518902" cy="788389"/>
              </a:xfrm>
              <a:prstGeom prst="rect">
                <a:avLst/>
              </a:prstGeom>
            </p:spPr>
          </p:pic>
        </p:grpSp>
      </p:grpSp>
      <p:sp>
        <p:nvSpPr>
          <p:cNvPr id="19" name="Title 1">
            <a:extLst>
              <a:ext uri="{FF2B5EF4-FFF2-40B4-BE49-F238E27FC236}">
                <a16:creationId xmlns:a16="http://schemas.microsoft.com/office/drawing/2014/main" id="{053DFF2F-3299-4536-857D-8CC8C966C6D1}"/>
              </a:ext>
            </a:extLst>
          </p:cNvPr>
          <p:cNvSpPr txBox="1">
            <a:spLocks/>
          </p:cNvSpPr>
          <p:nvPr/>
        </p:nvSpPr>
        <p:spPr>
          <a:xfrm>
            <a:off x="1445635" y="364562"/>
            <a:ext cx="10681985" cy="1221624"/>
          </a:xfrm>
          <a:prstGeom prst="rect">
            <a:avLst/>
          </a:prstGeom>
        </p:spPr>
        <p:txBody>
          <a:bodyPr/>
          <a:lstStyle>
            <a:lvl1pPr algn="l" defTabSz="914514" rtl="0" eaLnBrk="1" latinLnBrk="0" hangingPunct="1">
              <a:lnSpc>
                <a:spcPct val="100000"/>
              </a:lnSpc>
              <a:spcBef>
                <a:spcPct val="0"/>
              </a:spcBef>
              <a:buNone/>
              <a:defRPr sz="4300" kern="1200">
                <a:solidFill>
                  <a:schemeClr val="tx2"/>
                </a:solidFill>
                <a:latin typeface="+mj-lt"/>
                <a:ea typeface="+mj-ea"/>
                <a:cs typeface="+mj-cs"/>
              </a:defRPr>
            </a:lvl1pPr>
          </a:lstStyle>
          <a:p>
            <a:pPr algn="ctr">
              <a:lnSpc>
                <a:spcPts val="4200"/>
              </a:lnSpc>
            </a:pPr>
            <a:r>
              <a:rPr lang="en-GB" sz="4000" dirty="0"/>
              <a:t>CINELDI is one of the Centres for Environment-friendly Energy Research in Norway  (FME)</a:t>
            </a:r>
          </a:p>
        </p:txBody>
      </p:sp>
      <p:sp>
        <p:nvSpPr>
          <p:cNvPr id="20" name="TextBox 19">
            <a:extLst>
              <a:ext uri="{FF2B5EF4-FFF2-40B4-BE49-F238E27FC236}">
                <a16:creationId xmlns:a16="http://schemas.microsoft.com/office/drawing/2014/main" id="{B7C6A211-B405-4CAA-BFBE-6B4597B4996B}"/>
              </a:ext>
            </a:extLst>
          </p:cNvPr>
          <p:cNvSpPr txBox="1"/>
          <p:nvPr/>
        </p:nvSpPr>
        <p:spPr>
          <a:xfrm>
            <a:off x="2901793" y="1902641"/>
            <a:ext cx="7244178" cy="369204"/>
          </a:xfrm>
          <a:prstGeom prst="rect">
            <a:avLst/>
          </a:prstGeom>
          <a:noFill/>
        </p:spPr>
        <p:txBody>
          <a:bodyPr wrap="square">
            <a:spAutoFit/>
          </a:bodyPr>
          <a:lstStyle/>
          <a:p>
            <a:pPr algn="ctr"/>
            <a:r>
              <a:rPr lang="en-GB" b="1" i="0" dirty="0">
                <a:solidFill>
                  <a:srgbClr val="104167"/>
                </a:solidFill>
                <a:effectLst/>
                <a:latin typeface="Source Sans Pro" panose="020B0503030403020204" pitchFamily="34" charset="0"/>
              </a:rPr>
              <a:t>Technology-oriented FME centres</a:t>
            </a:r>
          </a:p>
        </p:txBody>
      </p:sp>
      <p:grpSp>
        <p:nvGrpSpPr>
          <p:cNvPr id="18" name="Group 17">
            <a:extLst>
              <a:ext uri="{FF2B5EF4-FFF2-40B4-BE49-F238E27FC236}">
                <a16:creationId xmlns:a16="http://schemas.microsoft.com/office/drawing/2014/main" id="{81289DC9-9A38-4EC1-AF3E-D9CEFFACB7D3}"/>
              </a:ext>
            </a:extLst>
          </p:cNvPr>
          <p:cNvGrpSpPr/>
          <p:nvPr/>
        </p:nvGrpSpPr>
        <p:grpSpPr>
          <a:xfrm>
            <a:off x="1814637" y="2438723"/>
            <a:ext cx="9418491" cy="778271"/>
            <a:chOff x="1814637" y="2438723"/>
            <a:chExt cx="9418491" cy="778271"/>
          </a:xfrm>
        </p:grpSpPr>
        <p:pic>
          <p:nvPicPr>
            <p:cNvPr id="26" name="Graphic 25">
              <a:extLst>
                <a:ext uri="{FF2B5EF4-FFF2-40B4-BE49-F238E27FC236}">
                  <a16:creationId xmlns:a16="http://schemas.microsoft.com/office/drawing/2014/main" id="{C39415DB-2377-4D11-83A5-2FF0CF85A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637" y="2570641"/>
              <a:ext cx="1687422" cy="514434"/>
            </a:xfrm>
            <a:prstGeom prst="rect">
              <a:avLst/>
            </a:prstGeom>
          </p:spPr>
        </p:pic>
        <p:pic>
          <p:nvPicPr>
            <p:cNvPr id="27" name="Graphic 26">
              <a:extLst>
                <a:ext uri="{FF2B5EF4-FFF2-40B4-BE49-F238E27FC236}">
                  <a16:creationId xmlns:a16="http://schemas.microsoft.com/office/drawing/2014/main" id="{0DB5EF2E-D4F5-4E4C-8AC0-B07C9C9A24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129" y="2533642"/>
              <a:ext cx="1508168" cy="588433"/>
            </a:xfrm>
            <a:prstGeom prst="rect">
              <a:avLst/>
            </a:prstGeom>
          </p:spPr>
        </p:pic>
        <p:pic>
          <p:nvPicPr>
            <p:cNvPr id="29" name="Graphic 28">
              <a:extLst>
                <a:ext uri="{FF2B5EF4-FFF2-40B4-BE49-F238E27FC236}">
                  <a16:creationId xmlns:a16="http://schemas.microsoft.com/office/drawing/2014/main" id="{6A8A0B92-A9FB-4799-A4C4-7A4FE238D9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65642" y="2613983"/>
              <a:ext cx="1201904" cy="427750"/>
            </a:xfrm>
            <a:prstGeom prst="rect">
              <a:avLst/>
            </a:prstGeom>
          </p:spPr>
        </p:pic>
        <p:pic>
          <p:nvPicPr>
            <p:cNvPr id="30" name="Picture 29">
              <a:extLst>
                <a:ext uri="{FF2B5EF4-FFF2-40B4-BE49-F238E27FC236}">
                  <a16:creationId xmlns:a16="http://schemas.microsoft.com/office/drawing/2014/main" id="{1AF5C540-01AC-4F64-B16A-C5579E4B72B8}"/>
                </a:ext>
              </a:extLst>
            </p:cNvPr>
            <p:cNvPicPr>
              <a:picLocks noChangeAspect="1"/>
            </p:cNvPicPr>
            <p:nvPr/>
          </p:nvPicPr>
          <p:blipFill rotWithShape="1">
            <a:blip r:embed="rId11"/>
            <a:srcRect l="5181" t="6699" r="77275" b="79789"/>
            <a:stretch/>
          </p:blipFill>
          <p:spPr>
            <a:xfrm>
              <a:off x="7602880" y="2488880"/>
              <a:ext cx="1410293" cy="677957"/>
            </a:xfrm>
            <a:prstGeom prst="rect">
              <a:avLst/>
            </a:prstGeom>
          </p:spPr>
        </p:pic>
        <p:pic>
          <p:nvPicPr>
            <p:cNvPr id="31" name="Graphic 30">
              <a:extLst>
                <a:ext uri="{FF2B5EF4-FFF2-40B4-BE49-F238E27FC236}">
                  <a16:creationId xmlns:a16="http://schemas.microsoft.com/office/drawing/2014/main" id="{0F5D906F-932F-4CE0-ABCE-D9454AA61A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81109" y="2498044"/>
              <a:ext cx="852019" cy="659628"/>
            </a:xfrm>
            <a:prstGeom prst="rect">
              <a:avLst/>
            </a:prstGeom>
          </p:spPr>
        </p:pic>
        <p:pic>
          <p:nvPicPr>
            <p:cNvPr id="34" name="Graphic 33">
              <a:extLst>
                <a:ext uri="{FF2B5EF4-FFF2-40B4-BE49-F238E27FC236}">
                  <a16:creationId xmlns:a16="http://schemas.microsoft.com/office/drawing/2014/main" id="{0BF1A48C-9B66-41CC-8517-F97DCD3C28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76756" y="2438723"/>
              <a:ext cx="440768" cy="778271"/>
            </a:xfrm>
            <a:prstGeom prst="rect">
              <a:avLst/>
            </a:prstGeom>
          </p:spPr>
        </p:pic>
      </p:grpSp>
      <p:grpSp>
        <p:nvGrpSpPr>
          <p:cNvPr id="16" name="Group 15">
            <a:extLst>
              <a:ext uri="{FF2B5EF4-FFF2-40B4-BE49-F238E27FC236}">
                <a16:creationId xmlns:a16="http://schemas.microsoft.com/office/drawing/2014/main" id="{7F64853B-B145-455C-B8C9-1DA8AF547BB3}"/>
              </a:ext>
            </a:extLst>
          </p:cNvPr>
          <p:cNvGrpSpPr/>
          <p:nvPr/>
        </p:nvGrpSpPr>
        <p:grpSpPr>
          <a:xfrm>
            <a:off x="2295776" y="3422420"/>
            <a:ext cx="8456213" cy="620336"/>
            <a:chOff x="2295776" y="3422420"/>
            <a:chExt cx="8456213" cy="620336"/>
          </a:xfrm>
        </p:grpSpPr>
        <p:pic>
          <p:nvPicPr>
            <p:cNvPr id="32" name="Picture 31">
              <a:extLst>
                <a:ext uri="{FF2B5EF4-FFF2-40B4-BE49-F238E27FC236}">
                  <a16:creationId xmlns:a16="http://schemas.microsoft.com/office/drawing/2014/main" id="{2F6DD50A-F7E5-40BF-AC15-B1BF5300CC45}"/>
                </a:ext>
              </a:extLst>
            </p:cNvPr>
            <p:cNvPicPr>
              <a:picLocks noChangeAspect="1"/>
            </p:cNvPicPr>
            <p:nvPr/>
          </p:nvPicPr>
          <p:blipFill rotWithShape="1">
            <a:blip r:embed="rId16"/>
            <a:srcRect l="40524" t="12072" r="43465" b="79099"/>
            <a:stretch/>
          </p:blipFill>
          <p:spPr>
            <a:xfrm>
              <a:off x="4007334" y="3472253"/>
              <a:ext cx="1486393" cy="520670"/>
            </a:xfrm>
            <a:prstGeom prst="rect">
              <a:avLst/>
            </a:prstGeom>
          </p:spPr>
        </p:pic>
        <p:pic>
          <p:nvPicPr>
            <p:cNvPr id="33" name="Picture 32">
              <a:extLst>
                <a:ext uri="{FF2B5EF4-FFF2-40B4-BE49-F238E27FC236}">
                  <a16:creationId xmlns:a16="http://schemas.microsoft.com/office/drawing/2014/main" id="{C1BCF0FB-041D-43B4-936B-B42C10BAF700}"/>
                </a:ext>
              </a:extLst>
            </p:cNvPr>
            <p:cNvPicPr>
              <a:picLocks noChangeAspect="1"/>
            </p:cNvPicPr>
            <p:nvPr/>
          </p:nvPicPr>
          <p:blipFill rotWithShape="1">
            <a:blip r:embed="rId17"/>
            <a:srcRect l="35934" t="13366" r="42891" b="75964"/>
            <a:stretch/>
          </p:blipFill>
          <p:spPr>
            <a:xfrm>
              <a:off x="2295776" y="3518714"/>
              <a:ext cx="1336266" cy="427748"/>
            </a:xfrm>
            <a:prstGeom prst="rect">
              <a:avLst/>
            </a:prstGeom>
          </p:spPr>
        </p:pic>
        <p:pic>
          <p:nvPicPr>
            <p:cNvPr id="36" name="Picture 35" descr="Logo&#10;&#10;Description automatically generated with medium confidence">
              <a:extLst>
                <a:ext uri="{FF2B5EF4-FFF2-40B4-BE49-F238E27FC236}">
                  <a16:creationId xmlns:a16="http://schemas.microsoft.com/office/drawing/2014/main" id="{716B0492-1221-49E8-BAB2-F2F0AF3FF4D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69019" y="3422420"/>
              <a:ext cx="1347731" cy="620336"/>
            </a:xfrm>
            <a:prstGeom prst="rect">
              <a:avLst/>
            </a:prstGeom>
          </p:spPr>
        </p:pic>
        <p:pic>
          <p:nvPicPr>
            <p:cNvPr id="4" name="Picture 3">
              <a:extLst>
                <a:ext uri="{FF2B5EF4-FFF2-40B4-BE49-F238E27FC236}">
                  <a16:creationId xmlns:a16="http://schemas.microsoft.com/office/drawing/2014/main" id="{2370E974-348E-4270-B155-F75C4FF6029B}"/>
                </a:ext>
              </a:extLst>
            </p:cNvPr>
            <p:cNvPicPr>
              <a:picLocks noChangeAspect="1"/>
            </p:cNvPicPr>
            <p:nvPr/>
          </p:nvPicPr>
          <p:blipFill rotWithShape="1">
            <a:blip r:embed="rId19"/>
            <a:srcRect l="16707" t="24051" b="19563"/>
            <a:stretch/>
          </p:blipFill>
          <p:spPr>
            <a:xfrm>
              <a:off x="7592042" y="3540020"/>
              <a:ext cx="1732769" cy="385136"/>
            </a:xfrm>
            <a:prstGeom prst="rect">
              <a:avLst/>
            </a:prstGeom>
          </p:spPr>
        </p:pic>
        <p:pic>
          <p:nvPicPr>
            <p:cNvPr id="8" name="Picture 7">
              <a:extLst>
                <a:ext uri="{FF2B5EF4-FFF2-40B4-BE49-F238E27FC236}">
                  <a16:creationId xmlns:a16="http://schemas.microsoft.com/office/drawing/2014/main" id="{C98D8ECD-A3F9-4880-8756-1016D249AAF1}"/>
                </a:ext>
              </a:extLst>
            </p:cNvPr>
            <p:cNvPicPr>
              <a:picLocks noChangeAspect="1"/>
            </p:cNvPicPr>
            <p:nvPr/>
          </p:nvPicPr>
          <p:blipFill>
            <a:blip r:embed="rId20"/>
            <a:stretch>
              <a:fillRect/>
            </a:stretch>
          </p:blipFill>
          <p:spPr>
            <a:xfrm>
              <a:off x="9700104" y="3571115"/>
              <a:ext cx="1051885" cy="322947"/>
            </a:xfrm>
            <a:prstGeom prst="rect">
              <a:avLst/>
            </a:prstGeom>
          </p:spPr>
        </p:pic>
      </p:grpSp>
    </p:spTree>
    <p:extLst>
      <p:ext uri="{BB962C8B-B14F-4D97-AF65-F5344CB8AC3E}">
        <p14:creationId xmlns:p14="http://schemas.microsoft.com/office/powerpoint/2010/main" val="259333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3298" y="603626"/>
            <a:ext cx="10295809" cy="926662"/>
          </a:xfrm>
        </p:spPr>
        <p:txBody>
          <a:bodyPr/>
          <a:lstStyle/>
          <a:p>
            <a:pPr algn="ctr"/>
            <a:r>
              <a:rPr lang="en-GB" dirty="0"/>
              <a:t> Researcher training and recruitment</a:t>
            </a:r>
          </a:p>
        </p:txBody>
      </p:sp>
      <p:sp>
        <p:nvSpPr>
          <p:cNvPr id="5" name="Content Placeholder 4">
            <a:extLst>
              <a:ext uri="{FF2B5EF4-FFF2-40B4-BE49-F238E27FC236}">
                <a16:creationId xmlns:a16="http://schemas.microsoft.com/office/drawing/2014/main" id="{D6399B1E-EA62-4ACE-B25B-6DAE12E1124B}"/>
              </a:ext>
            </a:extLst>
          </p:cNvPr>
          <p:cNvSpPr>
            <a:spLocks noGrp="1"/>
          </p:cNvSpPr>
          <p:nvPr>
            <p:ph idx="1"/>
          </p:nvPr>
        </p:nvSpPr>
        <p:spPr>
          <a:xfrm>
            <a:off x="1618637" y="1657729"/>
            <a:ext cx="6290455" cy="3766511"/>
          </a:xfrm>
        </p:spPr>
        <p:txBody>
          <a:bodyPr/>
          <a:lstStyle/>
          <a:p>
            <a:pPr marL="180032" indent="0">
              <a:spcAft>
                <a:spcPts val="1000"/>
              </a:spcAft>
              <a:buNone/>
            </a:pPr>
            <a:r>
              <a:rPr lang="en-GB" sz="2200" dirty="0"/>
              <a:t>CINELDI recruits masters, PhDs and Post doctors </a:t>
            </a:r>
            <a:br>
              <a:rPr lang="en-GB" sz="2200" dirty="0"/>
            </a:br>
            <a:r>
              <a:rPr lang="en-GB" sz="2200" dirty="0"/>
              <a:t>in the following disciplines:</a:t>
            </a:r>
          </a:p>
          <a:p>
            <a:pPr>
              <a:lnSpc>
                <a:spcPct val="90000"/>
              </a:lnSpc>
              <a:buFont typeface="Wingdings" panose="05000000000000000000" pitchFamily="2" charset="2"/>
              <a:buChar char="§"/>
            </a:pPr>
            <a:r>
              <a:rPr lang="en-GB" sz="2200" dirty="0"/>
              <a:t>Electric power engineering</a:t>
            </a:r>
          </a:p>
          <a:p>
            <a:pPr>
              <a:lnSpc>
                <a:spcPct val="90000"/>
              </a:lnSpc>
              <a:buFont typeface="Wingdings" panose="05000000000000000000" pitchFamily="2" charset="2"/>
              <a:buChar char="§"/>
            </a:pPr>
            <a:r>
              <a:rPr lang="en-GB" sz="2200" dirty="0"/>
              <a:t>Communication technology</a:t>
            </a:r>
          </a:p>
          <a:p>
            <a:pPr>
              <a:lnSpc>
                <a:spcPct val="90000"/>
              </a:lnSpc>
              <a:buFont typeface="Wingdings" panose="05000000000000000000" pitchFamily="2" charset="2"/>
              <a:buChar char="§"/>
            </a:pPr>
            <a:r>
              <a:rPr lang="en-GB" sz="2200" dirty="0"/>
              <a:t>Information technology</a:t>
            </a:r>
          </a:p>
          <a:p>
            <a:pPr>
              <a:lnSpc>
                <a:spcPct val="90000"/>
              </a:lnSpc>
              <a:buFont typeface="Wingdings" panose="05000000000000000000" pitchFamily="2" charset="2"/>
              <a:buChar char="§"/>
            </a:pPr>
            <a:r>
              <a:rPr lang="en-GB" sz="2200" dirty="0"/>
              <a:t>Automation/cybernetics</a:t>
            </a:r>
          </a:p>
          <a:p>
            <a:pPr>
              <a:lnSpc>
                <a:spcPct val="90000"/>
              </a:lnSpc>
              <a:buFont typeface="Wingdings" panose="05000000000000000000" pitchFamily="2" charset="2"/>
              <a:buChar char="§"/>
            </a:pPr>
            <a:r>
              <a:rPr lang="en-GB" sz="2200" dirty="0"/>
              <a:t>Socio-economics</a:t>
            </a:r>
          </a:p>
          <a:p>
            <a:pPr>
              <a:lnSpc>
                <a:spcPct val="90000"/>
              </a:lnSpc>
              <a:buFont typeface="Wingdings" panose="05000000000000000000" pitchFamily="2" charset="2"/>
              <a:buChar char="§"/>
            </a:pPr>
            <a:r>
              <a:rPr lang="en-GB" sz="2200" dirty="0"/>
              <a:t>Social science aspects of smart grids</a:t>
            </a:r>
          </a:p>
          <a:p>
            <a:endParaRPr lang="en-GB" dirty="0"/>
          </a:p>
        </p:txBody>
      </p:sp>
      <p:sp>
        <p:nvSpPr>
          <p:cNvPr id="9" name="Rectangle 8">
            <a:extLst>
              <a:ext uri="{FF2B5EF4-FFF2-40B4-BE49-F238E27FC236}">
                <a16:creationId xmlns:a16="http://schemas.microsoft.com/office/drawing/2014/main" id="{85A9E6B5-4486-4DC6-91CE-748861A5E7F4}"/>
              </a:ext>
            </a:extLst>
          </p:cNvPr>
          <p:cNvSpPr/>
          <p:nvPr/>
        </p:nvSpPr>
        <p:spPr>
          <a:xfrm>
            <a:off x="1772549" y="5565899"/>
            <a:ext cx="6975566" cy="434231"/>
          </a:xfrm>
          <a:prstGeom prst="rect">
            <a:avLst/>
          </a:prstGeom>
          <a:ln w="34925">
            <a:solidFill>
              <a:srgbClr val="A9CA3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200" dirty="0">
                <a:ln w="0"/>
                <a:solidFill>
                  <a:schemeClr val="bg1"/>
                </a:solidFill>
                <a:effectLst>
                  <a:outerShdw blurRad="38100" dist="19050" dir="2700000" algn="tl" rotWithShape="0">
                    <a:schemeClr val="dk1">
                      <a:alpha val="40000"/>
                    </a:schemeClr>
                  </a:outerShdw>
                </a:effectLst>
              </a:rPr>
              <a:t>CINELDI targets 20 PhDs/Postdocs and 150 Master projects</a:t>
            </a:r>
          </a:p>
          <a:p>
            <a:pPr algn="ctr"/>
            <a:endParaRPr lang="en-GB" sz="2400" dirty="0"/>
          </a:p>
        </p:txBody>
      </p:sp>
      <p:pic>
        <p:nvPicPr>
          <p:cNvPr id="11" name="Picture 10">
            <a:extLst>
              <a:ext uri="{FF2B5EF4-FFF2-40B4-BE49-F238E27FC236}">
                <a16:creationId xmlns:a16="http://schemas.microsoft.com/office/drawing/2014/main" id="{8F265CDD-C395-43A3-83D7-25AE43558AAE}"/>
              </a:ext>
            </a:extLst>
          </p:cNvPr>
          <p:cNvPicPr>
            <a:picLocks noChangeAspect="1"/>
          </p:cNvPicPr>
          <p:nvPr/>
        </p:nvPicPr>
        <p:blipFill>
          <a:blip r:embed="rId3"/>
          <a:stretch>
            <a:fillRect/>
          </a:stretch>
        </p:blipFill>
        <p:spPr>
          <a:xfrm>
            <a:off x="8028620" y="2201663"/>
            <a:ext cx="4422245" cy="2906984"/>
          </a:xfrm>
          <a:prstGeom prst="rect">
            <a:avLst/>
          </a:prstGeom>
          <a:effectLst>
            <a:softEdge rad="635000"/>
          </a:effectLst>
        </p:spPr>
      </p:pic>
      <p:sp>
        <p:nvSpPr>
          <p:cNvPr id="12" name="TextBox 11">
            <a:extLst>
              <a:ext uri="{FF2B5EF4-FFF2-40B4-BE49-F238E27FC236}">
                <a16:creationId xmlns:a16="http://schemas.microsoft.com/office/drawing/2014/main" id="{BC4E9221-570C-4C63-94CD-9294C306E76E}"/>
              </a:ext>
            </a:extLst>
          </p:cNvPr>
          <p:cNvSpPr txBox="1"/>
          <p:nvPr/>
        </p:nvSpPr>
        <p:spPr>
          <a:xfrm>
            <a:off x="8337217" y="4500127"/>
            <a:ext cx="3669506" cy="646331"/>
          </a:xfrm>
          <a:prstGeom prst="rect">
            <a:avLst/>
          </a:prstGeom>
          <a:noFill/>
        </p:spPr>
        <p:txBody>
          <a:bodyPr wrap="square">
            <a:spAutoFit/>
          </a:bodyPr>
          <a:lstStyle/>
          <a:p>
            <a:pPr algn="ctr"/>
            <a:r>
              <a:rPr lang="en-GB" sz="2000" dirty="0">
                <a:solidFill>
                  <a:schemeClr val="bg1"/>
                </a:solidFill>
              </a:rPr>
              <a:t>NTNU</a:t>
            </a:r>
            <a:r>
              <a:rPr lang="en-GB" sz="2000" b="1" i="0" dirty="0">
                <a:solidFill>
                  <a:srgbClr val="272833"/>
                </a:solidFill>
                <a:effectLst/>
                <a:latin typeface="Open Sans" panose="020B0606030504020204" pitchFamily="34" charset="0"/>
              </a:rPr>
              <a:t> </a:t>
            </a:r>
            <a:r>
              <a:rPr lang="en-GB" sz="2000" dirty="0">
                <a:solidFill>
                  <a:schemeClr val="bg1"/>
                </a:solidFill>
              </a:rPr>
              <a:t>Energy Team </a:t>
            </a:r>
            <a:r>
              <a:rPr lang="en-GB" sz="2000" dirty="0" err="1">
                <a:solidFill>
                  <a:schemeClr val="bg1"/>
                </a:solidFill>
              </a:rPr>
              <a:t>Smartgrid</a:t>
            </a:r>
            <a:endParaRPr lang="en-GB" sz="2000" dirty="0">
              <a:solidFill>
                <a:schemeClr val="bg1"/>
              </a:solidFill>
            </a:endParaRPr>
          </a:p>
          <a:p>
            <a:pPr algn="ctr"/>
            <a:r>
              <a:rPr lang="en-GB" sz="1600" dirty="0">
                <a:solidFill>
                  <a:schemeClr val="bg1">
                    <a:lumMod val="95000"/>
                  </a:schemeClr>
                </a:solidFill>
                <a:hlinkClick r:id="rId4">
                  <a:extLst>
                    <a:ext uri="{A12FA001-AC4F-418D-AE19-62706E023703}">
                      <ahyp:hlinkClr xmlns:ahyp="http://schemas.microsoft.com/office/drawing/2018/hyperlinkcolor" val="tx"/>
                    </a:ext>
                  </a:extLst>
                </a:hlinkClick>
              </a:rPr>
              <a:t>https://www.ntnu.edu/energy/smartgrid</a:t>
            </a:r>
            <a:endParaRPr lang="en-GB" sz="2000" dirty="0">
              <a:solidFill>
                <a:schemeClr val="bg1"/>
              </a:solidFill>
            </a:endParaRPr>
          </a:p>
        </p:txBody>
      </p:sp>
    </p:spTree>
    <p:extLst>
      <p:ext uri="{BB962C8B-B14F-4D97-AF65-F5344CB8AC3E}">
        <p14:creationId xmlns:p14="http://schemas.microsoft.com/office/powerpoint/2010/main" val="66513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B1FB-F36C-4C62-937D-4119AFFC64A9}"/>
              </a:ext>
            </a:extLst>
          </p:cNvPr>
          <p:cNvSpPr>
            <a:spLocks noGrp="1"/>
          </p:cNvSpPr>
          <p:nvPr>
            <p:ph type="title"/>
          </p:nvPr>
        </p:nvSpPr>
        <p:spPr>
          <a:xfrm>
            <a:off x="1731849" y="443809"/>
            <a:ext cx="9001711" cy="926662"/>
          </a:xfrm>
        </p:spPr>
        <p:txBody>
          <a:bodyPr/>
          <a:lstStyle/>
          <a:p>
            <a:pPr algn="ctr"/>
            <a:r>
              <a:rPr lang="en-GB" dirty="0"/>
              <a:t>Communication and outreach</a:t>
            </a:r>
          </a:p>
        </p:txBody>
      </p:sp>
      <p:grpSp>
        <p:nvGrpSpPr>
          <p:cNvPr id="7" name="Group 6">
            <a:extLst>
              <a:ext uri="{FF2B5EF4-FFF2-40B4-BE49-F238E27FC236}">
                <a16:creationId xmlns:a16="http://schemas.microsoft.com/office/drawing/2014/main" id="{26358220-5C68-47CF-A37B-67E6467F5753}"/>
              </a:ext>
            </a:extLst>
          </p:cNvPr>
          <p:cNvGrpSpPr/>
          <p:nvPr/>
        </p:nvGrpSpPr>
        <p:grpSpPr>
          <a:xfrm>
            <a:off x="1359699" y="1559563"/>
            <a:ext cx="10272414" cy="4241533"/>
            <a:chOff x="1359699" y="1559563"/>
            <a:chExt cx="10272414" cy="4241533"/>
          </a:xfrm>
        </p:grpSpPr>
        <p:pic>
          <p:nvPicPr>
            <p:cNvPr id="4" name="Picture 3">
              <a:extLst>
                <a:ext uri="{FF2B5EF4-FFF2-40B4-BE49-F238E27FC236}">
                  <a16:creationId xmlns:a16="http://schemas.microsoft.com/office/drawing/2014/main" id="{D5DC93DC-210E-4447-9BBE-60478C7719A6}"/>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359699" y="1559563"/>
              <a:ext cx="10272414" cy="405244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B64E46B1-2939-45C0-A253-4B078168EBB5}"/>
                </a:ext>
              </a:extLst>
            </p:cNvPr>
            <p:cNvSpPr/>
            <p:nvPr/>
          </p:nvSpPr>
          <p:spPr>
            <a:xfrm>
              <a:off x="4423954" y="5364480"/>
              <a:ext cx="592183" cy="43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29030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extLst>
              <a:ext uri="{FF2B5EF4-FFF2-40B4-BE49-F238E27FC236}">
                <a16:creationId xmlns:a16="http://schemas.microsoft.com/office/drawing/2014/main" id="{4C67C597-CC14-AC78-CB94-DDC5238DC0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3359" y="2411391"/>
            <a:ext cx="4320821" cy="3381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27C6D5-799D-0950-3016-C8A5C30537B5}"/>
              </a:ext>
            </a:extLst>
          </p:cNvPr>
          <p:cNvSpPr>
            <a:spLocks noGrp="1"/>
          </p:cNvSpPr>
          <p:nvPr>
            <p:ph type="title"/>
          </p:nvPr>
        </p:nvSpPr>
        <p:spPr>
          <a:xfrm>
            <a:off x="1740394" y="887946"/>
            <a:ext cx="9001711" cy="926662"/>
          </a:xfrm>
        </p:spPr>
        <p:txBody>
          <a:bodyPr>
            <a:normAutofit/>
          </a:bodyPr>
          <a:lstStyle/>
          <a:p>
            <a:r>
              <a:rPr lang="en-GB" dirty="0"/>
              <a:t>CINELDIs Knowledge base (cineldi.no)</a:t>
            </a:r>
            <a:endParaRPr lang="nb-NO" dirty="0"/>
          </a:p>
        </p:txBody>
      </p:sp>
      <p:grpSp>
        <p:nvGrpSpPr>
          <p:cNvPr id="6" name="Group 5">
            <a:extLst>
              <a:ext uri="{FF2B5EF4-FFF2-40B4-BE49-F238E27FC236}">
                <a16:creationId xmlns:a16="http://schemas.microsoft.com/office/drawing/2014/main" id="{98D64174-CDAC-EA1A-8560-83845A9FA5B7}"/>
              </a:ext>
            </a:extLst>
          </p:cNvPr>
          <p:cNvGrpSpPr/>
          <p:nvPr/>
        </p:nvGrpSpPr>
        <p:grpSpPr>
          <a:xfrm>
            <a:off x="1603991" y="2411391"/>
            <a:ext cx="4467917" cy="3381042"/>
            <a:chOff x="-7065525" y="1422362"/>
            <a:chExt cx="6141214" cy="4647288"/>
          </a:xfrm>
        </p:grpSpPr>
        <p:pic>
          <p:nvPicPr>
            <p:cNvPr id="4" name="Picture 3">
              <a:extLst>
                <a:ext uri="{FF2B5EF4-FFF2-40B4-BE49-F238E27FC236}">
                  <a16:creationId xmlns:a16="http://schemas.microsoft.com/office/drawing/2014/main" id="{08348AA3-97F9-909F-BF77-81E2F8D5A21C}"/>
                </a:ext>
              </a:extLst>
            </p:cNvPr>
            <p:cNvPicPr>
              <a:picLocks noChangeAspect="1"/>
            </p:cNvPicPr>
            <p:nvPr/>
          </p:nvPicPr>
          <p:blipFill>
            <a:blip r:embed="rId4"/>
            <a:stretch>
              <a:fillRect/>
            </a:stretch>
          </p:blipFill>
          <p:spPr>
            <a:xfrm>
              <a:off x="-7065521" y="1422362"/>
              <a:ext cx="6141210" cy="4647288"/>
            </a:xfrm>
            <a:prstGeom prst="rect">
              <a:avLst/>
            </a:prstGeom>
          </p:spPr>
        </p:pic>
        <p:sp>
          <p:nvSpPr>
            <p:cNvPr id="5" name="Oval 4">
              <a:extLst>
                <a:ext uri="{FF2B5EF4-FFF2-40B4-BE49-F238E27FC236}">
                  <a16:creationId xmlns:a16="http://schemas.microsoft.com/office/drawing/2014/main" id="{77648A5A-CF83-E2C6-D628-05EC11953815}"/>
                </a:ext>
              </a:extLst>
            </p:cNvPr>
            <p:cNvSpPr/>
            <p:nvPr/>
          </p:nvSpPr>
          <p:spPr>
            <a:xfrm>
              <a:off x="-7065525" y="3328407"/>
              <a:ext cx="1000931" cy="314364"/>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407089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1B06-40C2-42D7-A95E-13B95EDCDB38}"/>
              </a:ext>
            </a:extLst>
          </p:cNvPr>
          <p:cNvSpPr>
            <a:spLocks noGrp="1"/>
          </p:cNvSpPr>
          <p:nvPr>
            <p:ph type="title"/>
          </p:nvPr>
        </p:nvSpPr>
        <p:spPr>
          <a:xfrm>
            <a:off x="1807927" y="301969"/>
            <a:ext cx="9001711" cy="926662"/>
          </a:xfrm>
        </p:spPr>
        <p:txBody>
          <a:bodyPr/>
          <a:lstStyle/>
          <a:p>
            <a:pPr algn="ctr"/>
            <a:r>
              <a:rPr lang="en-GB" dirty="0"/>
              <a:t>Innovations</a:t>
            </a:r>
          </a:p>
        </p:txBody>
      </p:sp>
      <p:sp>
        <p:nvSpPr>
          <p:cNvPr id="15" name="TextBox 14">
            <a:extLst>
              <a:ext uri="{FF2B5EF4-FFF2-40B4-BE49-F238E27FC236}">
                <a16:creationId xmlns:a16="http://schemas.microsoft.com/office/drawing/2014/main" id="{D38417A0-A840-4D4D-969A-DD3FF66C2F7E}"/>
              </a:ext>
            </a:extLst>
          </p:cNvPr>
          <p:cNvSpPr txBox="1"/>
          <p:nvPr/>
        </p:nvSpPr>
        <p:spPr>
          <a:xfrm>
            <a:off x="3662178" y="6047471"/>
            <a:ext cx="5289974" cy="369204"/>
          </a:xfrm>
          <a:prstGeom prst="rect">
            <a:avLst/>
          </a:prstGeom>
          <a:noFill/>
        </p:spPr>
        <p:txBody>
          <a:bodyPr wrap="none" rtlCol="0">
            <a:spAutoFit/>
          </a:bodyPr>
          <a:lstStyle/>
          <a:p>
            <a:r>
              <a:rPr lang="en-GB" u="sng" dirty="0">
                <a:solidFill>
                  <a:schemeClr val="tx2">
                    <a:lumMod val="10000"/>
                    <a:lumOff val="90000"/>
                  </a:schemeClr>
                </a:solidFill>
              </a:rPr>
              <a:t>https://www.sintef.no/projectweb/cineldi/innovation/</a:t>
            </a:r>
          </a:p>
        </p:txBody>
      </p:sp>
      <p:sp>
        <p:nvSpPr>
          <p:cNvPr id="17" name="TextBox 16">
            <a:extLst>
              <a:ext uri="{FF2B5EF4-FFF2-40B4-BE49-F238E27FC236}">
                <a16:creationId xmlns:a16="http://schemas.microsoft.com/office/drawing/2014/main" id="{91D013D9-66B1-4622-AAF0-F70D482DF052}"/>
              </a:ext>
            </a:extLst>
          </p:cNvPr>
          <p:cNvSpPr txBox="1"/>
          <p:nvPr/>
        </p:nvSpPr>
        <p:spPr>
          <a:xfrm>
            <a:off x="1954496" y="1199437"/>
            <a:ext cx="8708572" cy="646074"/>
          </a:xfrm>
          <a:prstGeom prst="rect">
            <a:avLst/>
          </a:prstGeom>
          <a:noFill/>
        </p:spPr>
        <p:txBody>
          <a:bodyPr wrap="square" rtlCol="0">
            <a:spAutoFit/>
          </a:bodyPr>
          <a:lstStyle>
            <a:defPPr>
              <a:defRPr lang="nb-NO"/>
            </a:defPPr>
            <a:lvl1pPr>
              <a:defRPr>
                <a:solidFill>
                  <a:schemeClr val="bg1"/>
                </a:solidFill>
              </a:defRPr>
            </a:lvl1pPr>
          </a:lstStyle>
          <a:p>
            <a:pPr algn="ctr"/>
            <a:r>
              <a:rPr lang="en-GB" dirty="0"/>
              <a:t>Through working with user partners, CINELDI identifies new business opportunities and elevate pilot projects to new national and international spin-off projects.</a:t>
            </a:r>
          </a:p>
        </p:txBody>
      </p:sp>
      <p:grpSp>
        <p:nvGrpSpPr>
          <p:cNvPr id="24" name="Group 23">
            <a:extLst>
              <a:ext uri="{FF2B5EF4-FFF2-40B4-BE49-F238E27FC236}">
                <a16:creationId xmlns:a16="http://schemas.microsoft.com/office/drawing/2014/main" id="{7349A005-0BF5-4711-9EAC-F40D1C4D21B6}"/>
              </a:ext>
            </a:extLst>
          </p:cNvPr>
          <p:cNvGrpSpPr/>
          <p:nvPr/>
        </p:nvGrpSpPr>
        <p:grpSpPr>
          <a:xfrm>
            <a:off x="3294721" y="2139447"/>
            <a:ext cx="6028122" cy="3719422"/>
            <a:chOff x="1980905" y="2592659"/>
            <a:chExt cx="9033410" cy="5573720"/>
          </a:xfrm>
        </p:grpSpPr>
        <p:pic>
          <p:nvPicPr>
            <p:cNvPr id="10" name="Picture 9">
              <a:extLst>
                <a:ext uri="{FF2B5EF4-FFF2-40B4-BE49-F238E27FC236}">
                  <a16:creationId xmlns:a16="http://schemas.microsoft.com/office/drawing/2014/main" id="{1CA9DFBE-E316-4F76-AE1C-7A73E2A59D47}"/>
                </a:ext>
              </a:extLst>
            </p:cNvPr>
            <p:cNvPicPr>
              <a:picLocks noChangeAspect="1"/>
            </p:cNvPicPr>
            <p:nvPr/>
          </p:nvPicPr>
          <p:blipFill>
            <a:blip r:embed="rId3"/>
            <a:stretch>
              <a:fillRect/>
            </a:stretch>
          </p:blipFill>
          <p:spPr>
            <a:xfrm>
              <a:off x="8734697" y="2592659"/>
              <a:ext cx="2279618" cy="195680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9282EA1-C71E-4630-9446-1D65A6DD7C4E}"/>
                </a:ext>
              </a:extLst>
            </p:cNvPr>
            <p:cNvPicPr>
              <a:picLocks noChangeAspect="1"/>
            </p:cNvPicPr>
            <p:nvPr/>
          </p:nvPicPr>
          <p:blipFill>
            <a:blip r:embed="rId4"/>
            <a:stretch>
              <a:fillRect/>
            </a:stretch>
          </p:blipFill>
          <p:spPr>
            <a:xfrm>
              <a:off x="1980905" y="2592659"/>
              <a:ext cx="2279619" cy="218811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EEDBEF06-9FBA-4314-9270-84895444C065}"/>
                </a:ext>
              </a:extLst>
            </p:cNvPr>
            <p:cNvPicPr>
              <a:picLocks noChangeAspect="1"/>
            </p:cNvPicPr>
            <p:nvPr/>
          </p:nvPicPr>
          <p:blipFill>
            <a:blip r:embed="rId5"/>
            <a:stretch>
              <a:fillRect/>
            </a:stretch>
          </p:blipFill>
          <p:spPr>
            <a:xfrm>
              <a:off x="5344153" y="6002133"/>
              <a:ext cx="2279619" cy="2164246"/>
            </a:xfrm>
            <a:prstGeom prst="rect">
              <a:avLst/>
            </a:prstGeom>
          </p:spPr>
        </p:pic>
        <p:pic>
          <p:nvPicPr>
            <p:cNvPr id="19" name="Picture 18">
              <a:extLst>
                <a:ext uri="{FF2B5EF4-FFF2-40B4-BE49-F238E27FC236}">
                  <a16:creationId xmlns:a16="http://schemas.microsoft.com/office/drawing/2014/main" id="{DFAEF612-6747-40A6-A155-A14E018893D8}"/>
                </a:ext>
              </a:extLst>
            </p:cNvPr>
            <p:cNvPicPr>
              <a:picLocks noChangeAspect="1"/>
            </p:cNvPicPr>
            <p:nvPr/>
          </p:nvPicPr>
          <p:blipFill>
            <a:blip r:embed="rId6"/>
            <a:stretch>
              <a:fillRect/>
            </a:stretch>
          </p:blipFill>
          <p:spPr>
            <a:xfrm>
              <a:off x="3902456" y="4265341"/>
              <a:ext cx="2279618" cy="2188115"/>
            </a:xfrm>
            <a:prstGeom prst="rect">
              <a:avLst/>
            </a:prstGeom>
          </p:spPr>
        </p:pic>
        <p:pic>
          <p:nvPicPr>
            <p:cNvPr id="21" name="Picture 20">
              <a:extLst>
                <a:ext uri="{FF2B5EF4-FFF2-40B4-BE49-F238E27FC236}">
                  <a16:creationId xmlns:a16="http://schemas.microsoft.com/office/drawing/2014/main" id="{96904656-E495-435C-B170-1A4673A9B1EB}"/>
                </a:ext>
              </a:extLst>
            </p:cNvPr>
            <p:cNvPicPr>
              <a:picLocks noChangeAspect="1"/>
            </p:cNvPicPr>
            <p:nvPr/>
          </p:nvPicPr>
          <p:blipFill>
            <a:blip r:embed="rId7"/>
            <a:stretch>
              <a:fillRect/>
            </a:stretch>
          </p:blipFill>
          <p:spPr>
            <a:xfrm>
              <a:off x="6820269" y="4297077"/>
              <a:ext cx="2263406" cy="2156379"/>
            </a:xfrm>
            <a:prstGeom prst="rect">
              <a:avLst/>
            </a:prstGeom>
          </p:spPr>
        </p:pic>
        <p:pic>
          <p:nvPicPr>
            <p:cNvPr id="14" name="Picture 13">
              <a:extLst>
                <a:ext uri="{FF2B5EF4-FFF2-40B4-BE49-F238E27FC236}">
                  <a16:creationId xmlns:a16="http://schemas.microsoft.com/office/drawing/2014/main" id="{124993BB-9090-4560-8AB2-6A598B0E057E}"/>
                </a:ext>
              </a:extLst>
            </p:cNvPr>
            <p:cNvPicPr>
              <a:picLocks noChangeAspect="1"/>
            </p:cNvPicPr>
            <p:nvPr/>
          </p:nvPicPr>
          <p:blipFill>
            <a:blip r:embed="rId8"/>
            <a:stretch>
              <a:fillRect/>
            </a:stretch>
          </p:blipFill>
          <p:spPr>
            <a:xfrm>
              <a:off x="5178767" y="2592659"/>
              <a:ext cx="2279619" cy="21882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561348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20797" y="6139950"/>
            <a:ext cx="7553325" cy="646331"/>
          </a:xfrm>
          <a:prstGeom prst="rect">
            <a:avLst/>
          </a:prstGeom>
          <a:noFill/>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This work is funded by CINELDI - Centre for intelligent electricity distribution, an 8 year Research Centre under the FME-scheme (Centre for Environment-friendly Energy Research, 257626/E20). The authors gratefully acknowledge the financial support from the Research Council of Norway and the CINELDI partners.</a:t>
            </a:r>
          </a:p>
        </p:txBody>
      </p:sp>
      <p:sp>
        <p:nvSpPr>
          <p:cNvPr id="2" name="TextBox 1">
            <a:extLst>
              <a:ext uri="{FF2B5EF4-FFF2-40B4-BE49-F238E27FC236}">
                <a16:creationId xmlns:a16="http://schemas.microsoft.com/office/drawing/2014/main" id="{447843EE-8A2C-4834-BF25-69187A0B3B65}"/>
              </a:ext>
            </a:extLst>
          </p:cNvPr>
          <p:cNvSpPr txBox="1"/>
          <p:nvPr/>
        </p:nvSpPr>
        <p:spPr>
          <a:xfrm>
            <a:off x="2238989" y="1811145"/>
            <a:ext cx="1478033" cy="338554"/>
          </a:xfrm>
          <a:prstGeom prst="rect">
            <a:avLst/>
          </a:prstGeom>
          <a:noFill/>
        </p:spPr>
        <p:txBody>
          <a:bodyPr wrap="none" rtlCol="0">
            <a:spAutoFit/>
          </a:bodyPr>
          <a:lstStyle/>
          <a:p>
            <a:r>
              <a:rPr lang="en-GB" sz="1600" u="sng" dirty="0">
                <a:solidFill>
                  <a:schemeClr val="accent1"/>
                </a:solidFill>
                <a:hlinkClick r:id="rId3">
                  <a:extLst>
                    <a:ext uri="{A12FA001-AC4F-418D-AE19-62706E023703}">
                      <ahyp:hlinkClr xmlns:ahyp="http://schemas.microsoft.com/office/drawing/2018/hyperlinkcolor" val="tx"/>
                    </a:ext>
                  </a:extLst>
                </a:hlinkClick>
              </a:rPr>
              <a:t>www.cineldi.no</a:t>
            </a:r>
            <a:endParaRPr lang="en-GB" sz="1600" u="sng" dirty="0">
              <a:solidFill>
                <a:schemeClr val="accent1"/>
              </a:solidFill>
            </a:endParaRPr>
          </a:p>
        </p:txBody>
      </p:sp>
    </p:spTree>
    <p:extLst>
      <p:ext uri="{BB962C8B-B14F-4D97-AF65-F5344CB8AC3E}">
        <p14:creationId xmlns:p14="http://schemas.microsoft.com/office/powerpoint/2010/main" val="17910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E90050DB-308C-4649-8037-C45EDAFB07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6079" y="1802723"/>
            <a:ext cx="6539603" cy="4677351"/>
          </a:xfrm>
          <a:prstGeom prst="rect">
            <a:avLst/>
          </a:prstGeom>
        </p:spPr>
      </p:pic>
      <p:sp>
        <p:nvSpPr>
          <p:cNvPr id="2" name="Title 1">
            <a:extLst>
              <a:ext uri="{FF2B5EF4-FFF2-40B4-BE49-F238E27FC236}">
                <a16:creationId xmlns:a16="http://schemas.microsoft.com/office/drawing/2014/main" id="{A3F3BD40-B9F2-414D-863C-9F69E2024022}"/>
              </a:ext>
            </a:extLst>
          </p:cNvPr>
          <p:cNvSpPr>
            <a:spLocks noGrp="1"/>
          </p:cNvSpPr>
          <p:nvPr>
            <p:ph type="title"/>
          </p:nvPr>
        </p:nvSpPr>
        <p:spPr>
          <a:xfrm>
            <a:off x="715725" y="377925"/>
            <a:ext cx="10776834" cy="1319531"/>
          </a:xfrm>
          <a:prstGeom prst="rect">
            <a:avLst/>
          </a:prstGeom>
        </p:spPr>
        <p:txBody>
          <a:bodyPr/>
          <a:lstStyle/>
          <a:p>
            <a:pPr lvl="0" algn="ctr" defTabSz="457154">
              <a:spcBef>
                <a:spcPts val="0"/>
              </a:spcBef>
              <a:defRPr/>
            </a:pPr>
            <a:r>
              <a:rPr lang="en-GB" dirty="0"/>
              <a:t>CINELDI develops the electricity grid </a:t>
            </a:r>
            <a:br>
              <a:rPr lang="en-GB" dirty="0"/>
            </a:br>
            <a:r>
              <a:rPr lang="en-GB" dirty="0"/>
              <a:t>of the future</a:t>
            </a:r>
          </a:p>
        </p:txBody>
      </p:sp>
    </p:spTree>
    <p:extLst>
      <p:ext uri="{BB962C8B-B14F-4D97-AF65-F5344CB8AC3E}">
        <p14:creationId xmlns:p14="http://schemas.microsoft.com/office/powerpoint/2010/main" val="246869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95144" y="369525"/>
            <a:ext cx="9789638" cy="926662"/>
          </a:xfrm>
        </p:spPr>
        <p:txBody>
          <a:bodyPr/>
          <a:lstStyle/>
          <a:p>
            <a:pPr algn="ctr"/>
            <a:r>
              <a:rPr lang="en-GB" sz="3600" dirty="0"/>
              <a:t>CINELDI facilitates the transition to the future flexible, intelligent and robust distribution grid</a:t>
            </a:r>
          </a:p>
        </p:txBody>
      </p:sp>
      <p:sp>
        <p:nvSpPr>
          <p:cNvPr id="206" name="Right Arrow 205"/>
          <p:cNvSpPr/>
          <p:nvPr/>
        </p:nvSpPr>
        <p:spPr>
          <a:xfrm>
            <a:off x="6254069" y="3587622"/>
            <a:ext cx="662647" cy="442564"/>
          </a:xfrm>
          <a:prstGeom prst="rightArrow">
            <a:avLst/>
          </a:prstGeom>
          <a:solidFill>
            <a:srgbClr val="093F65"/>
          </a:solidFill>
          <a:ln>
            <a:solidFill>
              <a:srgbClr val="093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6F2E03CA-1459-40B8-8F78-2119B0CB728E}"/>
              </a:ext>
            </a:extLst>
          </p:cNvPr>
          <p:cNvGrpSpPr/>
          <p:nvPr/>
        </p:nvGrpSpPr>
        <p:grpSpPr>
          <a:xfrm>
            <a:off x="1861844" y="1921167"/>
            <a:ext cx="4234156" cy="4086403"/>
            <a:chOff x="1861844" y="1762545"/>
            <a:chExt cx="4234156" cy="4086403"/>
          </a:xfrm>
        </p:grpSpPr>
        <p:sp>
          <p:nvSpPr>
            <p:cNvPr id="2" name="TextBox 1"/>
            <p:cNvSpPr txBox="1"/>
            <p:nvPr/>
          </p:nvSpPr>
          <p:spPr>
            <a:xfrm>
              <a:off x="2568366" y="1762545"/>
              <a:ext cx="2821113" cy="36920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1" i="0" u="none" strike="noStrike" kern="1200" cap="none" spc="0" normalizeH="0" baseline="0" noProof="0" dirty="0">
                  <a:ln>
                    <a:noFill/>
                  </a:ln>
                  <a:solidFill>
                    <a:srgbClr val="043A62"/>
                  </a:solidFill>
                  <a:effectLst/>
                  <a:uLnTx/>
                  <a:uFillTx/>
                  <a:latin typeface="Calibri" panose="020F0502020204030204" pitchFamily="34" charset="0"/>
                  <a:ea typeface="+mn-ea"/>
                  <a:cs typeface="+mn-cs"/>
                </a:rPr>
                <a:t>The current</a:t>
              </a:r>
              <a:r>
                <a:rPr kumimoji="0" lang="en-GB" sz="1799" b="0" i="0" u="none" strike="noStrike" kern="1200" cap="none" spc="0" normalizeH="0" baseline="0" noProof="0" dirty="0">
                  <a:ln>
                    <a:noFill/>
                  </a:ln>
                  <a:solidFill>
                    <a:srgbClr val="043A62"/>
                  </a:solidFill>
                  <a:effectLst/>
                  <a:uLnTx/>
                  <a:uFillTx/>
                  <a:latin typeface="Calibri" panose="020F0502020204030204" pitchFamily="34" charset="0"/>
                  <a:ea typeface="+mn-ea"/>
                  <a:cs typeface="+mn-cs"/>
                </a:rPr>
                <a:t> power system </a:t>
              </a:r>
            </a:p>
          </p:txBody>
        </p:sp>
        <p:grpSp>
          <p:nvGrpSpPr>
            <p:cNvPr id="15" name="Group 14">
              <a:extLst>
                <a:ext uri="{FF2B5EF4-FFF2-40B4-BE49-F238E27FC236}">
                  <a16:creationId xmlns:a16="http://schemas.microsoft.com/office/drawing/2014/main" id="{F32004F6-94DD-4207-8AA4-060EE575AB43}"/>
                </a:ext>
              </a:extLst>
            </p:cNvPr>
            <p:cNvGrpSpPr/>
            <p:nvPr/>
          </p:nvGrpSpPr>
          <p:grpSpPr>
            <a:xfrm>
              <a:off x="1861844" y="2369500"/>
              <a:ext cx="4234156" cy="2533490"/>
              <a:chOff x="1595144" y="2532042"/>
              <a:chExt cx="4581239" cy="2693101"/>
            </a:xfrm>
          </p:grpSpPr>
          <p:pic>
            <p:nvPicPr>
              <p:cNvPr id="11" name="Content Placeholder 5" descr="Diagram, engineering drawing&#10;&#10;Description automatically generated">
                <a:extLst>
                  <a:ext uri="{FF2B5EF4-FFF2-40B4-BE49-F238E27FC236}">
                    <a16:creationId xmlns:a16="http://schemas.microsoft.com/office/drawing/2014/main" id="{98F9196A-276B-4DDD-85C7-109C5BD2E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5" y="2795712"/>
                <a:ext cx="3869957" cy="2100236"/>
              </a:xfrm>
              <a:prstGeom prst="rect">
                <a:avLst/>
              </a:prstGeom>
            </p:spPr>
          </p:pic>
          <p:sp>
            <p:nvSpPr>
              <p:cNvPr id="12" name="Rectangle 11">
                <a:extLst>
                  <a:ext uri="{FF2B5EF4-FFF2-40B4-BE49-F238E27FC236}">
                    <a16:creationId xmlns:a16="http://schemas.microsoft.com/office/drawing/2014/main" id="{65E57909-C077-400F-8123-BACF2087C1AE}"/>
                  </a:ext>
                </a:extLst>
              </p:cNvPr>
              <p:cNvSpPr/>
              <p:nvPr/>
            </p:nvSpPr>
            <p:spPr>
              <a:xfrm>
                <a:off x="1595144" y="2532042"/>
                <a:ext cx="4581239" cy="269310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Arrow: Right 9">
              <a:extLst>
                <a:ext uri="{FF2B5EF4-FFF2-40B4-BE49-F238E27FC236}">
                  <a16:creationId xmlns:a16="http://schemas.microsoft.com/office/drawing/2014/main" id="{49505205-AF06-48BF-B919-8781FFF2D84F}"/>
                </a:ext>
              </a:extLst>
            </p:cNvPr>
            <p:cNvSpPr/>
            <p:nvPr/>
          </p:nvSpPr>
          <p:spPr>
            <a:xfrm>
              <a:off x="2463935" y="5329749"/>
              <a:ext cx="3029974" cy="519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Power flow direction</a:t>
              </a:r>
            </a:p>
          </p:txBody>
        </p:sp>
      </p:grpSp>
      <p:grpSp>
        <p:nvGrpSpPr>
          <p:cNvPr id="4" name="Group 3">
            <a:extLst>
              <a:ext uri="{FF2B5EF4-FFF2-40B4-BE49-F238E27FC236}">
                <a16:creationId xmlns:a16="http://schemas.microsoft.com/office/drawing/2014/main" id="{C2A402C8-5BD4-4266-B8B4-A574976AA362}"/>
              </a:ext>
            </a:extLst>
          </p:cNvPr>
          <p:cNvGrpSpPr/>
          <p:nvPr/>
        </p:nvGrpSpPr>
        <p:grpSpPr>
          <a:xfrm>
            <a:off x="7026276" y="1921167"/>
            <a:ext cx="3883024" cy="4081997"/>
            <a:chOff x="7026276" y="1762545"/>
            <a:chExt cx="3883024" cy="4081997"/>
          </a:xfrm>
        </p:grpSpPr>
        <p:sp>
          <p:nvSpPr>
            <p:cNvPr id="3" name="TextBox 2"/>
            <p:cNvSpPr txBox="1"/>
            <p:nvPr/>
          </p:nvSpPr>
          <p:spPr>
            <a:xfrm>
              <a:off x="7687996" y="1762545"/>
              <a:ext cx="2559584" cy="36920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GB" sz="1799" b="1" i="0" u="none" strike="noStrike" kern="1200" cap="none" spc="0" normalizeH="0" baseline="0" noProof="0" dirty="0">
                  <a:ln>
                    <a:noFill/>
                  </a:ln>
                  <a:solidFill>
                    <a:srgbClr val="043A62"/>
                  </a:solidFill>
                  <a:effectLst/>
                  <a:uLnTx/>
                  <a:uFillTx/>
                  <a:latin typeface="Calibri" panose="020F0502020204030204" pitchFamily="34" charset="0"/>
                  <a:ea typeface="+mn-ea"/>
                  <a:cs typeface="+mn-cs"/>
                </a:rPr>
                <a:t>The future </a:t>
              </a:r>
              <a:r>
                <a:rPr kumimoji="0" lang="en-GB" sz="1799" b="0" i="0" u="none" strike="noStrike" kern="1200" cap="none" spc="0" normalizeH="0" baseline="0" noProof="0" dirty="0">
                  <a:ln>
                    <a:noFill/>
                  </a:ln>
                  <a:solidFill>
                    <a:srgbClr val="043A62"/>
                  </a:solidFill>
                  <a:effectLst/>
                  <a:uLnTx/>
                  <a:uFillTx/>
                  <a:latin typeface="Calibri" panose="020F0502020204030204" pitchFamily="34" charset="0"/>
                  <a:ea typeface="+mn-ea"/>
                  <a:cs typeface="+mn-cs"/>
                </a:rPr>
                <a:t>power system</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276" y="2235361"/>
              <a:ext cx="3883024" cy="2801768"/>
            </a:xfrm>
            <a:prstGeom prst="rect">
              <a:avLst/>
            </a:prstGeom>
            <a:noFill/>
            <a:ln>
              <a:noFill/>
            </a:ln>
          </p:spPr>
        </p:pic>
        <p:sp>
          <p:nvSpPr>
            <p:cNvPr id="13" name="Arrow: Left-Right 12">
              <a:extLst>
                <a:ext uri="{FF2B5EF4-FFF2-40B4-BE49-F238E27FC236}">
                  <a16:creationId xmlns:a16="http://schemas.microsoft.com/office/drawing/2014/main" id="{AA4CB53D-985F-4DD8-893A-9038A6E7EDD8}"/>
                </a:ext>
              </a:extLst>
            </p:cNvPr>
            <p:cNvSpPr/>
            <p:nvPr/>
          </p:nvSpPr>
          <p:spPr>
            <a:xfrm>
              <a:off x="7276719" y="5325343"/>
              <a:ext cx="3382139" cy="5191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Flow in both directions</a:t>
              </a:r>
            </a:p>
          </p:txBody>
        </p:sp>
      </p:grpSp>
    </p:spTree>
    <p:extLst>
      <p:ext uri="{BB962C8B-B14F-4D97-AF65-F5344CB8AC3E}">
        <p14:creationId xmlns:p14="http://schemas.microsoft.com/office/powerpoint/2010/main" val="309956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582EE9-7ED0-44A4-88B9-886EA58DEBBE}"/>
              </a:ext>
            </a:extLst>
          </p:cNvPr>
          <p:cNvSpPr>
            <a:spLocks noGrp="1"/>
          </p:cNvSpPr>
          <p:nvPr>
            <p:ph type="title"/>
          </p:nvPr>
        </p:nvSpPr>
        <p:spPr>
          <a:xfrm>
            <a:off x="1992313" y="692150"/>
            <a:ext cx="10515600" cy="1325563"/>
          </a:xfrm>
        </p:spPr>
        <p:txBody>
          <a:bodyPr/>
          <a:lstStyle/>
          <a:p>
            <a:r>
              <a:rPr lang="en-GB" dirty="0">
                <a:solidFill>
                  <a:schemeClr val="bg1"/>
                </a:solidFill>
              </a:rPr>
              <a:t>CINELDI Mission</a:t>
            </a:r>
          </a:p>
        </p:txBody>
      </p:sp>
      <p:sp>
        <p:nvSpPr>
          <p:cNvPr id="10" name="Content Placeholder 9">
            <a:extLst>
              <a:ext uri="{FF2B5EF4-FFF2-40B4-BE49-F238E27FC236}">
                <a16:creationId xmlns:a16="http://schemas.microsoft.com/office/drawing/2014/main" id="{E8E1EF0C-6367-4522-9E58-7B9A5346F1C5}"/>
              </a:ext>
            </a:extLst>
          </p:cNvPr>
          <p:cNvSpPr>
            <a:spLocks noGrp="1"/>
          </p:cNvSpPr>
          <p:nvPr>
            <p:ph sz="half" idx="4294967295"/>
          </p:nvPr>
        </p:nvSpPr>
        <p:spPr>
          <a:xfrm>
            <a:off x="6370638" y="2647449"/>
            <a:ext cx="4983162" cy="1917700"/>
          </a:xfrm>
          <a:prstGeom prst="rect">
            <a:avLst/>
          </a:prstGeom>
        </p:spPr>
        <p:txBody>
          <a:bodyPr/>
          <a:lstStyle/>
          <a:p>
            <a:pPr marL="180032" indent="0">
              <a:buNone/>
            </a:pPr>
            <a:r>
              <a:rPr lang="en-GB" dirty="0">
                <a:solidFill>
                  <a:schemeClr val="bg1"/>
                </a:solidFill>
              </a:rPr>
              <a:t>CINELDI works towards digitalising and modernising the electricity distribution grid for higher efficiency, flexibility and resilience.</a:t>
            </a:r>
          </a:p>
        </p:txBody>
      </p:sp>
    </p:spTree>
    <p:extLst>
      <p:ext uri="{BB962C8B-B14F-4D97-AF65-F5344CB8AC3E}">
        <p14:creationId xmlns:p14="http://schemas.microsoft.com/office/powerpoint/2010/main" val="3740942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169351-9388-4B0D-86D3-A674691998C7}"/>
              </a:ext>
            </a:extLst>
          </p:cNvPr>
          <p:cNvSpPr>
            <a:spLocks noGrp="1"/>
          </p:cNvSpPr>
          <p:nvPr>
            <p:ph type="title"/>
          </p:nvPr>
        </p:nvSpPr>
        <p:spPr>
          <a:xfrm>
            <a:off x="1992313" y="709433"/>
            <a:ext cx="9001711" cy="926662"/>
          </a:xfrm>
        </p:spPr>
        <p:txBody>
          <a:bodyPr/>
          <a:lstStyle/>
          <a:p>
            <a:r>
              <a:rPr lang="en-GB" dirty="0"/>
              <a:t>CINELDIs Main goal: a sustainable grid</a:t>
            </a:r>
          </a:p>
        </p:txBody>
      </p:sp>
      <p:sp>
        <p:nvSpPr>
          <p:cNvPr id="6" name="Content Placeholder 5">
            <a:extLst>
              <a:ext uri="{FF2B5EF4-FFF2-40B4-BE49-F238E27FC236}">
                <a16:creationId xmlns:a16="http://schemas.microsoft.com/office/drawing/2014/main" id="{AD4B1EC2-DE7C-4B5D-A544-3C27104BD629}"/>
              </a:ext>
            </a:extLst>
          </p:cNvPr>
          <p:cNvSpPr>
            <a:spLocks noGrp="1"/>
          </p:cNvSpPr>
          <p:nvPr>
            <p:ph idx="4294967295"/>
          </p:nvPr>
        </p:nvSpPr>
        <p:spPr>
          <a:xfrm>
            <a:off x="7405982" y="2489981"/>
            <a:ext cx="4050912" cy="2111375"/>
          </a:xfrm>
          <a:prstGeom prst="rect">
            <a:avLst/>
          </a:prstGeom>
        </p:spPr>
        <p:txBody>
          <a:bodyPr/>
          <a:lstStyle/>
          <a:p>
            <a:pPr marL="180032" indent="0">
              <a:buNone/>
            </a:pPr>
            <a:r>
              <a:rPr lang="en-GB" dirty="0">
                <a:solidFill>
                  <a:schemeClr val="bg1"/>
                </a:solidFill>
              </a:rPr>
              <a:t>To enable and facilitate a cost-efficient realisation of the future flexible and robust electricity distribution grid.</a:t>
            </a:r>
          </a:p>
        </p:txBody>
      </p:sp>
      <p:grpSp>
        <p:nvGrpSpPr>
          <p:cNvPr id="2" name="Group 1">
            <a:extLst>
              <a:ext uri="{FF2B5EF4-FFF2-40B4-BE49-F238E27FC236}">
                <a16:creationId xmlns:a16="http://schemas.microsoft.com/office/drawing/2014/main" id="{CD37B76C-9C91-4C9F-A670-71ACA249519E}"/>
              </a:ext>
            </a:extLst>
          </p:cNvPr>
          <p:cNvGrpSpPr/>
          <p:nvPr/>
        </p:nvGrpSpPr>
        <p:grpSpPr>
          <a:xfrm>
            <a:off x="1270769" y="1720074"/>
            <a:ext cx="7430469" cy="4353683"/>
            <a:chOff x="-425010" y="363769"/>
            <a:chExt cx="9600108" cy="5624930"/>
          </a:xfrm>
        </p:grpSpPr>
        <p:pic>
          <p:nvPicPr>
            <p:cNvPr id="7" name="Picture 6">
              <a:extLst>
                <a:ext uri="{FF2B5EF4-FFF2-40B4-BE49-F238E27FC236}">
                  <a16:creationId xmlns:a16="http://schemas.microsoft.com/office/drawing/2014/main" id="{EBF4E130-2B9E-48DF-B756-54757A4C40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626" r="39070"/>
            <a:stretch/>
          </p:blipFill>
          <p:spPr>
            <a:xfrm>
              <a:off x="3664482" y="3109716"/>
              <a:ext cx="1218190" cy="976650"/>
            </a:xfrm>
            <a:prstGeom prst="rect">
              <a:avLst/>
            </a:prstGeom>
          </p:spPr>
        </p:pic>
        <p:sp>
          <p:nvSpPr>
            <p:cNvPr id="9" name="Isosceles Triangle 8">
              <a:extLst>
                <a:ext uri="{FF2B5EF4-FFF2-40B4-BE49-F238E27FC236}">
                  <a16:creationId xmlns:a16="http://schemas.microsoft.com/office/drawing/2014/main" id="{CABD9618-3F5F-4DD3-88E3-7D4178524A39}"/>
                </a:ext>
              </a:extLst>
            </p:cNvPr>
            <p:cNvSpPr/>
            <p:nvPr/>
          </p:nvSpPr>
          <p:spPr>
            <a:xfrm>
              <a:off x="1966552" y="1125077"/>
              <a:ext cx="4800657" cy="413849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2A6E17A7-52CB-4ACC-8C5E-314731526EFD}"/>
                </a:ext>
              </a:extLst>
            </p:cNvPr>
            <p:cNvSpPr/>
            <p:nvPr/>
          </p:nvSpPr>
          <p:spPr>
            <a:xfrm>
              <a:off x="4151058" y="893326"/>
              <a:ext cx="431643" cy="431643"/>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36DD6CA7-263F-4238-A576-C66B121030BE}"/>
                </a:ext>
              </a:extLst>
            </p:cNvPr>
            <p:cNvSpPr/>
            <p:nvPr/>
          </p:nvSpPr>
          <p:spPr>
            <a:xfrm>
              <a:off x="6551387" y="5047753"/>
              <a:ext cx="431643" cy="431643"/>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A8F1096D-D812-406A-A5AF-443A09957926}"/>
                </a:ext>
              </a:extLst>
            </p:cNvPr>
            <p:cNvSpPr/>
            <p:nvPr/>
          </p:nvSpPr>
          <p:spPr>
            <a:xfrm>
              <a:off x="1750730" y="5039156"/>
              <a:ext cx="431643" cy="431643"/>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46CF0790-B992-46CC-AD5E-2FF8293ABC92}"/>
                </a:ext>
              </a:extLst>
            </p:cNvPr>
            <p:cNvSpPr txBox="1"/>
            <p:nvPr/>
          </p:nvSpPr>
          <p:spPr>
            <a:xfrm>
              <a:off x="4374443" y="5431996"/>
              <a:ext cx="4800655" cy="556703"/>
            </a:xfrm>
            <a:prstGeom prst="rect">
              <a:avLst/>
            </a:prstGeom>
            <a:noFill/>
          </p:spPr>
          <p:txBody>
            <a:bodyPr wrap="square" rtlCol="0">
              <a:spAutoFit/>
            </a:bodyPr>
            <a:lstStyle/>
            <a:p>
              <a:pPr algn="ctr"/>
              <a:r>
                <a:rPr lang="en-GB" sz="2200" i="1" dirty="0">
                  <a:solidFill>
                    <a:schemeClr val="bg1"/>
                  </a:solidFill>
                  <a:latin typeface="+mj-lt"/>
                </a:rPr>
                <a:t>Environment</a:t>
              </a:r>
            </a:p>
          </p:txBody>
        </p:sp>
        <p:sp>
          <p:nvSpPr>
            <p:cNvPr id="14" name="TextBox 13">
              <a:extLst>
                <a:ext uri="{FF2B5EF4-FFF2-40B4-BE49-F238E27FC236}">
                  <a16:creationId xmlns:a16="http://schemas.microsoft.com/office/drawing/2014/main" id="{B61FBB14-7C41-4411-B1DE-5B37B548BF61}"/>
                </a:ext>
              </a:extLst>
            </p:cNvPr>
            <p:cNvSpPr txBox="1"/>
            <p:nvPr/>
          </p:nvSpPr>
          <p:spPr>
            <a:xfrm>
              <a:off x="-425010" y="5431993"/>
              <a:ext cx="4784149" cy="556703"/>
            </a:xfrm>
            <a:prstGeom prst="rect">
              <a:avLst/>
            </a:prstGeom>
            <a:noFill/>
          </p:spPr>
          <p:txBody>
            <a:bodyPr wrap="square" rtlCol="0">
              <a:spAutoFit/>
            </a:bodyPr>
            <a:lstStyle/>
            <a:p>
              <a:pPr algn="ctr"/>
              <a:r>
                <a:rPr lang="en-GB" sz="2200" i="1" dirty="0">
                  <a:solidFill>
                    <a:schemeClr val="bg1"/>
                  </a:solidFill>
                  <a:latin typeface="+mj-lt"/>
                </a:rPr>
                <a:t>Security of supply</a:t>
              </a:r>
            </a:p>
          </p:txBody>
        </p:sp>
        <p:sp>
          <p:nvSpPr>
            <p:cNvPr id="15" name="TextBox 14">
              <a:extLst>
                <a:ext uri="{FF2B5EF4-FFF2-40B4-BE49-F238E27FC236}">
                  <a16:creationId xmlns:a16="http://schemas.microsoft.com/office/drawing/2014/main" id="{C6A77F4D-70BC-44AA-AB11-666725E5556E}"/>
                </a:ext>
              </a:extLst>
            </p:cNvPr>
            <p:cNvSpPr txBox="1"/>
            <p:nvPr/>
          </p:nvSpPr>
          <p:spPr>
            <a:xfrm>
              <a:off x="3138289" y="363769"/>
              <a:ext cx="2472308" cy="556703"/>
            </a:xfrm>
            <a:prstGeom prst="rect">
              <a:avLst/>
            </a:prstGeom>
            <a:noFill/>
          </p:spPr>
          <p:txBody>
            <a:bodyPr wrap="square" rtlCol="0">
              <a:spAutoFit/>
            </a:bodyPr>
            <a:lstStyle/>
            <a:p>
              <a:pPr algn="ctr"/>
              <a:r>
                <a:rPr lang="en-GB" sz="2200" i="1" dirty="0">
                  <a:solidFill>
                    <a:schemeClr val="bg1"/>
                  </a:solidFill>
                  <a:latin typeface="+mj-lt"/>
                </a:rPr>
                <a:t>Economy</a:t>
              </a:r>
            </a:p>
          </p:txBody>
        </p:sp>
      </p:grpSp>
      <p:pic>
        <p:nvPicPr>
          <p:cNvPr id="16" name="Picture 15" descr="Icon&#10;&#10;Description automatically generated">
            <a:extLst>
              <a:ext uri="{FF2B5EF4-FFF2-40B4-BE49-F238E27FC236}">
                <a16:creationId xmlns:a16="http://schemas.microsoft.com/office/drawing/2014/main" id="{E22CFB78-9DA8-4BA1-9D93-9BC899B7E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3237" y="4976374"/>
            <a:ext cx="536138" cy="536138"/>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AA4B8CA5-4C18-4EA1-9BC4-89941C9E85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576" y="4976374"/>
            <a:ext cx="536139" cy="536139"/>
          </a:xfrm>
          <a:prstGeom prst="rect">
            <a:avLst/>
          </a:prstGeom>
        </p:spPr>
      </p:pic>
      <p:pic>
        <p:nvPicPr>
          <p:cNvPr id="20" name="Picture 19" descr="A picture containing table&#10;&#10;Description automatically generated">
            <a:extLst>
              <a:ext uri="{FF2B5EF4-FFF2-40B4-BE49-F238E27FC236}">
                <a16:creationId xmlns:a16="http://schemas.microsoft.com/office/drawing/2014/main" id="{CF737601-F5FD-4E63-B9F3-FEF274DEF5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9916" y="4976374"/>
            <a:ext cx="536138" cy="536138"/>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99F23019-B3B8-4CCE-9E1D-27A7CBD91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3255" y="4976374"/>
            <a:ext cx="536138" cy="536138"/>
          </a:xfrm>
          <a:prstGeom prst="rect">
            <a:avLst/>
          </a:prstGeom>
        </p:spPr>
      </p:pic>
    </p:spTree>
    <p:extLst>
      <p:ext uri="{BB962C8B-B14F-4D97-AF65-F5344CB8AC3E}">
        <p14:creationId xmlns:p14="http://schemas.microsoft.com/office/powerpoint/2010/main" val="3789879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26EE4-64BC-4A27-BA67-93FDFA1C5487}"/>
              </a:ext>
            </a:extLst>
          </p:cNvPr>
          <p:cNvSpPr>
            <a:spLocks noGrp="1"/>
          </p:cNvSpPr>
          <p:nvPr>
            <p:ph idx="4294967295"/>
          </p:nvPr>
        </p:nvSpPr>
        <p:spPr>
          <a:xfrm>
            <a:off x="1992313" y="1618812"/>
            <a:ext cx="9257995" cy="4383373"/>
          </a:xfrm>
          <a:prstGeom prst="rect">
            <a:avLst/>
          </a:prstGeom>
        </p:spPr>
        <p:txBody>
          <a:bodyPr/>
          <a:lstStyle/>
          <a:p>
            <a:pPr lvl="0"/>
            <a:r>
              <a:rPr lang="en-GB" sz="1900" dirty="0">
                <a:solidFill>
                  <a:schemeClr val="bg1"/>
                </a:solidFill>
              </a:rPr>
              <a:t>Decision support methodologies and tools needed for the optimal planning and asset management of the future system. </a:t>
            </a:r>
          </a:p>
          <a:p>
            <a:pPr lvl="0"/>
            <a:r>
              <a:rPr lang="en-GB" sz="1900" dirty="0">
                <a:solidFill>
                  <a:schemeClr val="bg1"/>
                </a:solidFill>
              </a:rPr>
              <a:t>New cost-effective concepts and solutions for smart operations based on new emerging control and monitoring technologies and extensive real time monitoring. </a:t>
            </a:r>
          </a:p>
          <a:p>
            <a:pPr lvl="0"/>
            <a:r>
              <a:rPr lang="en-GB" sz="1900" dirty="0">
                <a:solidFill>
                  <a:schemeClr val="bg1"/>
                </a:solidFill>
              </a:rPr>
              <a:t>Methods and models for cost-effective integration of flexible resources in smart distribution grids, including business models on how to utilise this flexibility.</a:t>
            </a:r>
          </a:p>
          <a:p>
            <a:pPr lvl="0"/>
            <a:r>
              <a:rPr lang="en-GB" sz="1900" dirty="0">
                <a:solidFill>
                  <a:schemeClr val="bg1"/>
                </a:solidFill>
              </a:rPr>
              <a:t>New concepts and solutions for utilising flexible resources in ancillary services and for increased observability between the distribution and transmission systems</a:t>
            </a:r>
          </a:p>
          <a:p>
            <a:pPr lvl="0"/>
            <a:r>
              <a:rPr lang="en-GB" sz="1900" dirty="0">
                <a:solidFill>
                  <a:schemeClr val="bg1"/>
                </a:solidFill>
              </a:rPr>
              <a:t>Microgrid concepts, technologies and solutions for optimal design, operation, and integration with the distribution system. </a:t>
            </a:r>
          </a:p>
          <a:p>
            <a:pPr lvl="0"/>
            <a:r>
              <a:rPr lang="en-GB" sz="1900" dirty="0">
                <a:solidFill>
                  <a:schemeClr val="bg1"/>
                </a:solidFill>
              </a:rPr>
              <a:t>Roadmap and recommendations for the transition to the intelligent electricity distribution system of 2030-2040 in Norway.</a:t>
            </a:r>
          </a:p>
        </p:txBody>
      </p:sp>
      <p:sp>
        <p:nvSpPr>
          <p:cNvPr id="7" name="Title 1">
            <a:extLst>
              <a:ext uri="{FF2B5EF4-FFF2-40B4-BE49-F238E27FC236}">
                <a16:creationId xmlns:a16="http://schemas.microsoft.com/office/drawing/2014/main" id="{425020BD-A437-4CD3-8379-1F2836C72F6D}"/>
              </a:ext>
            </a:extLst>
          </p:cNvPr>
          <p:cNvSpPr>
            <a:spLocks noGrp="1"/>
          </p:cNvSpPr>
          <p:nvPr>
            <p:ph type="title"/>
          </p:nvPr>
        </p:nvSpPr>
        <p:spPr>
          <a:xfrm>
            <a:off x="1992313" y="692150"/>
            <a:ext cx="9001711" cy="926662"/>
          </a:xfrm>
        </p:spPr>
        <p:txBody>
          <a:bodyPr/>
          <a:lstStyle/>
          <a:p>
            <a:r>
              <a:rPr lang="en-GB" dirty="0"/>
              <a:t>CINELDI Main Deliverables (1)</a:t>
            </a:r>
          </a:p>
        </p:txBody>
      </p:sp>
    </p:spTree>
    <p:extLst>
      <p:ext uri="{BB962C8B-B14F-4D97-AF65-F5344CB8AC3E}">
        <p14:creationId xmlns:p14="http://schemas.microsoft.com/office/powerpoint/2010/main" val="179135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3232-EA1F-423B-94BE-975592B2DD43}"/>
              </a:ext>
            </a:extLst>
          </p:cNvPr>
          <p:cNvSpPr>
            <a:spLocks noGrp="1"/>
          </p:cNvSpPr>
          <p:nvPr>
            <p:ph type="title"/>
          </p:nvPr>
        </p:nvSpPr>
        <p:spPr>
          <a:xfrm>
            <a:off x="1992313" y="692150"/>
            <a:ext cx="9001711" cy="926662"/>
          </a:xfrm>
        </p:spPr>
        <p:txBody>
          <a:bodyPr/>
          <a:lstStyle/>
          <a:p>
            <a:r>
              <a:rPr lang="en-GB" dirty="0"/>
              <a:t>CINELDI Main Deliverables (2)</a:t>
            </a:r>
          </a:p>
        </p:txBody>
      </p:sp>
      <p:sp>
        <p:nvSpPr>
          <p:cNvPr id="3" name="Content Placeholder 2">
            <a:extLst>
              <a:ext uri="{FF2B5EF4-FFF2-40B4-BE49-F238E27FC236}">
                <a16:creationId xmlns:a16="http://schemas.microsoft.com/office/drawing/2014/main" id="{9FB26EE4-64BC-4A27-BA67-93FDFA1C5487}"/>
              </a:ext>
            </a:extLst>
          </p:cNvPr>
          <p:cNvSpPr>
            <a:spLocks noGrp="1"/>
          </p:cNvSpPr>
          <p:nvPr>
            <p:ph idx="4294967295"/>
          </p:nvPr>
        </p:nvSpPr>
        <p:spPr>
          <a:xfrm>
            <a:off x="2002537" y="1638418"/>
            <a:ext cx="9106988" cy="3940943"/>
          </a:xfrm>
          <a:prstGeom prst="rect">
            <a:avLst/>
          </a:prstGeom>
        </p:spPr>
        <p:txBody>
          <a:bodyPr/>
          <a:lstStyle/>
          <a:p>
            <a:pPr lvl="0"/>
            <a:r>
              <a:rPr lang="en-GB" dirty="0">
                <a:solidFill>
                  <a:schemeClr val="bg1"/>
                </a:solidFill>
              </a:rPr>
              <a:t>Knowledge base for grid owners and public authorities</a:t>
            </a:r>
          </a:p>
          <a:p>
            <a:pPr lvl="0"/>
            <a:r>
              <a:rPr lang="en-GB" dirty="0">
                <a:solidFill>
                  <a:schemeClr val="bg1"/>
                </a:solidFill>
              </a:rPr>
              <a:t>Training researchers and master students and transfer expertise to industrial stakeholders</a:t>
            </a:r>
          </a:p>
          <a:p>
            <a:pPr lvl="0"/>
            <a:r>
              <a:rPr lang="en-GB" dirty="0">
                <a:solidFill>
                  <a:schemeClr val="bg1"/>
                </a:solidFill>
              </a:rPr>
              <a:t>Efficient knowledge transfer through goal-oriented communication and user-involvement</a:t>
            </a:r>
          </a:p>
          <a:p>
            <a:pPr lvl="0"/>
            <a:r>
              <a:rPr lang="en-GB" dirty="0">
                <a:solidFill>
                  <a:schemeClr val="bg1"/>
                </a:solidFill>
              </a:rPr>
              <a:t>Facilitate business opportunities for technology providers by knowledge transfer</a:t>
            </a:r>
          </a:p>
          <a:p>
            <a:pPr lvl="0"/>
            <a:r>
              <a:rPr lang="en-GB" dirty="0">
                <a:solidFill>
                  <a:schemeClr val="bg1"/>
                </a:solidFill>
              </a:rPr>
              <a:t>Innovation opportunities for DSOs and TSO.</a:t>
            </a:r>
          </a:p>
          <a:p>
            <a:endParaRPr lang="en-GB" dirty="0">
              <a:solidFill>
                <a:schemeClr val="bg1"/>
              </a:solidFill>
            </a:endParaRPr>
          </a:p>
        </p:txBody>
      </p:sp>
    </p:spTree>
    <p:extLst>
      <p:ext uri="{BB962C8B-B14F-4D97-AF65-F5344CB8AC3E}">
        <p14:creationId xmlns:p14="http://schemas.microsoft.com/office/powerpoint/2010/main" val="56791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8E44-E048-4434-A7E4-370498CFD464}"/>
              </a:ext>
            </a:extLst>
          </p:cNvPr>
          <p:cNvSpPr>
            <a:spLocks noGrp="1"/>
          </p:cNvSpPr>
          <p:nvPr>
            <p:ph type="title"/>
          </p:nvPr>
        </p:nvSpPr>
        <p:spPr>
          <a:xfrm>
            <a:off x="2027534" y="-19834"/>
            <a:ext cx="9001711" cy="926662"/>
          </a:xfrm>
        </p:spPr>
        <p:txBody>
          <a:bodyPr/>
          <a:lstStyle/>
          <a:p>
            <a:r>
              <a:rPr lang="en-GB" sz="4000" dirty="0"/>
              <a:t>Scenarios for the future distribution grid</a:t>
            </a:r>
          </a:p>
        </p:txBody>
      </p:sp>
      <p:grpSp>
        <p:nvGrpSpPr>
          <p:cNvPr id="3" name="Group 2">
            <a:extLst>
              <a:ext uri="{FF2B5EF4-FFF2-40B4-BE49-F238E27FC236}">
                <a16:creationId xmlns:a16="http://schemas.microsoft.com/office/drawing/2014/main" id="{DCA10E7F-CC14-41A7-9334-A4EDF39A0D79}"/>
              </a:ext>
            </a:extLst>
          </p:cNvPr>
          <p:cNvGrpSpPr/>
          <p:nvPr/>
        </p:nvGrpSpPr>
        <p:grpSpPr>
          <a:xfrm>
            <a:off x="1692882" y="613424"/>
            <a:ext cx="8826929" cy="5915613"/>
            <a:chOff x="1692882" y="613424"/>
            <a:chExt cx="8826929" cy="5915613"/>
          </a:xfrm>
        </p:grpSpPr>
        <p:pic>
          <p:nvPicPr>
            <p:cNvPr id="26" name="Picture 25">
              <a:extLst>
                <a:ext uri="{FF2B5EF4-FFF2-40B4-BE49-F238E27FC236}">
                  <a16:creationId xmlns:a16="http://schemas.microsoft.com/office/drawing/2014/main" id="{F1E4D87D-743A-418B-8D9F-813D29A81192}"/>
                </a:ext>
              </a:extLst>
            </p:cNvPr>
            <p:cNvPicPr>
              <a:picLocks noChangeAspect="1"/>
            </p:cNvPicPr>
            <p:nvPr/>
          </p:nvPicPr>
          <p:blipFill>
            <a:blip r:embed="rId3" cstate="print">
              <a:alphaModFix amt="57000"/>
              <a:extLst>
                <a:ext uri="{28A0092B-C50C-407E-A947-70E740481C1C}">
                  <a14:useLocalDpi xmlns:a14="http://schemas.microsoft.com/office/drawing/2010/main" val="0"/>
                </a:ext>
              </a:extLst>
            </a:blip>
            <a:stretch>
              <a:fillRect/>
            </a:stretch>
          </p:blipFill>
          <p:spPr>
            <a:xfrm>
              <a:off x="4945240" y="5224419"/>
              <a:ext cx="2408128" cy="1304618"/>
            </a:xfrm>
            <a:prstGeom prst="rect">
              <a:avLst/>
            </a:prstGeom>
          </p:spPr>
        </p:pic>
        <p:pic>
          <p:nvPicPr>
            <p:cNvPr id="21" name="Picture 20" descr="A picture containing person, outdoor, man, boy&#10;&#10;Description automatically generated">
              <a:extLst>
                <a:ext uri="{FF2B5EF4-FFF2-40B4-BE49-F238E27FC236}">
                  <a16:creationId xmlns:a16="http://schemas.microsoft.com/office/drawing/2014/main" id="{E05D1682-D88F-4B9A-AC26-C90F1A005FD0}"/>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2652" t="6409" r="22652" b="18088"/>
            <a:stretch/>
          </p:blipFill>
          <p:spPr>
            <a:xfrm>
              <a:off x="8770512" y="2793479"/>
              <a:ext cx="1641618" cy="1511514"/>
            </a:xfrm>
            <a:prstGeom prst="rect">
              <a:avLst/>
            </a:prstGeom>
          </p:spPr>
        </p:pic>
        <p:pic>
          <p:nvPicPr>
            <p:cNvPr id="23" name="Picture 22" descr="A person lying on a sofa&#10;&#10;Description automatically generated">
              <a:extLst>
                <a:ext uri="{FF2B5EF4-FFF2-40B4-BE49-F238E27FC236}">
                  <a16:creationId xmlns:a16="http://schemas.microsoft.com/office/drawing/2014/main" id="{FC1339C2-5F2F-48A1-B925-C7A1133AEB12}"/>
                </a:ext>
              </a:extLst>
            </p:cNvPr>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32785" t="20965" r="18337" b="11257"/>
            <a:stretch/>
          </p:blipFill>
          <p:spPr>
            <a:xfrm>
              <a:off x="1797370" y="2793479"/>
              <a:ext cx="1641617" cy="1511514"/>
            </a:xfrm>
            <a:prstGeom prst="rect">
              <a:avLst/>
            </a:prstGeom>
          </p:spPr>
        </p:pic>
        <p:grpSp>
          <p:nvGrpSpPr>
            <p:cNvPr id="6" name="Group 5">
              <a:extLst>
                <a:ext uri="{FF2B5EF4-FFF2-40B4-BE49-F238E27FC236}">
                  <a16:creationId xmlns:a16="http://schemas.microsoft.com/office/drawing/2014/main" id="{AD304644-B65A-49EA-BD34-47793D4B91CE}"/>
                </a:ext>
              </a:extLst>
            </p:cNvPr>
            <p:cNvGrpSpPr/>
            <p:nvPr/>
          </p:nvGrpSpPr>
          <p:grpSpPr>
            <a:xfrm>
              <a:off x="5901874" y="906828"/>
              <a:ext cx="405759" cy="5055822"/>
              <a:chOff x="1901616" y="1559453"/>
              <a:chExt cx="249630" cy="3529670"/>
            </a:xfrm>
          </p:grpSpPr>
          <p:cxnSp>
            <p:nvCxnSpPr>
              <p:cNvPr id="7" name="Straight Connector 6">
                <a:extLst>
                  <a:ext uri="{FF2B5EF4-FFF2-40B4-BE49-F238E27FC236}">
                    <a16:creationId xmlns:a16="http://schemas.microsoft.com/office/drawing/2014/main" id="{CB310B3C-FB44-4508-A6CF-5DA84518E6C9}"/>
                  </a:ext>
                </a:extLst>
              </p:cNvPr>
              <p:cNvCxnSpPr>
                <a:cxnSpLocks/>
              </p:cNvCxnSpPr>
              <p:nvPr/>
            </p:nvCxnSpPr>
            <p:spPr>
              <a:xfrm>
                <a:off x="2026428" y="1684265"/>
                <a:ext cx="0" cy="3261521"/>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8" name="Oval 7">
                <a:extLst>
                  <a:ext uri="{FF2B5EF4-FFF2-40B4-BE49-F238E27FC236}">
                    <a16:creationId xmlns:a16="http://schemas.microsoft.com/office/drawing/2014/main" id="{A206E1C3-1BFB-4731-A65E-86F031A72985}"/>
                  </a:ext>
                </a:extLst>
              </p:cNvPr>
              <p:cNvSpPr/>
              <p:nvPr/>
            </p:nvSpPr>
            <p:spPr>
              <a:xfrm>
                <a:off x="1901616" y="1559453"/>
                <a:ext cx="249627" cy="249627"/>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39ECE5C8-A563-4819-B431-D82DCDF30AAD}"/>
                  </a:ext>
                </a:extLst>
              </p:cNvPr>
              <p:cNvSpPr/>
              <p:nvPr/>
            </p:nvSpPr>
            <p:spPr>
              <a:xfrm>
                <a:off x="1901618" y="4839496"/>
                <a:ext cx="249628" cy="249627"/>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EDBE7BAA-2C41-449D-8DF8-EC92716838A2}"/>
                </a:ext>
              </a:extLst>
            </p:cNvPr>
            <p:cNvGrpSpPr/>
            <p:nvPr/>
          </p:nvGrpSpPr>
          <p:grpSpPr>
            <a:xfrm rot="5400000">
              <a:off x="5901872" y="628470"/>
              <a:ext cx="405760" cy="5737286"/>
              <a:chOff x="1901613" y="1559453"/>
              <a:chExt cx="249631" cy="3529670"/>
            </a:xfrm>
          </p:grpSpPr>
          <p:cxnSp>
            <p:nvCxnSpPr>
              <p:cNvPr id="14" name="Straight Connector 13">
                <a:extLst>
                  <a:ext uri="{FF2B5EF4-FFF2-40B4-BE49-F238E27FC236}">
                    <a16:creationId xmlns:a16="http://schemas.microsoft.com/office/drawing/2014/main" id="{C2174B90-5F85-4D4A-ADEB-4BE8B17314A1}"/>
                  </a:ext>
                </a:extLst>
              </p:cNvPr>
              <p:cNvCxnSpPr>
                <a:cxnSpLocks/>
              </p:cNvCxnSpPr>
              <p:nvPr/>
            </p:nvCxnSpPr>
            <p:spPr>
              <a:xfrm>
                <a:off x="2026428" y="1684265"/>
                <a:ext cx="0" cy="3261521"/>
              </a:xfrm>
              <a:prstGeom prst="line">
                <a:avLst/>
              </a:prstGeom>
              <a:ln w="38100">
                <a:solidFill>
                  <a:schemeClr val="bg1"/>
                </a:solidFill>
              </a:ln>
            </p:spPr>
            <p:style>
              <a:lnRef idx="3">
                <a:schemeClr val="accent4"/>
              </a:lnRef>
              <a:fillRef idx="0">
                <a:schemeClr val="accent4"/>
              </a:fillRef>
              <a:effectRef idx="2">
                <a:schemeClr val="accent4"/>
              </a:effectRef>
              <a:fontRef idx="minor">
                <a:schemeClr val="tx1"/>
              </a:fontRef>
            </p:style>
          </p:cxnSp>
          <p:sp>
            <p:nvSpPr>
              <p:cNvPr id="15" name="Oval 14">
                <a:extLst>
                  <a:ext uri="{FF2B5EF4-FFF2-40B4-BE49-F238E27FC236}">
                    <a16:creationId xmlns:a16="http://schemas.microsoft.com/office/drawing/2014/main" id="{B9C5F7B8-623D-44CA-AB20-82D25426BEE7}"/>
                  </a:ext>
                </a:extLst>
              </p:cNvPr>
              <p:cNvSpPr/>
              <p:nvPr/>
            </p:nvSpPr>
            <p:spPr>
              <a:xfrm>
                <a:off x="1901615" y="1559453"/>
                <a:ext cx="249629" cy="249627"/>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346F5101-3474-40D4-A88B-A289B8DAE6E5}"/>
                  </a:ext>
                </a:extLst>
              </p:cNvPr>
              <p:cNvSpPr/>
              <p:nvPr/>
            </p:nvSpPr>
            <p:spPr>
              <a:xfrm>
                <a:off x="1901613" y="4839495"/>
                <a:ext cx="249630" cy="249628"/>
              </a:xfrm>
              <a:prstGeom prst="ellipse">
                <a:avLst/>
              </a:prstGeom>
              <a:solidFill>
                <a:srgbClr val="A9C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8" name="Rectangle 17">
              <a:extLst>
                <a:ext uri="{FF2B5EF4-FFF2-40B4-BE49-F238E27FC236}">
                  <a16:creationId xmlns:a16="http://schemas.microsoft.com/office/drawing/2014/main" id="{EE77CC97-7B14-4B3C-94E4-67F421C7BAC4}"/>
                </a:ext>
              </a:extLst>
            </p:cNvPr>
            <p:cNvSpPr/>
            <p:nvPr/>
          </p:nvSpPr>
          <p:spPr>
            <a:xfrm>
              <a:off x="4151816" y="3719771"/>
              <a:ext cx="1718162" cy="1119332"/>
            </a:xfrm>
            <a:prstGeom prst="rect">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Business</a:t>
              </a: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as usual</a:t>
              </a:r>
            </a:p>
          </p:txBody>
        </p:sp>
        <p:sp>
          <p:nvSpPr>
            <p:cNvPr id="29" name="TextBox 11">
              <a:extLst>
                <a:ext uri="{FF2B5EF4-FFF2-40B4-BE49-F238E27FC236}">
                  <a16:creationId xmlns:a16="http://schemas.microsoft.com/office/drawing/2014/main" id="{897D082D-32A4-416C-B73C-4513AE2C13BB}"/>
                </a:ext>
              </a:extLst>
            </p:cNvPr>
            <p:cNvSpPr txBox="1"/>
            <p:nvPr/>
          </p:nvSpPr>
          <p:spPr>
            <a:xfrm>
              <a:off x="4151818" y="2148046"/>
              <a:ext cx="1718161" cy="1119333"/>
            </a:xfrm>
            <a:prstGeom prst="rect">
              <a:avLst/>
            </a:prstGeom>
            <a:no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Automated grid</a:t>
              </a:r>
            </a:p>
          </p:txBody>
        </p:sp>
        <p:sp>
          <p:nvSpPr>
            <p:cNvPr id="30" name="TextBox 9">
              <a:extLst>
                <a:ext uri="{FF2B5EF4-FFF2-40B4-BE49-F238E27FC236}">
                  <a16:creationId xmlns:a16="http://schemas.microsoft.com/office/drawing/2014/main" id="{817E59D2-429A-4A40-ABE7-26734E6032FA}"/>
                </a:ext>
              </a:extLst>
            </p:cNvPr>
            <p:cNvSpPr txBox="1"/>
            <p:nvPr/>
          </p:nvSpPr>
          <p:spPr>
            <a:xfrm>
              <a:off x="6352087" y="3719781"/>
              <a:ext cx="1718153" cy="1119322"/>
            </a:xfrm>
            <a:prstGeom prst="rect">
              <a:avLst/>
            </a:prstGeom>
            <a:no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Distribution grid as</a:t>
              </a:r>
            </a:p>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 back-up</a:t>
              </a:r>
            </a:p>
          </p:txBody>
        </p:sp>
        <p:pic>
          <p:nvPicPr>
            <p:cNvPr id="32" name="Bilde 31">
              <a:extLst>
                <a:ext uri="{FF2B5EF4-FFF2-40B4-BE49-F238E27FC236}">
                  <a16:creationId xmlns:a16="http://schemas.microsoft.com/office/drawing/2014/main" id="{C334F042-FC05-4EFC-BAEE-107FA80952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3839" y="1227089"/>
              <a:ext cx="972398" cy="684444"/>
            </a:xfrm>
            <a:prstGeom prst="rect">
              <a:avLst/>
            </a:prstGeom>
          </p:spPr>
        </p:pic>
        <p:pic>
          <p:nvPicPr>
            <p:cNvPr id="10" name="Picture 9" descr="A close up of a sign&#10;&#10;Description automatically generated">
              <a:extLst>
                <a:ext uri="{FF2B5EF4-FFF2-40B4-BE49-F238E27FC236}">
                  <a16:creationId xmlns:a16="http://schemas.microsoft.com/office/drawing/2014/main" id="{2BB0C7B5-1D1B-43BC-B3C5-8BD11301A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262" y="1227089"/>
              <a:ext cx="988019" cy="694771"/>
            </a:xfrm>
            <a:prstGeom prst="rect">
              <a:avLst/>
            </a:prstGeom>
          </p:spPr>
        </p:pic>
        <p:sp>
          <p:nvSpPr>
            <p:cNvPr id="24" name="TextBox 11">
              <a:extLst>
                <a:ext uri="{FF2B5EF4-FFF2-40B4-BE49-F238E27FC236}">
                  <a16:creationId xmlns:a16="http://schemas.microsoft.com/office/drawing/2014/main" id="{225BF15B-D843-4A4A-B0D5-7F0762219785}"/>
                </a:ext>
              </a:extLst>
            </p:cNvPr>
            <p:cNvSpPr txBox="1"/>
            <p:nvPr/>
          </p:nvSpPr>
          <p:spPr>
            <a:xfrm>
              <a:off x="6352079" y="2148046"/>
              <a:ext cx="1718161" cy="1119333"/>
            </a:xfrm>
            <a:prstGeom prst="rect">
              <a:avLst/>
            </a:prstGeom>
            <a:no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Flexible and intelligent grid</a:t>
              </a:r>
            </a:p>
          </p:txBody>
        </p:sp>
        <p:sp>
          <p:nvSpPr>
            <p:cNvPr id="25" name="TextBox 24">
              <a:extLst>
                <a:ext uri="{FF2B5EF4-FFF2-40B4-BE49-F238E27FC236}">
                  <a16:creationId xmlns:a16="http://schemas.microsoft.com/office/drawing/2014/main" id="{B4488B54-2C08-4B47-BCC1-67C60E696589}"/>
                </a:ext>
              </a:extLst>
            </p:cNvPr>
            <p:cNvSpPr txBox="1"/>
            <p:nvPr/>
          </p:nvSpPr>
          <p:spPr>
            <a:xfrm>
              <a:off x="4484052" y="613424"/>
              <a:ext cx="3223895" cy="400110"/>
            </a:xfrm>
            <a:prstGeom prst="rect">
              <a:avLst/>
            </a:prstGeom>
            <a:noFill/>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Digitalised grid</a:t>
              </a:r>
            </a:p>
          </p:txBody>
        </p:sp>
        <p:sp>
          <p:nvSpPr>
            <p:cNvPr id="39" name="TextBox 38">
              <a:extLst>
                <a:ext uri="{FF2B5EF4-FFF2-40B4-BE49-F238E27FC236}">
                  <a16:creationId xmlns:a16="http://schemas.microsoft.com/office/drawing/2014/main" id="{DE2571F8-C3B2-4F6B-BA13-F67A2195613C}"/>
                </a:ext>
              </a:extLst>
            </p:cNvPr>
            <p:cNvSpPr txBox="1"/>
            <p:nvPr/>
          </p:nvSpPr>
          <p:spPr>
            <a:xfrm>
              <a:off x="3974617" y="4911175"/>
              <a:ext cx="4349373" cy="400110"/>
            </a:xfrm>
            <a:prstGeom prst="rect">
              <a:avLst/>
            </a:prstGeom>
            <a:noFill/>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Analogous grid</a:t>
              </a:r>
            </a:p>
          </p:txBody>
        </p:sp>
        <p:sp>
          <p:nvSpPr>
            <p:cNvPr id="40" name="TextBox 39">
              <a:extLst>
                <a:ext uri="{FF2B5EF4-FFF2-40B4-BE49-F238E27FC236}">
                  <a16:creationId xmlns:a16="http://schemas.microsoft.com/office/drawing/2014/main" id="{E255B569-CAE8-4F46-8CB8-AE431B6D3BD6}"/>
                </a:ext>
              </a:extLst>
            </p:cNvPr>
            <p:cNvSpPr txBox="1"/>
            <p:nvPr/>
          </p:nvSpPr>
          <p:spPr>
            <a:xfrm>
              <a:off x="1692882" y="2170575"/>
              <a:ext cx="1696076" cy="707886"/>
            </a:xfrm>
            <a:prstGeom prst="rect">
              <a:avLst/>
            </a:prstGeom>
            <a:noFill/>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Passive customers</a:t>
              </a:r>
            </a:p>
          </p:txBody>
        </p:sp>
        <p:sp>
          <p:nvSpPr>
            <p:cNvPr id="41" name="TextBox 40">
              <a:extLst>
                <a:ext uri="{FF2B5EF4-FFF2-40B4-BE49-F238E27FC236}">
                  <a16:creationId xmlns:a16="http://schemas.microsoft.com/office/drawing/2014/main" id="{5C525F8E-9BB0-4078-8B9B-6D48FDACCCAE}"/>
                </a:ext>
              </a:extLst>
            </p:cNvPr>
            <p:cNvSpPr txBox="1"/>
            <p:nvPr/>
          </p:nvSpPr>
          <p:spPr>
            <a:xfrm>
              <a:off x="8662830" y="2170575"/>
              <a:ext cx="1856981" cy="707886"/>
            </a:xfrm>
            <a:prstGeom prst="rect">
              <a:avLst/>
            </a:prstGeom>
            <a:noFill/>
            <a:ln>
              <a:noFill/>
            </a:ln>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Active customers</a:t>
              </a:r>
            </a:p>
          </p:txBody>
        </p:sp>
      </p:grpSp>
    </p:spTree>
    <p:extLst>
      <p:ext uri="{BB962C8B-B14F-4D97-AF65-F5344CB8AC3E}">
        <p14:creationId xmlns:p14="http://schemas.microsoft.com/office/powerpoint/2010/main" val="1573313679"/>
      </p:ext>
    </p:extLst>
  </p:cSld>
  <p:clrMapOvr>
    <a:masterClrMapping/>
  </p:clrMapOvr>
</p:sld>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 id="{D56B2F66-AA45-4E47-BCDD-B29B57954A8C}" vid="{0BD889E9-39EF-482F-9F82-39E752C07829}"/>
    </a:ext>
  </a:extLst>
</a:theme>
</file>

<file path=ppt/theme/theme2.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l_v4-2-1" id="{D56B2F66-AA45-4E47-BCDD-B29B57954A8C}" vid="{0BD889E9-39EF-482F-9F82-39E752C0782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rpDocClassificationEnUs xmlns="8bbd4995-53b7-43e2-b62f-10947586ac31">Unrestricted</CorpDocClassificationEnUs>
    <CorpDocClassificationNbNo xmlns="8bbd4995-53b7-43e2-b62f-10947586ac31">Åpen</CorpDocClassificationNbNo>
    <CorpDocPageClassificationEnUs xmlns="8bbd4995-53b7-43e2-b62f-10947586ac31">Unrestricted</CorpDocPageClassificationEnUs>
    <CorpDocPageClassificationNbNo xmlns="8bbd4995-53b7-43e2-b62f-10947586ac31">Åpen</CorpDocPageClassificationNbNo>
    <CorpSiteAccess xmlns="8bbd4995-53b7-43e2-b62f-10947586ac31">Kun navngitte medlemmer</CorpSiteAccess>
    <CorpSiteClassification xmlns="8bbd4995-53b7-43e2-b62f-10947586ac31">Åpen</CorpSiteClassification>
    <CorpSiteZipContact xmlns="8bbd4995-53b7-43e2-b62f-10947586ac31" xsi:nil="true"/>
    <CorpSiteProjectLeader xmlns="8bbd4995-53b7-43e2-b62f-10947586ac31">
      <UserInfo>
        <DisplayName/>
        <AccountId xsi:nil="true"/>
        <AccountType/>
      </UserInfo>
    </CorpSiteProjectLeader>
    <TaxCatchAll xmlns="c933fef9-ae48-480c-b970-11d259b1b867" xsi:nil="true"/>
    <CorpSiteSubTitle xmlns="8bbd4995-53b7-43e2-b62f-10947586ac31" xsi:nil="true"/>
    <CorpSiteTags xmlns="8bbd4995-53b7-43e2-b62f-10947586ac31" xsi:nil="true"/>
    <CorpSiteISBN xmlns="8bbd4995-53b7-43e2-b62f-10947586ac31" xsi:nil="true"/>
    <CorpWorkflowFeedback xmlns="8bbd4995-53b7-43e2-b62f-10947586ac31" xsi:nil="true"/>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SiteProjectOwner xmlns="8bbd4995-53b7-43e2-b62f-10947586ac31">
      <UserInfo>
        <DisplayName/>
        <AccountId xsi:nil="true"/>
        <AccountType/>
      </UserInfo>
    </CorpSiteProjectOwner>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lcf76f155ced4ddcb4097134ff3c332f xmlns="eb08110c-9e89-4484-9c15-8640bee3a96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4416D189FF9FCC438265160CD7DE5BC8" ma:contentTypeVersion="51" ma:contentTypeDescription="Opprett et nytt dokument." ma:contentTypeScope="" ma:versionID="2ec8244f9b3de9f19c6329c78d0f38aa">
  <xsd:schema xmlns:xsd="http://www.w3.org/2001/XMLSchema" xmlns:xs="http://www.w3.org/2001/XMLSchema" xmlns:p="http://schemas.microsoft.com/office/2006/metadata/properties" xmlns:ns2="8bbd4995-53b7-43e2-b62f-10947586ac31" xmlns:ns3="eb08110c-9e89-4484-9c15-8640bee3a960" xmlns:ns4="c933fef9-ae48-480c-b970-11d259b1b867" targetNamespace="http://schemas.microsoft.com/office/2006/metadata/properties" ma:root="true" ma:fieldsID="c4decd6b1f2ba9f334458818e8a28981" ns2:_="" ns3:_="" ns4:_="">
    <xsd:import namespace="8bbd4995-53b7-43e2-b62f-10947586ac31"/>
    <xsd:import namespace="eb08110c-9e89-4484-9c15-8640bee3a960"/>
    <xsd:import namespace="c933fef9-ae48-480c-b970-11d259b1b867"/>
    <xsd:element name="properties">
      <xsd:complexType>
        <xsd:sequence>
          <xsd:element name="documentManagement">
            <xsd:complexType>
              <xsd:all>
                <xsd:element ref="ns2:ArchiveStatus" minOccurs="0"/>
                <xsd:element ref="ns2:CorpWorkflowApproval" minOccurs="0"/>
                <xsd:element ref="ns2:CorpWorkflowFeedback"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Email" minOccurs="0"/>
                <xsd:element ref="ns2:CorpDocPageClassificationNbNo" minOccurs="0"/>
                <xsd:element ref="ns2:CorpDocClassificationEnUs" minOccurs="0"/>
                <xsd:element ref="ns2:CorpDocPageClassificationEnUs" minOccurs="0"/>
                <xsd:element ref="ns2:CorpDocClassificationNbNo" minOccurs="0"/>
                <xsd:element ref="ns2:CorpSiteInstituteEnUs" minOccurs="0"/>
                <xsd:element ref="ns2:CorpSiteInstitutePhone" minOccurs="0"/>
                <xsd:element ref="ns2:CorpSiteDocLanguage" minOccurs="0"/>
                <xsd:element ref="ns2:CorpDocInstitute" minOccurs="0"/>
                <xsd:element ref="ns2:CorpDocVersion"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SiteProjectNumber" ma:index="12" nillable="true" ma:displayName="Prosjektnummer" ma:default="" ma:internalName="CorpSiteProjectNumber">
      <xsd:simpleType>
        <xsd:restriction base="dms:Text">
          <xsd:maxLength value="255"/>
        </xsd:restriction>
      </xsd:simpleType>
    </xsd:element>
    <xsd:element name="CorpSiteProjectName" ma:index="13" nillable="true" ma:displayName="Prosjektnavn" ma:internalName="CorpSiteProjectName">
      <xsd:simpleType>
        <xsd:restriction base="dms:Text">
          <xsd:maxLength value="255"/>
        </xsd:restriction>
      </xsd:simpleType>
    </xsd:element>
    <xsd:element name="CorpSiteSubTitle" ma:index="14" nillable="true" ma:displayName="Undertittel" ma:internalName="CorpSiteSubTitle">
      <xsd:simpleType>
        <xsd:restriction base="dms:Text">
          <xsd:maxLength value="255"/>
        </xsd:restriction>
      </xsd:simpleType>
    </xsd:element>
    <xsd:element name="CorpSiteAccess" ma:index="15"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6" nillable="true" ma:displayName="Grad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7" nillable="true" ma:displayName="Tags" ma:internalName="CorpSiteTags">
      <xsd:simpleType>
        <xsd:restriction base="dms:Text">
          <xsd:maxLength value="255"/>
        </xsd:restriction>
      </xsd:simpleType>
    </xsd:element>
    <xsd:element name="CorpSiteProjectQA" ma:index="18"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9"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20"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1" nillable="true" ma:displayName="Rapport nummer" ma:internalName="CorpSiteReportNumber">
      <xsd:simpleType>
        <xsd:restriction base="dms:Text">
          <xsd:maxLength value="255"/>
        </xsd:restriction>
      </xsd:simpleType>
    </xsd:element>
    <xsd:element name="CorpSiteISBN" ma:index="22" nillable="true" ma:displayName="ISBN" ma:internalName="CorpSiteISBN">
      <xsd:simpleType>
        <xsd:restriction base="dms:Text">
          <xsd:maxLength value="255"/>
        </xsd:restriction>
      </xsd:simpleType>
    </xsd:element>
    <xsd:element name="CorpSiteCoAuthors" ma:index="23" nillable="true" ma:displayName="Medforfattere" ma:internalName="CorpSiteCoAuthors">
      <xsd:simpleType>
        <xsd:restriction base="dms:Text">
          <xsd:maxLength value="255"/>
        </xsd:restriction>
      </xsd:simpleType>
    </xsd:element>
    <xsd:element name="CorpSiteRecipientCompany" ma:index="24" nillable="true" ma:displayName="Mottakende selskap" ma:internalName="CorpSiteRecipientCompany">
      <xsd:simpleType>
        <xsd:restriction base="dms:Text">
          <xsd:maxLength value="255"/>
        </xsd:restriction>
      </xsd:simpleType>
    </xsd:element>
    <xsd:element name="CorpSiteRecipientPerson" ma:index="25" nillable="true" ma:displayName="Mottakende person" ma:internalName="CorpSiteRecipientPerson">
      <xsd:simpleType>
        <xsd:restriction base="dms:Text">
          <xsd:maxLength value="255"/>
        </xsd:restriction>
      </xsd:simpleType>
    </xsd:element>
    <xsd:element name="CorpSiteOurRef" ma:index="26" nillable="true" ma:displayName="Vår ref" ma:internalName="CorpSiteOurRef">
      <xsd:simpleType>
        <xsd:restriction base="dms:Text">
          <xsd:maxLength value="255"/>
        </xsd:restriction>
      </xsd:simpleType>
    </xsd:element>
    <xsd:element name="CorpSiteDocumentAuthor" ma:index="27"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8" nillable="true" ma:displayName="Adresse" ma:internalName="CorpSiteZipAddress">
      <xsd:simpleType>
        <xsd:restriction base="dms:Note">
          <xsd:maxLength value="255"/>
        </xsd:restriction>
      </xsd:simpleType>
    </xsd:element>
    <xsd:element name="CorpSiteZipContact" ma:index="29" nillable="true" ma:displayName="Kontakt" ma:internalName="CorpSiteZipContact">
      <xsd:simpleType>
        <xsd:restriction base="dms:Note">
          <xsd:maxLength value="255"/>
        </xsd:restriction>
      </xsd:simpleType>
    </xsd:element>
    <xsd:element name="CorpSiteVATNumber" ma:index="30" nillable="true" ma:displayName="Foretaksnummer" ma:internalName="CorpSiteVATNumber">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2"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3"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4"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DocClassificationNbNo" ma:index="35"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SiteInstituteEnUs" ma:index="36" nillable="true" ma:displayName="InstituteEng" ma:internalName="CorpSiteInstituteEnUs">
      <xsd:simpleType>
        <xsd:restriction base="dms:Text">
          <xsd:maxLength value="255"/>
        </xsd:restriction>
      </xsd:simpleType>
    </xsd:element>
    <xsd:element name="CorpSiteInstitutePhone" ma:index="37" nillable="true" ma:displayName="Institutt telefon" ma:internalName="CorpSiteInstitutePhone">
      <xsd:simpleType>
        <xsd:restriction base="dms:Text">
          <xsd:maxLength value="255"/>
        </xsd:restriction>
      </xsd:simpleType>
    </xsd:element>
    <xsd:element name="CorpSiteDocLanguage" ma:index="38" nillable="true" ma:displayName="Språk" ma:internalName="CorpSiteDocLanguage">
      <xsd:simpleType>
        <xsd:restriction base="dms:Text">
          <xsd:maxLength value="255"/>
        </xsd:restriction>
      </xsd:simpleType>
    </xsd:element>
    <xsd:element name="CorpDocInstitute" ma:index="39" nillable="true" ma:displayName="Institutt" ma:internalName="CorpDocInstitute">
      <xsd:simpleType>
        <xsd:restriction base="dms:Text">
          <xsd:maxLength value="255"/>
        </xsd:restriction>
      </xsd:simpleType>
    </xsd:element>
    <xsd:element name="CorpDocVersion" ma:index="40" nillable="true" ma:displayName="Versjon" ma:internalName="CorpDocVer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08110c-9e89-4484-9c15-8640bee3a960"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LengthInSeconds" ma:index="43" nillable="true" ma:displayName="MediaLengthInSeconds" ma:hidden="true" ma:internalName="MediaLengthInSeconds" ma:readOnly="true">
      <xsd:simpleType>
        <xsd:restriction base="dms:Unknown"/>
      </xsd:simpleType>
    </xsd:element>
    <xsd:element name="MediaServiceDateTaken" ma:index="44" nillable="true" ma:displayName="MediaServiceDateTaken" ma:hidden="true" ma:indexed="true" ma:internalName="MediaServiceDateTaken" ma:readOnly="true">
      <xsd:simpleType>
        <xsd:restriction base="dms:Text"/>
      </xsd:simpleType>
    </xsd:element>
    <xsd:element name="lcf76f155ced4ddcb4097134ff3c332f" ma:index="46" nillable="true" ma:taxonomy="true" ma:internalName="lcf76f155ced4ddcb4097134ff3c332f" ma:taxonomyFieldName="MediaServiceImageTags" ma:displayName="Bildemerkelapper" ma:readOnly="false" ma:fieldId="{5cf76f15-5ced-4ddc-b409-7134ff3c332f}" ma:taxonomyMulti="true" ma:sspId="322a372c-f9c2-4fd8-9939-aea158435baa" ma:termSetId="09814cd3-568e-fe90-9814-8d621ff8fb84" ma:anchorId="fba54fb3-c3e1-fe81-a776-ca4b69148c4d" ma:open="true" ma:isKeyword="false">
      <xsd:complexType>
        <xsd:sequence>
          <xsd:element ref="pc:Terms" minOccurs="0" maxOccurs="1"/>
        </xsd:sequence>
      </xsd:complexType>
    </xsd:element>
    <xsd:element name="MediaServiceOCR" ma:index="48" nillable="true" ma:displayName="Extracted Text" ma:internalName="MediaServiceOCR" ma:readOnly="true">
      <xsd:simpleType>
        <xsd:restriction base="dms:Note">
          <xsd:maxLength value="255"/>
        </xsd:restriction>
      </xsd:simpleType>
    </xsd:element>
    <xsd:element name="MediaServiceGenerationTime" ma:index="49" nillable="true" ma:displayName="MediaServiceGenerationTime" ma:hidden="true" ma:internalName="MediaServiceGenerationTime" ma:readOnly="true">
      <xsd:simpleType>
        <xsd:restriction base="dms:Text"/>
      </xsd:simpleType>
    </xsd:element>
    <xsd:element name="MediaServiceEventHashCode" ma:index="50" nillable="true" ma:displayName="MediaServiceEventHashCode" ma:hidden="true" ma:internalName="MediaServiceEventHashCode" ma:readOnly="true">
      <xsd:simpleType>
        <xsd:restriction base="dms:Text"/>
      </xsd:simpleType>
    </xsd:element>
    <xsd:element name="MediaServiceLocation" ma:index="51" nillable="true" ma:displayName="Location" ma:indexed="true" ma:internalName="MediaServiceLocation" ma:readOnly="true">
      <xsd:simpleType>
        <xsd:restriction base="dms:Text"/>
      </xsd:simpleType>
    </xsd:element>
    <xsd:element name="MediaServiceObjectDetectorVersions" ma:index="5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33fef9-ae48-480c-b970-11d259b1b867" elementFormDefault="qualified">
    <xsd:import namespace="http://schemas.microsoft.com/office/2006/documentManagement/types"/>
    <xsd:import namespace="http://schemas.microsoft.com/office/infopath/2007/PartnerControls"/>
    <xsd:element name="TaxCatchAll" ma:index="47" nillable="true" ma:displayName="Taxonomy Catch All Column" ma:hidden="true" ma:list="{86c6f2c5-cd8a-4497-a831-899a269db12e}" ma:internalName="TaxCatchAll" ma:showField="CatchAllData" ma:web="c933fef9-ae48-480c-b970-11d259b1b867">
      <xsd:complexType>
        <xsd:complexContent>
          <xsd:extension base="dms:MultiChoiceLookup">
            <xsd:sequence>
              <xsd:element name="Value" type="dms:Lookup" maxOccurs="unbounded" minOccurs="0" nillable="true"/>
            </xsd:sequence>
          </xsd:extension>
        </xsd:complexContent>
      </xsd:complexType>
    </xsd:element>
    <xsd:element name="SharedWithUsers" ma:index="5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BB225F-408F-43C0-953C-8BE46163A36B}">
  <ds:schemaRefs>
    <ds:schemaRef ds:uri="http://schemas.microsoft.com/sharepoint/v3/contenttype/forms"/>
  </ds:schemaRefs>
</ds:datastoreItem>
</file>

<file path=customXml/itemProps2.xml><?xml version="1.0" encoding="utf-8"?>
<ds:datastoreItem xmlns:ds="http://schemas.openxmlformats.org/officeDocument/2006/customXml" ds:itemID="{290F8443-71F4-4FC4-B817-2794E3833EBE}">
  <ds:schemaRefs>
    <ds:schemaRef ds:uri="http://schemas.microsoft.com/office/2006/metadata/properties"/>
    <ds:schemaRef ds:uri="http://schemas.microsoft.com/office/infopath/2007/PartnerControls"/>
    <ds:schemaRef ds:uri="8bbd4995-53b7-43e2-b62f-10947586ac31"/>
    <ds:schemaRef ds:uri="c933fef9-ae48-480c-b970-11d259b1b867"/>
    <ds:schemaRef ds:uri="eb08110c-9e89-4484-9c15-8640bee3a960"/>
  </ds:schemaRefs>
</ds:datastoreItem>
</file>

<file path=customXml/itemProps3.xml><?xml version="1.0" encoding="utf-8"?>
<ds:datastoreItem xmlns:ds="http://schemas.openxmlformats.org/officeDocument/2006/customXml" ds:itemID="{ECCD0DFB-C188-45DB-9130-4392602C3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d4995-53b7-43e2-b62f-10947586ac31"/>
    <ds:schemaRef ds:uri="eb08110c-9e89-4484-9c15-8640bee3a960"/>
    <ds:schemaRef ds:uri="c933fef9-ae48-480c-b970-11d259b1b8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2291</TotalTime>
  <Words>1045</Words>
  <Application>Microsoft Office PowerPoint</Application>
  <PresentationFormat>Widescreen</PresentationFormat>
  <Paragraphs>157</Paragraphs>
  <Slides>24</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Open Sans</vt:lpstr>
      <vt:lpstr>Source Sans Pro</vt:lpstr>
      <vt:lpstr>Symbol</vt:lpstr>
      <vt:lpstr>Wingdings</vt:lpstr>
      <vt:lpstr>SINTEF Lys</vt:lpstr>
      <vt:lpstr>1_SINTEF Lys</vt:lpstr>
      <vt:lpstr>PowerPoint Presentation</vt:lpstr>
      <vt:lpstr>PowerPoint Presentation</vt:lpstr>
      <vt:lpstr>CINELDI develops the electricity grid  of the future</vt:lpstr>
      <vt:lpstr>CINELDI facilitates the transition to the future flexible, intelligent and robust distribution grid</vt:lpstr>
      <vt:lpstr>CINELDI Mission</vt:lpstr>
      <vt:lpstr>CINELDIs Main goal: a sustainable grid</vt:lpstr>
      <vt:lpstr>CINELDI Main Deliverables (1)</vt:lpstr>
      <vt:lpstr>CINELDI Main Deliverables (2)</vt:lpstr>
      <vt:lpstr>Scenarios for the future distribution grid</vt:lpstr>
      <vt:lpstr>Research areas</vt:lpstr>
      <vt:lpstr>Pilot projects supporting the research  – in four thematic areas</vt:lpstr>
      <vt:lpstr>CINELDI in figures</vt:lpstr>
      <vt:lpstr>CINELDI partners</vt:lpstr>
      <vt:lpstr>PowerPoint Presentation</vt:lpstr>
      <vt:lpstr>Multidisciplinary research platform</vt:lpstr>
      <vt:lpstr>The National Smart Grid Laboratory         - an important asset in CINELDI</vt:lpstr>
      <vt:lpstr>… as well as smart grid pilot projects  and living labs</vt:lpstr>
      <vt:lpstr>Work packages</vt:lpstr>
      <vt:lpstr>Pilot projects in four thematic areas</vt:lpstr>
      <vt:lpstr> Researcher training and recruitment</vt:lpstr>
      <vt:lpstr>Communication and outreach</vt:lpstr>
      <vt:lpstr>CINELDIs Knowledge base (cineldi.no)</vt:lpstr>
      <vt:lpstr>Innovations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Hege Island Iversen</dc:creator>
  <cp:lastModifiedBy>Hege Island Iversen</cp:lastModifiedBy>
  <cp:revision>71</cp:revision>
  <dcterms:created xsi:type="dcterms:W3CDTF">2020-12-09T12:11:18Z</dcterms:created>
  <dcterms:modified xsi:type="dcterms:W3CDTF">2024-04-15T13:51:12Z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0x01010031B82B69D2361148B4D8F7EC1568021308004416D189FF9FCC438265160CD7DE5BC8</vt:lpwstr>
  </property>
  <property fmtid="{D5CDD505-2E9C-101B-9397-08002B2CF9AE}" pid="3" name="MediaServiceImageTags">
    <vt:lpwstr/>
  </property>
</Properties>
</file>