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25203150" cy="36004500"/>
  <p:notesSz cx="6805613" cy="9939338"/>
  <p:defaultTextStyle>
    <a:defPPr>
      <a:defRPr lang="en-US"/>
    </a:defPPr>
    <a:lvl1pPr marL="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95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9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85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8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75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97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965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96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5186">
          <p15:clr>
            <a:srgbClr val="A4A3A4"/>
          </p15:clr>
        </p15:guide>
        <p15:guide id="3" pos="15488">
          <p15:clr>
            <a:srgbClr val="A4A3A4"/>
          </p15:clr>
        </p15:guide>
        <p15:guide id="4" pos="9843">
          <p15:clr>
            <a:srgbClr val="A4A3A4"/>
          </p15:clr>
        </p15:guide>
        <p15:guide id="5" pos="103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4E4"/>
    <a:srgbClr val="00447C"/>
    <a:srgbClr val="024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3462" y="132"/>
      </p:cViewPr>
      <p:guideLst>
        <p:guide orient="horz" pos="12096"/>
        <p:guide pos="5186"/>
        <p:guide pos="15488"/>
        <p:guide pos="9843"/>
        <p:guide pos="103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8" y="11184733"/>
            <a:ext cx="21422678" cy="77176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45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579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5" y="1441852"/>
            <a:ext cx="5670709" cy="307205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8" y="1441852"/>
            <a:ext cx="16592074" cy="307205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195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974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6" y="23136229"/>
            <a:ext cx="21422678" cy="715089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6" y="15260246"/>
            <a:ext cx="21422678" cy="7875982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995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90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8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8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7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6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96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700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4" y="8401053"/>
            <a:ext cx="11131391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96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059345"/>
            <a:ext cx="11135768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50" indent="0">
              <a:buNone/>
              <a:defRPr sz="9500" b="1"/>
            </a:lvl2pPr>
            <a:lvl3pPr marL="4319901" indent="0">
              <a:buNone/>
              <a:defRPr sz="8500" b="1"/>
            </a:lvl3pPr>
            <a:lvl4pPr marL="6479851" indent="0">
              <a:buNone/>
              <a:defRPr sz="7600" b="1"/>
            </a:lvl4pPr>
            <a:lvl5pPr marL="8639801" indent="0">
              <a:buNone/>
              <a:defRPr sz="7600" b="1"/>
            </a:lvl5pPr>
            <a:lvl6pPr marL="10799750" indent="0">
              <a:buNone/>
              <a:defRPr sz="7600" b="1"/>
            </a:lvl6pPr>
            <a:lvl7pPr marL="12959701" indent="0">
              <a:buNone/>
              <a:defRPr sz="7600" b="1"/>
            </a:lvl7pPr>
            <a:lvl8pPr marL="15119651" indent="0">
              <a:buNone/>
              <a:defRPr sz="7600" b="1"/>
            </a:lvl8pPr>
            <a:lvl9pPr marL="17279601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2" y="8059345"/>
            <a:ext cx="11140142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50" indent="0">
              <a:buNone/>
              <a:defRPr sz="9500" b="1"/>
            </a:lvl2pPr>
            <a:lvl3pPr marL="4319901" indent="0">
              <a:buNone/>
              <a:defRPr sz="8500" b="1"/>
            </a:lvl3pPr>
            <a:lvl4pPr marL="6479851" indent="0">
              <a:buNone/>
              <a:defRPr sz="7600" b="1"/>
            </a:lvl4pPr>
            <a:lvl5pPr marL="8639801" indent="0">
              <a:buNone/>
              <a:defRPr sz="7600" b="1"/>
            </a:lvl5pPr>
            <a:lvl6pPr marL="10799750" indent="0">
              <a:buNone/>
              <a:defRPr sz="7600" b="1"/>
            </a:lvl6pPr>
            <a:lvl7pPr marL="12959701" indent="0">
              <a:buNone/>
              <a:defRPr sz="7600" b="1"/>
            </a:lvl7pPr>
            <a:lvl8pPr marL="15119651" indent="0">
              <a:buNone/>
              <a:defRPr sz="7600" b="1"/>
            </a:lvl8pPr>
            <a:lvl9pPr marL="17279601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441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106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704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60" y="1433514"/>
            <a:ext cx="8291663" cy="6100763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1" y="1433516"/>
            <a:ext cx="14089261" cy="3072884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60" y="7534278"/>
            <a:ext cx="8291663" cy="24628081"/>
          </a:xfrm>
        </p:spPr>
        <p:txBody>
          <a:bodyPr/>
          <a:lstStyle>
            <a:lvl1pPr marL="0" indent="0">
              <a:buNone/>
              <a:defRPr sz="6600"/>
            </a:lvl1pPr>
            <a:lvl2pPr marL="2159950" indent="0">
              <a:buNone/>
              <a:defRPr sz="5700"/>
            </a:lvl2pPr>
            <a:lvl3pPr marL="4319901" indent="0">
              <a:buNone/>
              <a:defRPr sz="4700"/>
            </a:lvl3pPr>
            <a:lvl4pPr marL="6479851" indent="0">
              <a:buNone/>
              <a:defRPr sz="4300"/>
            </a:lvl4pPr>
            <a:lvl5pPr marL="8639801" indent="0">
              <a:buNone/>
              <a:defRPr sz="4300"/>
            </a:lvl5pPr>
            <a:lvl6pPr marL="10799750" indent="0">
              <a:buNone/>
              <a:defRPr sz="4300"/>
            </a:lvl6pPr>
            <a:lvl7pPr marL="12959701" indent="0">
              <a:buNone/>
              <a:defRPr sz="4300"/>
            </a:lvl7pPr>
            <a:lvl8pPr marL="15119651" indent="0">
              <a:buNone/>
              <a:defRPr sz="4300"/>
            </a:lvl8pPr>
            <a:lvl9pPr marL="1727960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267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5203151"/>
            <a:ext cx="15121890" cy="297537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5100"/>
            </a:lvl1pPr>
            <a:lvl2pPr marL="2159950" indent="0">
              <a:buNone/>
              <a:defRPr sz="13200"/>
            </a:lvl2pPr>
            <a:lvl3pPr marL="4319901" indent="0">
              <a:buNone/>
              <a:defRPr sz="11300"/>
            </a:lvl3pPr>
            <a:lvl4pPr marL="6479851" indent="0">
              <a:buNone/>
              <a:defRPr sz="9500"/>
            </a:lvl4pPr>
            <a:lvl5pPr marL="8639801" indent="0">
              <a:buNone/>
              <a:defRPr sz="9500"/>
            </a:lvl5pPr>
            <a:lvl6pPr marL="10799750" indent="0">
              <a:buNone/>
              <a:defRPr sz="9500"/>
            </a:lvl6pPr>
            <a:lvl7pPr marL="12959701" indent="0">
              <a:buNone/>
              <a:defRPr sz="9500"/>
            </a:lvl7pPr>
            <a:lvl8pPr marL="15119651" indent="0">
              <a:buNone/>
              <a:defRPr sz="9500"/>
            </a:lvl8pPr>
            <a:lvl9pPr marL="17279601" indent="0">
              <a:buNone/>
              <a:defRPr sz="95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8178525"/>
            <a:ext cx="15121890" cy="4225526"/>
          </a:xfrm>
        </p:spPr>
        <p:txBody>
          <a:bodyPr/>
          <a:lstStyle>
            <a:lvl1pPr marL="0" indent="0">
              <a:buNone/>
              <a:defRPr sz="6600"/>
            </a:lvl1pPr>
            <a:lvl2pPr marL="2159950" indent="0">
              <a:buNone/>
              <a:defRPr sz="5700"/>
            </a:lvl2pPr>
            <a:lvl3pPr marL="4319901" indent="0">
              <a:buNone/>
              <a:defRPr sz="4700"/>
            </a:lvl3pPr>
            <a:lvl4pPr marL="6479851" indent="0">
              <a:buNone/>
              <a:defRPr sz="4300"/>
            </a:lvl4pPr>
            <a:lvl5pPr marL="8639801" indent="0">
              <a:buNone/>
              <a:defRPr sz="4300"/>
            </a:lvl5pPr>
            <a:lvl6pPr marL="10799750" indent="0">
              <a:buNone/>
              <a:defRPr sz="4300"/>
            </a:lvl6pPr>
            <a:lvl7pPr marL="12959701" indent="0">
              <a:buNone/>
              <a:defRPr sz="4300"/>
            </a:lvl7pPr>
            <a:lvl8pPr marL="15119651" indent="0">
              <a:buNone/>
              <a:defRPr sz="4300"/>
            </a:lvl8pPr>
            <a:lvl9pPr marL="1727960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110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1441849"/>
            <a:ext cx="22682835" cy="6000750"/>
          </a:xfrm>
          <a:prstGeom prst="rect">
            <a:avLst/>
          </a:prstGeom>
        </p:spPr>
        <p:txBody>
          <a:bodyPr vert="horz" lIns="431990" tIns="215995" rIns="431990" bIns="21599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431990" tIns="215995" rIns="431990" bIns="2159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0159" y="33370841"/>
            <a:ext cx="5880735" cy="1916907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8466-725F-4C83-97DB-4DC4AE7E4497}" type="datetimeFigureOut">
              <a:rPr lang="en-GB" smtClean="0"/>
              <a:pPr/>
              <a:t>04/07/2017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8" y="33370841"/>
            <a:ext cx="7980998" cy="1916907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62259" y="33370841"/>
            <a:ext cx="5880735" cy="1916907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399DE-0F6C-4E46-BE3B-77DF9E03BCC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906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1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963" indent="-1619963" algn="l" defTabSz="4319901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19" indent="-1349969" algn="l" defTabSz="431990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6" indent="-1079975" algn="l" defTabSz="4319901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1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585" y="0"/>
            <a:ext cx="7344991" cy="36004500"/>
          </a:xfrm>
          <a:prstGeom prst="rect">
            <a:avLst/>
          </a:prstGeom>
          <a:solidFill>
            <a:srgbClr val="004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r>
              <a:rPr lang="en-GB" smtClean="0"/>
              <a:t>       </a:t>
            </a:r>
            <a:endParaRPr lang="en-GB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7349576" y="864395"/>
            <a:ext cx="17637375" cy="3691869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endParaRPr lang="en-GB" sz="4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2200" b="1" dirty="0" smtClean="0">
                <a:solidFill>
                  <a:schemeClr val="tx2">
                    <a:lumMod val="75000"/>
                  </a:schemeClr>
                </a:solidFill>
              </a:rPr>
              <a:t>CEMCAP</a:t>
            </a:r>
            <a:endParaRPr lang="en-GB" sz="9600" b="1" dirty="0" smtClean="0"/>
          </a:p>
          <a:p>
            <a:pPr algn="ctr"/>
            <a:r>
              <a:rPr lang="en-GB" sz="7200" b="1" dirty="0" smtClean="0">
                <a:solidFill>
                  <a:schemeClr val="tx2">
                    <a:lumMod val="75000"/>
                  </a:schemeClr>
                </a:solidFill>
              </a:rPr>
              <a:t>– retrofittable CO</a:t>
            </a:r>
            <a:r>
              <a:rPr lang="en-GB" sz="7200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7200" b="1" dirty="0" smtClean="0">
                <a:solidFill>
                  <a:schemeClr val="tx2">
                    <a:lumMod val="75000"/>
                  </a:schemeClr>
                </a:solidFill>
              </a:rPr>
              <a:t> capture for cement plants</a:t>
            </a:r>
            <a:endParaRPr lang="en-GB" sz="7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>
            <a:spLocks/>
          </p:cNvSpPr>
          <p:nvPr/>
        </p:nvSpPr>
        <p:spPr>
          <a:xfrm>
            <a:off x="561754" y="3528642"/>
            <a:ext cx="6173964" cy="8031518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r>
              <a:rPr lang="nb-NO" sz="4400" i="1" dirty="0">
                <a:solidFill>
                  <a:schemeClr val="bg1"/>
                </a:solidFill>
              </a:rPr>
              <a:t>CEMCAP is a </a:t>
            </a:r>
            <a:r>
              <a:rPr lang="nb-NO" sz="4400" i="1" dirty="0" err="1" smtClean="0">
                <a:solidFill>
                  <a:schemeClr val="bg1"/>
                </a:solidFill>
              </a:rPr>
              <a:t>Horizon</a:t>
            </a:r>
            <a:r>
              <a:rPr lang="nb-NO" sz="4400" i="1" dirty="0" smtClean="0">
                <a:solidFill>
                  <a:schemeClr val="bg1"/>
                </a:solidFill>
              </a:rPr>
              <a:t> 2020 </a:t>
            </a:r>
            <a:r>
              <a:rPr lang="nb-NO" sz="4400" i="1" dirty="0" err="1">
                <a:solidFill>
                  <a:schemeClr val="bg1"/>
                </a:solidFill>
              </a:rPr>
              <a:t>project</a:t>
            </a:r>
            <a:r>
              <a:rPr lang="nb-NO" sz="4400" i="1" dirty="0">
                <a:solidFill>
                  <a:schemeClr val="bg1"/>
                </a:solidFill>
              </a:rPr>
              <a:t> </a:t>
            </a:r>
            <a:r>
              <a:rPr lang="nb-NO" sz="4400" i="1" dirty="0" err="1" smtClean="0">
                <a:solidFill>
                  <a:schemeClr val="bg1"/>
                </a:solidFill>
              </a:rPr>
              <a:t>with</a:t>
            </a:r>
            <a:r>
              <a:rPr lang="nb-NO" sz="4400" i="1" dirty="0" smtClean="0">
                <a:solidFill>
                  <a:schemeClr val="bg1"/>
                </a:solidFill>
              </a:rPr>
              <a:t> </a:t>
            </a:r>
            <a:r>
              <a:rPr lang="nb-NO" sz="4400" i="1" dirty="0" err="1" smtClean="0">
                <a:solidFill>
                  <a:schemeClr val="bg1"/>
                </a:solidFill>
              </a:rPr>
              <a:t>the</a:t>
            </a:r>
            <a:r>
              <a:rPr lang="nb-NO" sz="4400" i="1" dirty="0" smtClean="0">
                <a:solidFill>
                  <a:schemeClr val="bg1"/>
                </a:solidFill>
              </a:rPr>
              <a:t> </a:t>
            </a:r>
            <a:r>
              <a:rPr lang="nb-NO" sz="4400" i="1" dirty="0" err="1" smtClean="0">
                <a:solidFill>
                  <a:schemeClr val="bg1"/>
                </a:solidFill>
              </a:rPr>
              <a:t>objective</a:t>
            </a:r>
            <a:r>
              <a:rPr lang="nb-NO" sz="4400" i="1" dirty="0" smtClean="0">
                <a:solidFill>
                  <a:schemeClr val="bg1"/>
                </a:solidFill>
              </a:rPr>
              <a:t> to </a:t>
            </a:r>
            <a:r>
              <a:rPr lang="nb-NO" sz="4400" i="1" dirty="0" err="1" smtClean="0">
                <a:solidFill>
                  <a:schemeClr val="bg1"/>
                </a:solidFill>
              </a:rPr>
              <a:t>prepare</a:t>
            </a:r>
            <a:r>
              <a:rPr lang="nb-NO" sz="4400" i="1" dirty="0" smtClean="0">
                <a:solidFill>
                  <a:schemeClr val="bg1"/>
                </a:solidFill>
              </a:rPr>
              <a:t> </a:t>
            </a:r>
            <a:r>
              <a:rPr lang="nb-NO" sz="4400" i="1" dirty="0" err="1">
                <a:solidFill>
                  <a:schemeClr val="bg1"/>
                </a:solidFill>
              </a:rPr>
              <a:t>the</a:t>
            </a:r>
            <a:r>
              <a:rPr lang="nb-NO" sz="4400" i="1" dirty="0">
                <a:solidFill>
                  <a:schemeClr val="bg1"/>
                </a:solidFill>
              </a:rPr>
              <a:t> </a:t>
            </a:r>
            <a:r>
              <a:rPr lang="nb-NO" sz="4400" i="1" dirty="0" err="1">
                <a:solidFill>
                  <a:schemeClr val="bg1"/>
                </a:solidFill>
              </a:rPr>
              <a:t>grounds</a:t>
            </a:r>
            <a:r>
              <a:rPr lang="nb-NO" sz="4400" i="1" dirty="0">
                <a:solidFill>
                  <a:schemeClr val="bg1"/>
                </a:solidFill>
              </a:rPr>
              <a:t> for </a:t>
            </a:r>
            <a:r>
              <a:rPr lang="nb-NO" sz="4400" i="1" dirty="0" err="1">
                <a:solidFill>
                  <a:schemeClr val="bg1"/>
                </a:solidFill>
              </a:rPr>
              <a:t>cost</a:t>
            </a:r>
            <a:r>
              <a:rPr lang="nb-NO" sz="4400" i="1" dirty="0">
                <a:solidFill>
                  <a:schemeClr val="bg1"/>
                </a:solidFill>
              </a:rPr>
              <a:t>- and </a:t>
            </a:r>
            <a:r>
              <a:rPr lang="nb-NO" sz="4400" i="1" dirty="0" err="1">
                <a:solidFill>
                  <a:schemeClr val="bg1"/>
                </a:solidFill>
              </a:rPr>
              <a:t>resource-effective</a:t>
            </a:r>
            <a:r>
              <a:rPr lang="nb-NO" sz="4400" i="1" dirty="0">
                <a:solidFill>
                  <a:schemeClr val="bg1"/>
                </a:solidFill>
              </a:rPr>
              <a:t> CCS in European </a:t>
            </a:r>
            <a:r>
              <a:rPr lang="nb-NO" sz="4400" i="1" dirty="0" err="1">
                <a:solidFill>
                  <a:schemeClr val="bg1"/>
                </a:solidFill>
              </a:rPr>
              <a:t>cement</a:t>
            </a:r>
            <a:r>
              <a:rPr lang="nb-NO" sz="4400" i="1" dirty="0">
                <a:solidFill>
                  <a:schemeClr val="bg1"/>
                </a:solidFill>
              </a:rPr>
              <a:t> </a:t>
            </a:r>
            <a:r>
              <a:rPr lang="nb-NO" sz="4400" i="1" dirty="0" err="1">
                <a:solidFill>
                  <a:schemeClr val="bg1"/>
                </a:solidFill>
              </a:rPr>
              <a:t>industry</a:t>
            </a:r>
            <a:r>
              <a:rPr lang="nb-NO" sz="4400" i="1" dirty="0">
                <a:solidFill>
                  <a:schemeClr val="bg1"/>
                </a:solidFill>
              </a:rPr>
              <a:t>. </a:t>
            </a:r>
            <a:endParaRPr lang="nb-NO" sz="4400" i="1" dirty="0" smtClean="0">
              <a:solidFill>
                <a:schemeClr val="bg1"/>
              </a:solidFill>
            </a:endParaRPr>
          </a:p>
          <a:p>
            <a:endParaRPr lang="nb-NO" sz="3600" i="1" dirty="0" smtClean="0">
              <a:solidFill>
                <a:schemeClr val="bg1"/>
              </a:solidFill>
            </a:endParaRPr>
          </a:p>
          <a:p>
            <a:r>
              <a:rPr lang="nb-NO" sz="3600" b="1" u="sng" dirty="0" smtClean="0">
                <a:solidFill>
                  <a:schemeClr val="bg1"/>
                </a:solidFill>
              </a:rPr>
              <a:t>Main goal</a:t>
            </a:r>
            <a:r>
              <a:rPr lang="nb-NO" sz="36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GB" sz="3600" i="1" dirty="0">
                <a:solidFill>
                  <a:schemeClr val="bg1"/>
                </a:solidFill>
              </a:rPr>
              <a:t>Prepare the ground for large-scale implementation of CO</a:t>
            </a:r>
            <a:r>
              <a:rPr lang="en-GB" sz="3600" i="1" baseline="-25000" dirty="0">
                <a:solidFill>
                  <a:schemeClr val="bg1"/>
                </a:solidFill>
              </a:rPr>
              <a:t>2</a:t>
            </a:r>
            <a:r>
              <a:rPr lang="en-GB" sz="3600" i="1" dirty="0">
                <a:solidFill>
                  <a:schemeClr val="bg1"/>
                </a:solidFill>
              </a:rPr>
              <a:t> capture in the European cement industry.</a:t>
            </a:r>
          </a:p>
          <a:p>
            <a:endParaRPr lang="nb-NO" sz="3600" b="1" i="1" dirty="0" smtClean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7794" y="19730442"/>
            <a:ext cx="6561173" cy="1007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Kristin Jordal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, Sigmund Størset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, Matthias Hornberger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, Simon Becker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3</a:t>
            </a:r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, Giovanni Cinti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4</a:t>
            </a:r>
            <a:r>
              <a:rPr lang="nb-NO" sz="3600" b="1" dirty="0">
                <a:solidFill>
                  <a:schemeClr val="bg1"/>
                </a:solidFill>
                <a:cs typeface="Arial" pitchFamily="34" charset="0"/>
              </a:rPr>
              <a:t>, Johannes Ruppert5, Reinhold Spörl</a:t>
            </a:r>
            <a:r>
              <a:rPr lang="nb-NO" sz="3600" b="1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  <a:p>
            <a:endParaRPr lang="en-GB" sz="1500" baseline="30000" dirty="0" smtClean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GB" sz="3000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SINTEF Energy Research, </a:t>
            </a:r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Trondheim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, Norway</a:t>
            </a:r>
            <a:endParaRPr lang="nb-NO" sz="30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GB" sz="3000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Institute of Combustion and Power Plant Technology (IFK), University of Stuttgart, </a:t>
            </a:r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Stuttgart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, Germany</a:t>
            </a:r>
            <a:endParaRPr lang="nb-NO" sz="30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nb-NO" sz="3000" baseline="30000" dirty="0">
                <a:solidFill>
                  <a:schemeClr val="bg1"/>
                </a:solidFill>
                <a:cs typeface="Arial" pitchFamily="34" charset="0"/>
              </a:rPr>
              <a:t>3</a:t>
            </a:r>
            <a:r>
              <a:rPr lang="nb-NO" sz="3000" dirty="0">
                <a:solidFill>
                  <a:schemeClr val="bg1"/>
                </a:solidFill>
                <a:cs typeface="Arial" pitchFamily="34" charset="0"/>
              </a:rPr>
              <a:t>IKN </a:t>
            </a:r>
            <a:r>
              <a:rPr lang="nb-NO" sz="3000" dirty="0" err="1" smtClean="0">
                <a:solidFill>
                  <a:schemeClr val="bg1"/>
                </a:solidFill>
                <a:cs typeface="Arial" pitchFamily="34" charset="0"/>
              </a:rPr>
              <a:t>GmbH</a:t>
            </a:r>
            <a:r>
              <a:rPr lang="nb-NO" sz="3000" dirty="0" smtClean="0">
                <a:solidFill>
                  <a:schemeClr val="bg1"/>
                </a:solidFill>
                <a:cs typeface="Arial" pitchFamily="34" charset="0"/>
              </a:rPr>
              <a:t>, Neustadt</a:t>
            </a:r>
            <a:r>
              <a:rPr lang="nb-NO" sz="3000" dirty="0">
                <a:solidFill>
                  <a:schemeClr val="bg1"/>
                </a:solidFill>
                <a:cs typeface="Arial" pitchFamily="34" charset="0"/>
              </a:rPr>
              <a:t>, Germany</a:t>
            </a:r>
          </a:p>
          <a:p>
            <a:r>
              <a:rPr lang="en-GB" sz="3000" baseline="30000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Italcementi, Bergamo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, Italy</a:t>
            </a:r>
            <a:endParaRPr lang="nb-NO" sz="30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GB" sz="3000" baseline="30000" dirty="0">
                <a:solidFill>
                  <a:schemeClr val="bg1"/>
                </a:solidFill>
                <a:cs typeface="Arial" pitchFamily="34" charset="0"/>
              </a:rPr>
              <a:t>5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VDZ </a:t>
            </a:r>
            <a:r>
              <a:rPr lang="en-GB" sz="3000" dirty="0" err="1">
                <a:solidFill>
                  <a:schemeClr val="bg1"/>
                </a:solidFill>
                <a:cs typeface="Arial" pitchFamily="34" charset="0"/>
              </a:rPr>
              <a:t>gGmbH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Düsseldorf</a:t>
            </a:r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, Germany</a:t>
            </a:r>
            <a:endParaRPr lang="nb-NO" sz="3000" dirty="0">
              <a:solidFill>
                <a:schemeClr val="bg1"/>
              </a:solidFill>
              <a:cs typeface="Arial" pitchFamily="34" charset="0"/>
            </a:endParaRPr>
          </a:p>
          <a:p>
            <a:endParaRPr lang="en-GB" sz="3000" dirty="0">
              <a:solidFill>
                <a:schemeClr val="bg1"/>
              </a:solidFill>
              <a:cs typeface="Arial" pitchFamily="34" charset="0"/>
            </a:endParaRPr>
          </a:p>
          <a:p>
            <a:pPr lvl="0"/>
            <a:r>
              <a:rPr lang="en-US" sz="3600" b="1" dirty="0" smtClean="0">
                <a:solidFill>
                  <a:schemeClr val="bg1"/>
                </a:solidFill>
                <a:cs typeface="Arial" pitchFamily="34" charset="0"/>
              </a:rPr>
              <a:t>Contact</a:t>
            </a:r>
            <a:r>
              <a:rPr lang="en-US" sz="3600" b="1" dirty="0">
                <a:solidFill>
                  <a:schemeClr val="bg1"/>
                </a:solidFill>
                <a:cs typeface="Arial" pitchFamily="34" charset="0"/>
              </a:rPr>
              <a:t>: </a:t>
            </a:r>
            <a:r>
              <a:rPr lang="en-US" sz="3600" b="1" dirty="0" smtClean="0">
                <a:solidFill>
                  <a:schemeClr val="bg1"/>
                </a:solidFill>
                <a:cs typeface="Arial" pitchFamily="34" charset="0"/>
              </a:rPr>
              <a:t>Kristin Jordal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kristin.jordal@sintef.no</a:t>
            </a:r>
          </a:p>
          <a:p>
            <a:pPr lvl="0"/>
            <a:endParaRPr lang="en-US" sz="3200" dirty="0" smtClean="0">
              <a:solidFill>
                <a:schemeClr val="bg1"/>
              </a:solidFill>
              <a:cs typeface="Arial" pitchFamily="34" charset="0"/>
            </a:endParaRPr>
          </a:p>
          <a:p>
            <a:pPr lvl="0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www.sintef.no/cemcap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Twitter: @CEMCAP_CO2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  <a:p>
            <a:endParaRPr lang="en-GB" sz="25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32223" y="19730442"/>
            <a:ext cx="6618812" cy="0"/>
          </a:xfrm>
          <a:prstGeom prst="line">
            <a:avLst/>
          </a:prstGeom>
          <a:ln w="28575">
            <a:solidFill>
              <a:srgbClr val="E3E4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9830" y="29595538"/>
            <a:ext cx="6493113" cy="0"/>
          </a:xfrm>
          <a:prstGeom prst="line">
            <a:avLst/>
          </a:prstGeom>
          <a:ln w="28575">
            <a:solidFill>
              <a:srgbClr val="E3E4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/>
          </p:cNvSpPr>
          <p:nvPr/>
        </p:nvSpPr>
        <p:spPr>
          <a:xfrm>
            <a:off x="464785" y="33756609"/>
            <a:ext cx="6367903" cy="1383545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This project is funded by the European Union's Horizon 2020 Framework </a:t>
            </a:r>
            <a:r>
              <a:rPr lang="en-US" sz="2800" dirty="0" err="1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Programme</a:t>
            </a:r>
            <a:r>
              <a:rPr lang="en-US" sz="28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for research and innovation</a:t>
            </a:r>
          </a:p>
        </p:txBody>
      </p:sp>
      <p:pic>
        <p:nvPicPr>
          <p:cNvPr id="1028" name="Picture 4" descr="http://europa.eu/about-eu/basic-information/symbols/images/flag_yellow_lo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" t="3052" r="2112" b="3151"/>
          <a:stretch/>
        </p:blipFill>
        <p:spPr bwMode="auto">
          <a:xfrm>
            <a:off x="1105371" y="30046685"/>
            <a:ext cx="4943476" cy="329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J:\dtp_dok\10\postere\_Postermal_ppt\CEMCAP\CEMCAP-transparent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7" b="29248"/>
          <a:stretch/>
        </p:blipFill>
        <p:spPr bwMode="auto">
          <a:xfrm>
            <a:off x="360215" y="792338"/>
            <a:ext cx="6641389" cy="197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7752029" y="4968802"/>
            <a:ext cx="17211585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</a:rPr>
              <a:t>Why CO</a:t>
            </a:r>
            <a:r>
              <a:rPr lang="en-GB" sz="5400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</a:rPr>
              <a:t> capture, transport and storage (CCS)?</a:t>
            </a:r>
          </a:p>
          <a:p>
            <a:r>
              <a:rPr lang="en-GB" sz="4000" dirty="0"/>
              <a:t>CO</a:t>
            </a:r>
            <a:r>
              <a:rPr lang="en-GB" sz="4000" baseline="-25000" dirty="0"/>
              <a:t>2</a:t>
            </a:r>
            <a:r>
              <a:rPr lang="en-GB" sz="4000" dirty="0"/>
              <a:t> emissions from the cement industry constitute </a:t>
            </a:r>
            <a:r>
              <a:rPr lang="en-GB" sz="4000" dirty="0" smtClean="0"/>
              <a:t>7-9 </a:t>
            </a:r>
            <a:r>
              <a:rPr lang="en-GB" sz="4000" dirty="0"/>
              <a:t>% of global anthropogenic CO</a:t>
            </a:r>
            <a:r>
              <a:rPr lang="en-GB" sz="4000" baseline="-25000" dirty="0"/>
              <a:t>2</a:t>
            </a:r>
            <a:r>
              <a:rPr lang="en-GB" sz="4000" dirty="0"/>
              <a:t> emissions.  </a:t>
            </a:r>
            <a:r>
              <a:rPr lang="en-GB" sz="4000" dirty="0" smtClean="0"/>
              <a:t>CO</a:t>
            </a:r>
            <a:r>
              <a:rPr lang="en-GB" sz="4000" baseline="-25000" dirty="0" smtClean="0"/>
              <a:t>2</a:t>
            </a:r>
            <a:r>
              <a:rPr lang="en-GB" sz="4000" dirty="0" smtClean="0"/>
              <a:t> Capture and Use or Storage (CCUS) provide an opportunity for significantly reducing CO</a:t>
            </a:r>
            <a:r>
              <a:rPr lang="en-GB" sz="4000" baseline="-25000" dirty="0" smtClean="0"/>
              <a:t>2</a:t>
            </a:r>
            <a:r>
              <a:rPr lang="en-GB" sz="4000" dirty="0" smtClean="0"/>
              <a:t> emissions from cement plants, and therewith reduce the cement industry contribution to global warming and climate change. </a:t>
            </a:r>
          </a:p>
          <a:p>
            <a:endParaRPr lang="en-GB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</a:rPr>
              <a:t>CEMCAP</a:t>
            </a:r>
          </a:p>
          <a:p>
            <a:r>
              <a:rPr lang="en-GB" sz="4000" dirty="0" smtClean="0"/>
              <a:t>The Horizon2020 research project CEMCAP is focusing on making CO</a:t>
            </a:r>
            <a:r>
              <a:rPr lang="en-GB" sz="4000" baseline="-25000" dirty="0" smtClean="0"/>
              <a:t>2</a:t>
            </a:r>
            <a:r>
              <a:rPr lang="en-GB" sz="4000" dirty="0" smtClean="0"/>
              <a:t> capture retrofittable to cement plants. The project aims to:</a:t>
            </a:r>
            <a:endParaRPr lang="en-GB" sz="4000" b="1" dirty="0"/>
          </a:p>
          <a:p>
            <a:pPr algn="ctr"/>
            <a:endParaRPr lang="en-GB" sz="4000" i="1" dirty="0"/>
          </a:p>
          <a:p>
            <a:pPr algn="ctr"/>
            <a:endParaRPr lang="en-GB" sz="3000" dirty="0">
              <a:solidFill>
                <a:schemeClr val="bg1"/>
              </a:solidFill>
              <a:cs typeface="Arial" pitchFamily="34" charset="0"/>
            </a:endParaRPr>
          </a:p>
          <a:p>
            <a:endParaRPr lang="en-GB" sz="4000" b="1" dirty="0"/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544087" y="15481970"/>
            <a:ext cx="6140778" cy="35072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r>
              <a:rPr lang="en-US" sz="3600" b="1" u="sng" dirty="0" smtClean="0">
                <a:solidFill>
                  <a:schemeClr val="bg1"/>
                </a:solidFill>
              </a:rPr>
              <a:t>Key figures:</a:t>
            </a:r>
          </a:p>
          <a:p>
            <a:r>
              <a:rPr lang="en-US" sz="3100" dirty="0" smtClean="0">
                <a:solidFill>
                  <a:schemeClr val="bg1"/>
                </a:solidFill>
              </a:rPr>
              <a:t>Duration: May 2015 - October 2018 </a:t>
            </a:r>
          </a:p>
          <a:p>
            <a:r>
              <a:rPr lang="en-US" sz="3100" dirty="0" smtClean="0">
                <a:solidFill>
                  <a:schemeClr val="bg1"/>
                </a:solidFill>
              </a:rPr>
              <a:t>Budget: 10,030 </a:t>
            </a:r>
            <a:r>
              <a:rPr lang="en-US" sz="3100" dirty="0" err="1" smtClean="0">
                <a:solidFill>
                  <a:schemeClr val="bg1"/>
                </a:solidFill>
              </a:rPr>
              <a:t>kEUR</a:t>
            </a:r>
            <a:endParaRPr lang="en-US" sz="3100" dirty="0" smtClean="0">
              <a:solidFill>
                <a:schemeClr val="bg1"/>
              </a:solidFill>
            </a:endParaRPr>
          </a:p>
          <a:p>
            <a:r>
              <a:rPr lang="en-US" sz="3100" dirty="0" smtClean="0">
                <a:solidFill>
                  <a:schemeClr val="bg1"/>
                </a:solidFill>
              </a:rPr>
              <a:t>EC contribution: 8,779 </a:t>
            </a:r>
            <a:r>
              <a:rPr lang="en-US" sz="3100" dirty="0" err="1" smtClean="0">
                <a:solidFill>
                  <a:schemeClr val="bg1"/>
                </a:solidFill>
              </a:rPr>
              <a:t>kEUR</a:t>
            </a:r>
            <a:endParaRPr lang="en-US" sz="3100" dirty="0" smtClean="0">
              <a:solidFill>
                <a:schemeClr val="bg1"/>
              </a:solidFill>
            </a:endParaRPr>
          </a:p>
          <a:p>
            <a:r>
              <a:rPr lang="en-US" sz="3100" dirty="0" smtClean="0">
                <a:solidFill>
                  <a:schemeClr val="bg1"/>
                </a:solidFill>
              </a:rPr>
              <a:t>Swiss government funding: 704 </a:t>
            </a:r>
            <a:r>
              <a:rPr lang="en-US" sz="3100" dirty="0" err="1" smtClean="0">
                <a:solidFill>
                  <a:schemeClr val="bg1"/>
                </a:solidFill>
              </a:rPr>
              <a:t>kEUR</a:t>
            </a:r>
            <a:endParaRPr lang="en-US" sz="3100" dirty="0" smtClean="0">
              <a:solidFill>
                <a:schemeClr val="bg1"/>
              </a:solidFill>
            </a:endParaRPr>
          </a:p>
          <a:p>
            <a:r>
              <a:rPr lang="en-US" sz="3100" dirty="0" smtClean="0">
                <a:solidFill>
                  <a:schemeClr val="bg1"/>
                </a:solidFill>
              </a:rPr>
              <a:t>Industrial funding: 547 </a:t>
            </a:r>
            <a:r>
              <a:rPr lang="en-US" sz="3100" dirty="0" err="1" smtClean="0">
                <a:solidFill>
                  <a:schemeClr val="bg1"/>
                </a:solidFill>
              </a:rPr>
              <a:t>kEUR</a:t>
            </a:r>
            <a:endParaRPr lang="en-US" sz="3100" dirty="0" smtClean="0">
              <a:solidFill>
                <a:schemeClr val="bg1"/>
              </a:solidFill>
            </a:endParaRPr>
          </a:p>
          <a:p>
            <a:r>
              <a:rPr lang="en-US" sz="3100" dirty="0" smtClean="0">
                <a:solidFill>
                  <a:schemeClr val="bg1"/>
                </a:solidFill>
              </a:rPr>
              <a:t>Coordinator: SINTEF Energy Research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37079" y="34708106"/>
            <a:ext cx="16826535" cy="12963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Rectangle 3"/>
          <p:cNvSpPr/>
          <p:nvPr/>
        </p:nvSpPr>
        <p:spPr>
          <a:xfrm>
            <a:off x="7349577" y="34925871"/>
            <a:ext cx="17853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"The 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of </a:t>
            </a:r>
            <a:r>
              <a:rPr lang="fr-FR" sz="3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Cement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 </a:t>
            </a:r>
            <a:r>
              <a:rPr lang="fr-FR" sz="3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Louis </a:t>
            </a:r>
            <a:r>
              <a:rPr lang="fr-FR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Vicat", 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6-8 </a:t>
            </a:r>
            <a:r>
              <a:rPr lang="fr-FR" sz="3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</a:t>
            </a:r>
            <a:r>
              <a:rPr lang="fr-FR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2017, UNESCO, Paris </a:t>
            </a:r>
            <a:endParaRPr lang="nb-NO" sz="3600" i="1" dirty="0"/>
          </a:p>
        </p:txBody>
      </p:sp>
      <p:pic>
        <p:nvPicPr>
          <p:cNvPr id="15" name="Grafik 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4"/>
          <a:stretch/>
        </p:blipFill>
        <p:spPr>
          <a:xfrm>
            <a:off x="16634023" y="26478522"/>
            <a:ext cx="8109270" cy="7278088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94368" y="18027218"/>
            <a:ext cx="6303967" cy="7836823"/>
          </a:xfrm>
          <a:prstGeom prst="rect">
            <a:avLst/>
          </a:prstGeom>
        </p:spPr>
      </p:pic>
      <p:pic>
        <p:nvPicPr>
          <p:cNvPr id="17" name="Picture 13" descr="J:\dtp_dok\16\Kristin Jordal\CEMCAP-fig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884" y="11161490"/>
            <a:ext cx="10443484" cy="633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17201" y="18218274"/>
            <a:ext cx="10333235" cy="8061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</a:rPr>
              <a:t>Technologies</a:t>
            </a:r>
          </a:p>
          <a:p>
            <a:pPr algn="ctr">
              <a:lnSpc>
                <a:spcPct val="107000"/>
              </a:lnSpc>
            </a:pPr>
            <a:endParaRPr lang="en-GB" sz="10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GB" sz="4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Oxyfuel</a:t>
            </a:r>
            <a:r>
              <a:rPr lang="en-GB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capture:</a:t>
            </a:r>
            <a:endParaRPr lang="nb-NO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calciner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under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oxyfuel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conditions in a 20kW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nb-NO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oxyfuel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combustion for cement plant conditions in a 500 kW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rig.</a:t>
            </a:r>
            <a:endParaRPr lang="nb-NO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n-GB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an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oxyfuel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clinker cooler prototype on site at a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HeidelbergCement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in Hannover, Germany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(Figure 1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The tests are conducted and the worlds first clinker has been produced under </a:t>
            </a:r>
            <a:r>
              <a:rPr lang="en-GB" sz="4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oxyfuel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conditions! </a:t>
            </a:r>
            <a:endParaRPr lang="nb-NO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10225" y="26811657"/>
            <a:ext cx="9239821" cy="766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Post-combustion </a:t>
            </a:r>
            <a:r>
              <a:rPr lang="en-GB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capture:</a:t>
            </a:r>
            <a:endParaRPr lang="nb-NO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Chilled Ammonia Process (CAP): Testing of the CAP absorber, direct contact cooler and water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wash.</a:t>
            </a:r>
          </a:p>
          <a:p>
            <a:pPr>
              <a:lnSpc>
                <a:spcPct val="107000"/>
              </a:lnSpc>
            </a:pPr>
            <a:endParaRPr lang="nb-NO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Membrane-assisted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GB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liquefaction (MAL): Testing of commercial CO</a:t>
            </a:r>
            <a:r>
              <a:rPr lang="en-GB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-selective polymeric membranes and subsequent liquefaction of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GB" sz="40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nb-NO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Calcium looping (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Testing of fluidized bed and entrained flow processes. Results are shown in Figure 2.</a:t>
            </a:r>
            <a:endParaRPr lang="nb-NO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62216" y="10939132"/>
            <a:ext cx="638107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technologies under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industrially relevant 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 (TRL 6).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Simulate and asses capture technologies at full scale.</a:t>
            </a:r>
          </a:p>
          <a:p>
            <a:endParaRPr lang="en-GB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GB" sz="4000" dirty="0" smtClean="0"/>
              <a:t>Perform </a:t>
            </a:r>
            <a:r>
              <a:rPr lang="en-GB" sz="4000" dirty="0" err="1" smtClean="0"/>
              <a:t>retrofitability</a:t>
            </a:r>
            <a:r>
              <a:rPr lang="en-GB" sz="4000" dirty="0" smtClean="0"/>
              <a:t> </a:t>
            </a:r>
            <a:r>
              <a:rPr lang="en-GB" sz="4000" dirty="0"/>
              <a:t>analysis </a:t>
            </a:r>
            <a:r>
              <a:rPr lang="en-GB" sz="4000" dirty="0" smtClean="0"/>
              <a:t>– </a:t>
            </a:r>
            <a:r>
              <a:rPr lang="en-GB" sz="4000" dirty="0"/>
              <a:t>a techno-economic decision basis for CO</a:t>
            </a:r>
            <a:r>
              <a:rPr lang="en-GB" sz="4000" baseline="-25000" dirty="0"/>
              <a:t>2</a:t>
            </a:r>
            <a:r>
              <a:rPr lang="en-GB" sz="4000" dirty="0"/>
              <a:t> capture from cement plants.</a:t>
            </a:r>
            <a:endParaRPr lang="nb-NO" sz="4000" dirty="0"/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576239" y="11305506"/>
            <a:ext cx="6140778" cy="3414870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r>
              <a:rPr lang="en-US" sz="3600" b="1" u="sng" dirty="0" smtClean="0">
                <a:solidFill>
                  <a:schemeClr val="bg1"/>
                </a:solidFill>
              </a:rPr>
              <a:t>Consortium: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bg1"/>
                </a:solidFill>
              </a:rPr>
              <a:t>Three cement producers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bg1"/>
                </a:solidFill>
              </a:rPr>
              <a:t>T</a:t>
            </a:r>
            <a:r>
              <a:rPr lang="en-US" sz="3600" dirty="0" smtClean="0">
                <a:solidFill>
                  <a:schemeClr val="bg1"/>
                </a:solidFill>
              </a:rPr>
              <a:t>our technology providers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bg1"/>
                </a:solidFill>
              </a:rPr>
              <a:t>E</a:t>
            </a:r>
            <a:r>
              <a:rPr lang="en-US" sz="3600" dirty="0" smtClean="0">
                <a:solidFill>
                  <a:schemeClr val="bg1"/>
                </a:solidFill>
              </a:rPr>
              <a:t>ight RD&amp;I providers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bg1"/>
                </a:solidFill>
              </a:rPr>
              <a:t>The consortium represents seven European countries.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218062" y="25939279"/>
            <a:ext cx="6280274" cy="993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2800" i="1" dirty="0"/>
              <a:t>Figure 1. Hot commissioning of the </a:t>
            </a:r>
            <a:r>
              <a:rPr lang="en-GB" sz="2800" i="1" dirty="0" err="1"/>
              <a:t>oxyfuel</a:t>
            </a:r>
            <a:r>
              <a:rPr lang="en-GB" sz="2800" i="1" dirty="0"/>
              <a:t> clinker cooler prototype</a:t>
            </a:r>
            <a:r>
              <a:rPr lang="en-GB" sz="2800" i="1" dirty="0" smtClean="0"/>
              <a:t>.</a:t>
            </a:r>
            <a:endParaRPr lang="nb-NO" sz="2800" dirty="0"/>
          </a:p>
        </p:txBody>
      </p:sp>
      <p:sp>
        <p:nvSpPr>
          <p:cNvPr id="27" name="Rectangle 26"/>
          <p:cNvSpPr/>
          <p:nvPr/>
        </p:nvSpPr>
        <p:spPr>
          <a:xfrm>
            <a:off x="17110695" y="33786188"/>
            <a:ext cx="7632598" cy="98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i="1" dirty="0"/>
              <a:t>Figure 2. Experimental results on </a:t>
            </a:r>
            <a:r>
              <a:rPr lang="en-GB" sz="2800" i="1" dirty="0" err="1"/>
              <a:t>CaL</a:t>
            </a:r>
            <a:r>
              <a:rPr lang="en-GB" sz="2800" i="1" dirty="0"/>
              <a:t> CO</a:t>
            </a:r>
            <a:r>
              <a:rPr lang="en-GB" sz="2800" i="1" baseline="-25000" dirty="0"/>
              <a:t>2</a:t>
            </a:r>
            <a:r>
              <a:rPr lang="en-GB" sz="2800" i="1" dirty="0"/>
              <a:t> capture </a:t>
            </a:r>
            <a:r>
              <a:rPr lang="en-GB" sz="2800" i="1" dirty="0" err="1"/>
              <a:t>efficency</a:t>
            </a:r>
            <a:r>
              <a:rPr lang="en-GB" sz="2800" i="1" dirty="0"/>
              <a:t> versus </a:t>
            </a:r>
            <a:r>
              <a:rPr lang="en-GB" sz="2800" i="1" dirty="0" err="1"/>
              <a:t>equilibirum</a:t>
            </a:r>
            <a:r>
              <a:rPr lang="en-GB" sz="2800" i="1" dirty="0"/>
              <a:t> CO</a:t>
            </a:r>
            <a:r>
              <a:rPr lang="en-GB" sz="2800" i="1" baseline="-25000" dirty="0"/>
              <a:t>2</a:t>
            </a:r>
            <a:r>
              <a:rPr lang="en-GB" sz="2800" i="1" dirty="0"/>
              <a:t> capture.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1045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2011-07-14T10:59:04Z</dcterms:created>
  <dcterms:modified xsi:type="dcterms:W3CDTF">2017-07-04T08:28:23Z</dcterms:modified>
</cp:coreProperties>
</file>