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59" r:id="rId4"/>
    <p:sldId id="260" r:id="rId5"/>
    <p:sldId id="271" r:id="rId6"/>
    <p:sldId id="261" r:id="rId7"/>
    <p:sldId id="272" r:id="rId8"/>
    <p:sldId id="264" r:id="rId9"/>
    <p:sldId id="265" r:id="rId10"/>
    <p:sldId id="266" r:id="rId11"/>
    <p:sldId id="273" r:id="rId12"/>
    <p:sldId id="274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Carlos Abanades García" initials="JC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15D"/>
    <a:srgbClr val="002142"/>
    <a:srgbClr val="728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8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18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0522-DF5F-4652-A17E-9DE9E661435B}" type="datetimeFigureOut">
              <a:rPr lang="it-IT" smtClean="0"/>
              <a:t>30/11/2018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9FB8-E521-4A2B-8A28-9E2317ADBF6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44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7C8C-1031-476D-984B-6B1D7DF6875B}" type="datetimeFigureOut">
              <a:rPr lang="it-IT" smtClean="0"/>
              <a:t>30/11/2018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02D2D-A24E-4C35-BDD0-726100207A3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63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889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288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374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96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506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2D2D-A24E-4C35-BDD0-726100207A3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Y:\IMMAGINE _COORDINATA_2014\PPT\loghi_PNG\01_polimi_centrato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72" y="395873"/>
            <a:ext cx="1923773" cy="11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ettangolo 125"/>
          <p:cNvSpPr/>
          <p:nvPr userDrawn="1"/>
        </p:nvSpPr>
        <p:spPr>
          <a:xfrm>
            <a:off x="0" y="1834177"/>
            <a:ext cx="12192000" cy="5023823"/>
          </a:xfrm>
          <a:prstGeom prst="rect">
            <a:avLst/>
          </a:prstGeom>
          <a:solidFill>
            <a:srgbClr val="1A41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169" name="Gruppo 168"/>
          <p:cNvGrpSpPr/>
          <p:nvPr userDrawn="1"/>
        </p:nvGrpSpPr>
        <p:grpSpPr>
          <a:xfrm>
            <a:off x="51310" y="1835151"/>
            <a:ext cx="12048863" cy="180000"/>
            <a:chOff x="1218340" y="275867"/>
            <a:chExt cx="17715122" cy="567843"/>
          </a:xfrm>
        </p:grpSpPr>
        <p:cxnSp>
          <p:nvCxnSpPr>
            <p:cNvPr id="170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48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098301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29" name="Rettangolo 128"/>
          <p:cNvSpPr/>
          <p:nvPr userDrawn="1"/>
        </p:nvSpPr>
        <p:spPr>
          <a:xfrm>
            <a:off x="0" y="6229351"/>
            <a:ext cx="12192000" cy="6381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2051" name="Picture 3" descr="Y:\IMMAGINE _COORDINATA_2014\PPT\loghi_PNG\03_Polimi_bandiera-1riga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262075"/>
            <a:ext cx="3278910" cy="5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2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9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84695" y="139166"/>
            <a:ext cx="11441391" cy="84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857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384695" y="1049867"/>
            <a:ext cx="11441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6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mailto:matteo.romano@polimi.i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cos.polimi.it/" TargetMode="External"/><Relationship Id="rId5" Type="http://schemas.openxmlformats.org/officeDocument/2006/relationships/hyperlink" Target="https://www.sintef.no/projectweb/cemcap/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560439" y="3373201"/>
            <a:ext cx="11277600" cy="2751818"/>
          </a:xfrm>
        </p:spPr>
        <p:txBody>
          <a:bodyPr>
            <a:noAutofit/>
          </a:bodyPr>
          <a:lstStyle/>
          <a:p>
            <a:r>
              <a:rPr lang="en-US" sz="1800" b="0" i="1" dirty="0">
                <a:solidFill>
                  <a:schemeClr val="bg1"/>
                </a:solidFill>
              </a:rPr>
              <a:t>M. Spinelli, E. De Lena, M. Gatti, R. Scaccabarozzi, </a:t>
            </a:r>
            <a:br>
              <a:rPr lang="en-US" sz="1800" b="0" i="1" dirty="0">
                <a:solidFill>
                  <a:schemeClr val="bg1"/>
                </a:solidFill>
              </a:rPr>
            </a:br>
            <a:r>
              <a:rPr lang="en-US" sz="1800" b="0" i="1" dirty="0">
                <a:solidFill>
                  <a:schemeClr val="bg1"/>
                </a:solidFill>
              </a:rPr>
              <a:t>S. Campanari, S. Consonni, </a:t>
            </a:r>
            <a:r>
              <a:rPr lang="en-US" sz="1800" b="0" i="1" u="sng" dirty="0">
                <a:solidFill>
                  <a:schemeClr val="bg1"/>
                </a:solidFill>
              </a:rPr>
              <a:t>M.C. Romano</a:t>
            </a:r>
            <a:r>
              <a:rPr lang="en-US" sz="1800" b="0" i="1" dirty="0">
                <a:solidFill>
                  <a:schemeClr val="bg1"/>
                </a:solidFill>
              </a:rPr>
              <a:t> – </a:t>
            </a:r>
            <a:r>
              <a:rPr lang="en-US" sz="1800" b="0" i="1" dirty="0" err="1">
                <a:solidFill>
                  <a:schemeClr val="bg1"/>
                </a:solidFill>
              </a:rPr>
              <a:t>Politecnico</a:t>
            </a:r>
            <a:r>
              <a:rPr lang="en-US" sz="1800" b="0" i="1" dirty="0">
                <a:solidFill>
                  <a:schemeClr val="bg1"/>
                </a:solidFill>
              </a:rPr>
              <a:t> di Milano</a:t>
            </a:r>
            <a:br>
              <a:rPr lang="en-US" sz="1800" b="0" i="1" dirty="0">
                <a:solidFill>
                  <a:schemeClr val="bg1"/>
                </a:solidFill>
              </a:rPr>
            </a:br>
            <a:br>
              <a:rPr lang="en-US" sz="1800" b="0" i="1" dirty="0">
                <a:solidFill>
                  <a:schemeClr val="bg1"/>
                </a:solidFill>
              </a:rPr>
            </a:br>
            <a:r>
              <a:rPr lang="en-US" sz="1800" b="0" i="1" dirty="0">
                <a:solidFill>
                  <a:schemeClr val="bg1"/>
                </a:solidFill>
              </a:rPr>
              <a:t>G. Cinti – </a:t>
            </a:r>
            <a:r>
              <a:rPr lang="en-US" sz="1800" b="0" i="1" dirty="0" err="1">
                <a:solidFill>
                  <a:schemeClr val="bg1"/>
                </a:solidFill>
              </a:rPr>
              <a:t>Italcementi</a:t>
            </a:r>
            <a:br>
              <a:rPr lang="en-US" sz="1800" b="0" i="1" dirty="0">
                <a:solidFill>
                  <a:schemeClr val="bg1"/>
                </a:solidFill>
              </a:rPr>
            </a:br>
            <a:br>
              <a:rPr lang="en-US" sz="1800" b="0" i="1" dirty="0">
                <a:solidFill>
                  <a:schemeClr val="bg1"/>
                </a:solidFill>
              </a:rPr>
            </a:br>
            <a:br>
              <a:rPr lang="en-US" sz="1800" b="0" i="1" dirty="0">
                <a:solidFill>
                  <a:schemeClr val="bg1"/>
                </a:solidFill>
              </a:rPr>
            </a:br>
            <a:br>
              <a:rPr lang="en-US" sz="1800" b="0" i="1" dirty="0">
                <a:solidFill>
                  <a:schemeClr val="bg1"/>
                </a:solidFill>
              </a:rPr>
            </a:br>
            <a:r>
              <a:rPr lang="en-US" sz="1800" b="0" dirty="0">
                <a:solidFill>
                  <a:schemeClr val="bg1"/>
                </a:solidFill>
              </a:rPr>
              <a:t>14</a:t>
            </a:r>
            <a:r>
              <a:rPr lang="en-US" sz="1800" b="0" baseline="30000" dirty="0">
                <a:solidFill>
                  <a:schemeClr val="bg1"/>
                </a:solidFill>
              </a:rPr>
              <a:t>th</a:t>
            </a:r>
            <a:r>
              <a:rPr lang="en-US" sz="1800" b="0" dirty="0">
                <a:solidFill>
                  <a:schemeClr val="bg1"/>
                </a:solidFill>
              </a:rPr>
              <a:t> International Conference on Greenhouse Gas Control Technologies, GHGT-14 </a:t>
            </a:r>
            <a:br>
              <a:rPr lang="en-US" sz="1800" b="0" dirty="0">
                <a:solidFill>
                  <a:schemeClr val="bg1"/>
                </a:solidFill>
              </a:rPr>
            </a:br>
            <a:r>
              <a:rPr lang="en-US" sz="1800" b="0" dirty="0">
                <a:solidFill>
                  <a:schemeClr val="bg1"/>
                </a:solidFill>
              </a:rPr>
              <a:t>October 2018, Melbourne, Australia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54" y="212890"/>
            <a:ext cx="3084576" cy="1301496"/>
          </a:xfrm>
          <a:prstGeom prst="rect">
            <a:avLst/>
          </a:prstGeom>
        </p:spPr>
      </p:pic>
      <p:sp>
        <p:nvSpPr>
          <p:cNvPr id="6" name="Titolo 4"/>
          <p:cNvSpPr txBox="1">
            <a:spLocks/>
          </p:cNvSpPr>
          <p:nvPr/>
        </p:nvSpPr>
        <p:spPr>
          <a:xfrm>
            <a:off x="589936" y="2190313"/>
            <a:ext cx="10903974" cy="10667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Techno-economic analysis of Calcium Looping processes for low CO</a:t>
            </a:r>
            <a:r>
              <a:rPr lang="en-US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emission cement plants</a:t>
            </a:r>
            <a:endParaRPr lang="en-US" sz="2000" b="0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S:\dtp_dok\10\Web\CEMCAP\Bunnlinje_v2.png">
            <a:extLst>
              <a:ext uri="{FF2B5EF4-FFF2-40B4-BE49-F238E27FC236}">
                <a16:creationId xmlns:a16="http://schemas.microsoft.com/office/drawing/2014/main" id="{C96F0ABD-39A1-4483-A491-62E2BAE7C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351"/>
          <a:stretch/>
        </p:blipFill>
        <p:spPr bwMode="auto">
          <a:xfrm>
            <a:off x="8728899" y="525709"/>
            <a:ext cx="2765012" cy="80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DF2D6031-4DFC-42E2-998E-8C2ADEF2E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682" y="577235"/>
            <a:ext cx="1276047" cy="70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413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Results: mass and energy balance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647607" y="1986125"/>
            <a:ext cx="9934793" cy="2921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669432" y="5235549"/>
            <a:ext cx="9929879" cy="2921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5B3576D-EF06-4B46-BD10-9CF16002D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09850"/>
              </p:ext>
            </p:extLst>
          </p:nvPr>
        </p:nvGraphicFramePr>
        <p:xfrm>
          <a:off x="1738256" y="1167189"/>
          <a:ext cx="9706492" cy="45895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3649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373">
                  <a:extLst>
                    <a:ext uri="{9D8B030D-6E8A-4147-A177-3AD203B41FA5}">
                      <a16:colId xmlns:a16="http://schemas.microsoft.com/office/drawing/2014/main" val="3053015081"/>
                    </a:ext>
                  </a:extLst>
                </a:gridCol>
                <a:gridCol w="105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 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B w="3175" cap="rnd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Cement plant w/o capture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B w="3175" cap="rnd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Tail-end </a:t>
                      </a:r>
                      <a:r>
                        <a:rPr lang="en-US" sz="1600" b="1" dirty="0" err="1">
                          <a:effectLst/>
                          <a:latin typeface="+mj-lt"/>
                        </a:rPr>
                        <a:t>CaL</a:t>
                      </a:r>
                      <a:r>
                        <a:rPr lang="en-US" sz="1600" b="1" dirty="0">
                          <a:effectLst/>
                          <a:latin typeface="+mj-lt"/>
                        </a:rPr>
                        <a:t> (20% integration)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B w="3175" cap="rnd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Tail-end </a:t>
                      </a:r>
                      <a:r>
                        <a:rPr lang="en-US" sz="1600" b="1" dirty="0" err="1">
                          <a:effectLst/>
                          <a:latin typeface="+mj-lt"/>
                        </a:rPr>
                        <a:t>CaL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SimSun"/>
                        </a:rPr>
                        <a:t>(50% </a:t>
                      </a:r>
                      <a:r>
                        <a:rPr lang="it-IT" sz="1600" b="1" dirty="0" err="1">
                          <a:effectLst/>
                          <a:latin typeface="+mj-lt"/>
                          <a:ea typeface="SimSun"/>
                        </a:rPr>
                        <a:t>integration</a:t>
                      </a:r>
                      <a:r>
                        <a:rPr lang="it-IT" sz="1600" b="1" dirty="0">
                          <a:effectLst/>
                          <a:latin typeface="+mj-lt"/>
                          <a:ea typeface="SimSun"/>
                        </a:rPr>
                        <a:t>)</a:t>
                      </a:r>
                    </a:p>
                  </a:txBody>
                  <a:tcPr marL="68580" marR="68580" marT="0" marB="0" anchor="ctr">
                    <a:lnB w="3175" cap="rnd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Integrated </a:t>
                      </a:r>
                      <a:r>
                        <a:rPr lang="en-US" sz="1600" b="1" dirty="0" err="1">
                          <a:effectLst/>
                          <a:latin typeface="+mj-lt"/>
                        </a:rPr>
                        <a:t>CaL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B w="3175" cap="rnd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Carbonator CO</a:t>
                      </a:r>
                      <a:r>
                        <a:rPr lang="en-US" sz="1600" baseline="-250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capture efficiency [%]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--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88.8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90.0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82.0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Total fuel consumption [MJ</a:t>
                      </a:r>
                      <a:r>
                        <a:rPr lang="en-US" sz="1600" baseline="-25000">
                          <a:effectLst/>
                          <a:latin typeface="+mj-lt"/>
                        </a:rPr>
                        <a:t>LHV</a:t>
                      </a:r>
                      <a:r>
                        <a:rPr lang="en-US" sz="1600">
                          <a:effectLst/>
                          <a:latin typeface="+mj-lt"/>
                        </a:rPr>
                        <a:t>/t</a:t>
                      </a:r>
                      <a:r>
                        <a:rPr lang="en-US" sz="1600" baseline="-25000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>
                          <a:effectLst/>
                          <a:latin typeface="+mj-lt"/>
                        </a:rPr>
                        <a:t>]</a:t>
                      </a:r>
                      <a:endParaRPr lang="it-IT" sz="1600" b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3240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8720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7100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5440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Rotary kiln fuel consumption [MJ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LHV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1230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1220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1220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1150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Pre-calciner fuel </a:t>
                      </a:r>
                      <a:r>
                        <a:rPr lang="en-GB" sz="1600" b="0" dirty="0" err="1">
                          <a:effectLst/>
                          <a:latin typeface="+mj-lt"/>
                        </a:rPr>
                        <a:t>consumpt</a:t>
                      </a:r>
                      <a:r>
                        <a:rPr lang="en-GB" sz="1600" b="0" dirty="0">
                          <a:effectLst/>
                          <a:latin typeface="+mj-lt"/>
                        </a:rPr>
                        <a:t>.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[MJ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LHV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SimSun"/>
                        </a:rPr>
                        <a:t>2010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1550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850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4290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err="1">
                          <a:effectLst/>
                          <a:latin typeface="+mj-lt"/>
                        </a:rPr>
                        <a:t>CaL</a:t>
                      </a:r>
                      <a:r>
                        <a:rPr lang="en-GB" sz="1600" b="0" dirty="0">
                          <a:effectLst/>
                          <a:latin typeface="+mj-lt"/>
                        </a:rPr>
                        <a:t> calciner fuel </a:t>
                      </a:r>
                      <a:r>
                        <a:rPr lang="en-GB" sz="1600" b="0" dirty="0" err="1">
                          <a:effectLst/>
                          <a:latin typeface="+mj-lt"/>
                        </a:rPr>
                        <a:t>consumpt</a:t>
                      </a:r>
                      <a:r>
                        <a:rPr lang="en-GB" sz="1600" b="0" dirty="0">
                          <a:effectLst/>
                          <a:latin typeface="+mj-lt"/>
                        </a:rPr>
                        <a:t>.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[MJ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LHV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--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5950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5040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ASU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electric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consumption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[kWh/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t</a:t>
                      </a:r>
                      <a:r>
                        <a:rPr lang="it-IT" sz="1600" b="0" baseline="-25000" dirty="0" err="1">
                          <a:effectLst/>
                          <a:latin typeface="+mj-lt"/>
                          <a:ea typeface="SimSun"/>
                        </a:rPr>
                        <a:t>cem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]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--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85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73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62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765109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CPU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electric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consumption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[kWh/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t</a:t>
                      </a:r>
                      <a:r>
                        <a:rPr lang="it-IT" sz="1600" b="0" baseline="-25000" dirty="0" err="1">
                          <a:effectLst/>
                          <a:latin typeface="+mj-lt"/>
                          <a:ea typeface="SimSun"/>
                        </a:rPr>
                        <a:t>cem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]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--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110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101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89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969119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Steam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turbine production 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+mn-cs"/>
                        </a:rPr>
                        <a:t>[kWh/</a:t>
                      </a:r>
                      <a:r>
                        <a:rPr lang="it-IT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+mn-cs"/>
                        </a:rPr>
                        <a:t>t</a:t>
                      </a:r>
                      <a:r>
                        <a:rPr lang="it-IT" sz="1600" b="0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+mn-cs"/>
                        </a:rPr>
                        <a:t>cem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+mn-cs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--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413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260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150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6603465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Other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auxiliaries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consumption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 [kWh/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SimSun"/>
                        </a:rPr>
                        <a:t>t</a:t>
                      </a:r>
                      <a:r>
                        <a:rPr lang="it-IT" sz="1600" b="0" baseline="-25000" dirty="0" err="1">
                          <a:effectLst/>
                          <a:latin typeface="+mj-lt"/>
                          <a:ea typeface="SimSun"/>
                        </a:rPr>
                        <a:t>cem</a:t>
                      </a: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]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97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137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128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116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4551621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Net electricity 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consumpt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. [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kWh</a:t>
                      </a:r>
                      <a:r>
                        <a:rPr lang="en-US" sz="1600" baseline="-25000" dirty="0" err="1">
                          <a:effectLst/>
                          <a:latin typeface="+mj-lt"/>
                        </a:rPr>
                        <a:t>el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aseline="-25000" dirty="0" err="1">
                          <a:effectLst/>
                          <a:latin typeface="+mj-lt"/>
                        </a:rPr>
                        <a:t>cem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SimSun"/>
                        </a:rPr>
                        <a:t>97</a:t>
                      </a:r>
                      <a:endParaRPr lang="it-IT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SimSun"/>
                        </a:rPr>
                        <a:t>-81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SimSun"/>
                        </a:rPr>
                        <a:t>42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SimSun"/>
                        </a:rPr>
                        <a:t>117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Direct CO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 emissions [kg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CO2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865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119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79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55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756988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Indirect CO</a:t>
                      </a:r>
                      <a:r>
                        <a:rPr lang="en-GB" sz="1600" b="0" baseline="-25000" dirty="0">
                          <a:effectLst/>
                          <a:latin typeface="+mj-lt"/>
                        </a:rPr>
                        <a:t>2</a:t>
                      </a:r>
                      <a:r>
                        <a:rPr lang="en-GB" sz="1600" b="0" dirty="0">
                          <a:effectLst/>
                          <a:latin typeface="+mj-lt"/>
                        </a:rPr>
                        <a:t> emissions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[kg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CO2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35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-29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15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317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46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039257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Equivalent CO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 emissions [kg</a:t>
                      </a:r>
                      <a:r>
                        <a:rPr lang="en-US" sz="1600" b="0" baseline="-25000" dirty="0">
                          <a:effectLst/>
                          <a:latin typeface="+mj-lt"/>
                        </a:rPr>
                        <a:t>CO2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/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t</a:t>
                      </a:r>
                      <a:r>
                        <a:rPr lang="en-US" sz="1600" b="0" baseline="-25000" dirty="0" err="1">
                          <a:effectLst/>
                          <a:latin typeface="+mj-lt"/>
                        </a:rPr>
                        <a:t>clk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900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90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94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3175" cap="rnd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101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902794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Equivalent CO</a:t>
                      </a:r>
                      <a:r>
                        <a:rPr lang="en-US" sz="1600" baseline="-250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avoided [%]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--</a:t>
                      </a:r>
                      <a:endParaRPr lang="it-IT" sz="1600" b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90.0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89.5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SimSun"/>
                        </a:rPr>
                        <a:t>88.8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4331302"/>
                  </a:ext>
                </a:extLst>
              </a:tr>
              <a:tr h="190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SPECCA [MJ</a:t>
                      </a:r>
                      <a:r>
                        <a:rPr lang="en-US" sz="1600" baseline="-25000" dirty="0">
                          <a:effectLst/>
                          <a:latin typeface="+mj-lt"/>
                        </a:rPr>
                        <a:t>LHV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/kg</a:t>
                      </a:r>
                      <a:r>
                        <a:rPr lang="en-US" sz="1600" baseline="-25000" dirty="0">
                          <a:effectLst/>
                          <a:latin typeface="+mj-lt"/>
                        </a:rPr>
                        <a:t>CO2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]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--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SimSun"/>
                        </a:rPr>
                        <a:t>4.42</a:t>
                      </a:r>
                      <a:endParaRPr lang="it-IT" sz="1600" b="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4.07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SimSun"/>
                        </a:rPr>
                        <a:t>3.16</a:t>
                      </a:r>
                    </a:p>
                  </a:txBody>
                  <a:tcPr marL="68580" marR="68580" marT="0" marB="0" anchor="ctr">
                    <a:lnL w="3175" cap="rnd" cmpd="sng" algn="ctr">
                      <a:noFill/>
                      <a:prstDash val="solid"/>
                    </a:lnL>
                    <a:lnR w="3175" cap="rnd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387751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2FAC6EBA-992A-4239-93D7-5581C936DF56}"/>
              </a:ext>
            </a:extLst>
          </p:cNvPr>
          <p:cNvSpPr/>
          <p:nvPr/>
        </p:nvSpPr>
        <p:spPr>
          <a:xfrm>
            <a:off x="1664518" y="4267070"/>
            <a:ext cx="9934793" cy="2921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C27B7CF-6183-471E-B962-023EB77834A8}"/>
              </a:ext>
            </a:extLst>
          </p:cNvPr>
          <p:cNvSpPr/>
          <p:nvPr/>
        </p:nvSpPr>
        <p:spPr>
          <a:xfrm>
            <a:off x="98323" y="5848615"/>
            <a:ext cx="119658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u="sng" dirty="0"/>
              <a:t>De Lena et al., 2017.</a:t>
            </a:r>
            <a:r>
              <a:rPr lang="en-US" sz="1600" i="1" dirty="0"/>
              <a:t> </a:t>
            </a:r>
            <a:r>
              <a:rPr lang="en-US" sz="1600" dirty="0"/>
              <a:t>Process integration of tail-end </a:t>
            </a:r>
            <a:r>
              <a:rPr lang="en-US" sz="1600" dirty="0" err="1"/>
              <a:t>CaL</a:t>
            </a:r>
            <a:r>
              <a:rPr lang="en-US" sz="1600" dirty="0"/>
              <a:t> in cement plants. </a:t>
            </a:r>
            <a:r>
              <a:rPr lang="en-US" sz="1600" i="1" dirty="0"/>
              <a:t>Int J </a:t>
            </a:r>
            <a:r>
              <a:rPr lang="en-US" sz="1600" i="1" dirty="0" err="1"/>
              <a:t>Greenh</a:t>
            </a:r>
            <a:r>
              <a:rPr lang="en-US" sz="1600" i="1" dirty="0"/>
              <a:t> Gas Control. 67, 71-92.</a:t>
            </a:r>
          </a:p>
        </p:txBody>
      </p:sp>
    </p:spTree>
    <p:extLst>
      <p:ext uri="{BB962C8B-B14F-4D97-AF65-F5344CB8AC3E}">
        <p14:creationId xmlns:p14="http://schemas.microsoft.com/office/powerpoint/2010/main" val="17425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5ABC5F42-3C5A-47F4-B35A-4675628D2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396" y="1529286"/>
            <a:ext cx="7492942" cy="46920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Results: economic analysis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C27B7CF-6183-471E-B962-023EB77834A8}"/>
              </a:ext>
            </a:extLst>
          </p:cNvPr>
          <p:cNvSpPr/>
          <p:nvPr/>
        </p:nvSpPr>
        <p:spPr>
          <a:xfrm>
            <a:off x="98323" y="5858448"/>
            <a:ext cx="119658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u="sng" dirty="0"/>
              <a:t>De Lena et al.</a:t>
            </a:r>
            <a:r>
              <a:rPr lang="en-US" sz="1600" i="1" dirty="0"/>
              <a:t> </a:t>
            </a:r>
            <a:r>
              <a:rPr lang="en-US" sz="1600" dirty="0"/>
              <a:t>Techno-economic analysis of Calcium Looping processes for low CO</a:t>
            </a:r>
            <a:r>
              <a:rPr lang="en-US" sz="1600" baseline="-25000" dirty="0"/>
              <a:t>2</a:t>
            </a:r>
            <a:r>
              <a:rPr lang="en-US" sz="1600" dirty="0"/>
              <a:t> emission cement plants. </a:t>
            </a:r>
            <a:r>
              <a:rPr lang="en-US" sz="1600" i="1" dirty="0"/>
              <a:t>Submitted to Int J </a:t>
            </a:r>
            <a:r>
              <a:rPr lang="en-US" sz="1600" i="1" dirty="0" err="1"/>
              <a:t>Greenh</a:t>
            </a:r>
            <a:r>
              <a:rPr lang="en-US" sz="1600" i="1" dirty="0"/>
              <a:t> Gas Cont.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D1CF453A-E75E-41DA-A243-3F88D0F68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99535"/>
            <a:ext cx="10953136" cy="4692041"/>
          </a:xfrm>
        </p:spPr>
        <p:txBody>
          <a:bodyPr>
            <a:normAutofit/>
          </a:bodyPr>
          <a:lstStyle/>
          <a:p>
            <a:pPr marL="1587"/>
            <a:r>
              <a:rPr lang="en-US" sz="1800" u="sng" dirty="0">
                <a:sym typeface="Wingdings" panose="05000000000000000000" pitchFamily="2" charset="2"/>
              </a:rPr>
              <a:t>Cost of CO</a:t>
            </a:r>
            <a:r>
              <a:rPr lang="en-US" sz="1800" u="sng" baseline="-25000" dirty="0">
                <a:sym typeface="Wingdings" panose="05000000000000000000" pitchFamily="2" charset="2"/>
              </a:rPr>
              <a:t>2</a:t>
            </a:r>
            <a:r>
              <a:rPr lang="en-US" sz="1800" u="sng" dirty="0">
                <a:sym typeface="Wingdings" panose="05000000000000000000" pitchFamily="2" charset="2"/>
              </a:rPr>
              <a:t> avoided mainly associated to Capex:</a:t>
            </a: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772500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Results: economic analysis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C27B7CF-6183-471E-B962-023EB77834A8}"/>
              </a:ext>
            </a:extLst>
          </p:cNvPr>
          <p:cNvSpPr/>
          <p:nvPr/>
        </p:nvSpPr>
        <p:spPr>
          <a:xfrm>
            <a:off x="98323" y="5858448"/>
            <a:ext cx="119658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u="sng" dirty="0"/>
              <a:t>De Lena et al.</a:t>
            </a:r>
            <a:r>
              <a:rPr lang="en-US" sz="1600" i="1" dirty="0"/>
              <a:t> </a:t>
            </a:r>
            <a:r>
              <a:rPr lang="en-US" sz="1600" dirty="0"/>
              <a:t>Techno-economic analysis of Calcium Looping processes for low CO</a:t>
            </a:r>
            <a:r>
              <a:rPr lang="en-US" sz="1600" baseline="-25000" dirty="0"/>
              <a:t>2</a:t>
            </a:r>
            <a:r>
              <a:rPr lang="en-US" sz="1600" dirty="0"/>
              <a:t> emission cement plants. </a:t>
            </a:r>
            <a:r>
              <a:rPr lang="en-US" sz="1600" i="1" dirty="0"/>
              <a:t>Submitted to Int J </a:t>
            </a:r>
            <a:r>
              <a:rPr lang="en-US" sz="1600" i="1" dirty="0" err="1"/>
              <a:t>Greenh</a:t>
            </a:r>
            <a:r>
              <a:rPr lang="en-US" sz="1600" i="1" dirty="0"/>
              <a:t> Gas Cont.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D1CF453A-E75E-41DA-A243-3F88D0F68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99535"/>
            <a:ext cx="10953136" cy="4692041"/>
          </a:xfrm>
        </p:spPr>
        <p:txBody>
          <a:bodyPr>
            <a:normAutofit/>
          </a:bodyPr>
          <a:lstStyle/>
          <a:p>
            <a:pPr marL="1587"/>
            <a:r>
              <a:rPr lang="en-US" sz="1800" u="sng" dirty="0">
                <a:sym typeface="Wingdings" panose="05000000000000000000" pitchFamily="2" charset="2"/>
              </a:rPr>
              <a:t>Cost of cement vs. Carbon tax:</a:t>
            </a:r>
            <a:endParaRPr lang="en-US" sz="1800" u="sng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7C47A8-BC24-4E77-99E2-2520381B71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7"/>
          <a:stretch/>
        </p:blipFill>
        <p:spPr bwMode="auto">
          <a:xfrm>
            <a:off x="2429940" y="1671484"/>
            <a:ext cx="7830858" cy="40284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889914D-CB78-4E70-A757-F923EE3C4337}"/>
              </a:ext>
            </a:extLst>
          </p:cNvPr>
          <p:cNvSpPr txBox="1"/>
          <p:nvPr/>
        </p:nvSpPr>
        <p:spPr>
          <a:xfrm>
            <a:off x="3484374" y="3838338"/>
            <a:ext cx="138259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Cement kiln w/o capture</a:t>
            </a:r>
          </a:p>
        </p:txBody>
      </p:sp>
      <p:cxnSp>
        <p:nvCxnSpPr>
          <p:cNvPr id="11" name="Connettore 1 17">
            <a:extLst>
              <a:ext uri="{FF2B5EF4-FFF2-40B4-BE49-F238E27FC236}">
                <a16:creationId xmlns:a16="http://schemas.microsoft.com/office/drawing/2014/main" id="{A610F322-C774-421A-A3A3-0BD4329DA711}"/>
              </a:ext>
            </a:extLst>
          </p:cNvPr>
          <p:cNvCxnSpPr>
            <a:cxnSpLocks/>
          </p:cNvCxnSpPr>
          <p:nvPr/>
        </p:nvCxnSpPr>
        <p:spPr>
          <a:xfrm>
            <a:off x="4532897" y="3516681"/>
            <a:ext cx="0" cy="3511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F929242-E2A1-43B5-BB0A-21D17F932F05}"/>
              </a:ext>
            </a:extLst>
          </p:cNvPr>
          <p:cNvSpPr txBox="1"/>
          <p:nvPr/>
        </p:nvSpPr>
        <p:spPr>
          <a:xfrm>
            <a:off x="5476570" y="1857139"/>
            <a:ext cx="11552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plant</a:t>
            </a:r>
          </a:p>
        </p:txBody>
      </p:sp>
      <p:cxnSp>
        <p:nvCxnSpPr>
          <p:cNvPr id="13" name="Connettore 1 17">
            <a:extLst>
              <a:ext uri="{FF2B5EF4-FFF2-40B4-BE49-F238E27FC236}">
                <a16:creationId xmlns:a16="http://schemas.microsoft.com/office/drawing/2014/main" id="{844C5D9C-B3FF-4A83-BBD7-A055D989B885}"/>
              </a:ext>
            </a:extLst>
          </p:cNvPr>
          <p:cNvCxnSpPr>
            <a:cxnSpLocks/>
          </p:cNvCxnSpPr>
          <p:nvPr/>
        </p:nvCxnSpPr>
        <p:spPr>
          <a:xfrm>
            <a:off x="6297787" y="2441914"/>
            <a:ext cx="0" cy="3511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0F43209-7628-4704-B52D-667D837B2702}"/>
              </a:ext>
            </a:extLst>
          </p:cNvPr>
          <p:cNvSpPr txBox="1"/>
          <p:nvPr/>
        </p:nvSpPr>
        <p:spPr>
          <a:xfrm>
            <a:off x="8606773" y="3176306"/>
            <a:ext cx="11552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Tail-end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plant</a:t>
            </a:r>
          </a:p>
        </p:txBody>
      </p:sp>
      <p:cxnSp>
        <p:nvCxnSpPr>
          <p:cNvPr id="15" name="Connettore 1 17">
            <a:extLst>
              <a:ext uri="{FF2B5EF4-FFF2-40B4-BE49-F238E27FC236}">
                <a16:creationId xmlns:a16="http://schemas.microsoft.com/office/drawing/2014/main" id="{8AAFBFFB-E979-41AA-9326-1391D864EC38}"/>
              </a:ext>
            </a:extLst>
          </p:cNvPr>
          <p:cNvCxnSpPr>
            <a:cxnSpLocks/>
          </p:cNvCxnSpPr>
          <p:nvPr/>
        </p:nvCxnSpPr>
        <p:spPr>
          <a:xfrm>
            <a:off x="9498187" y="2822563"/>
            <a:ext cx="0" cy="3511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33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Conclusions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88F07495-6FCF-45A4-AE59-F3EB1DD66F4E}"/>
              </a:ext>
            </a:extLst>
          </p:cNvPr>
          <p:cNvSpPr txBox="1">
            <a:spLocks/>
          </p:cNvSpPr>
          <p:nvPr/>
        </p:nvSpPr>
        <p:spPr>
          <a:xfrm>
            <a:off x="410867" y="1309476"/>
            <a:ext cx="10571765" cy="50747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»"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Ca-LOOPING PROCESS INTEGRATION OPTIONS:</a:t>
            </a:r>
          </a:p>
          <a:p>
            <a:pPr>
              <a:buClrTx/>
              <a:buFont typeface="+mj-lt"/>
              <a:buAutoNum type="arabicPeriod"/>
            </a:pP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Post-combustion capture configuration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11213"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uncertainty in the technical feasibility</a:t>
            </a:r>
          </a:p>
          <a:p>
            <a:pPr marL="811213"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high CO</a:t>
            </a:r>
            <a:r>
              <a:rPr lang="en-US" sz="18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capture expected</a:t>
            </a:r>
          </a:p>
          <a:p>
            <a:pPr marL="811213"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calciners are present in the system, leading to high fuel consumptions</a:t>
            </a:r>
          </a:p>
          <a:p>
            <a:pPr>
              <a:buClrTx/>
              <a:buFont typeface="+mj-lt"/>
              <a:buAutoNum type="arabicPeriod"/>
            </a:pP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US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configuration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9625" lvl="1" indent="-342900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</a:t>
            </a:r>
            <a:r>
              <a:rPr lang="en-US" sz="18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capture efficiency without modifying rotary kiln operation (no need of kiln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oxyfiring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09625" lvl="1" indent="-342900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thermal efficiency and lower fuel consumptions</a:t>
            </a:r>
          </a:p>
          <a:p>
            <a:pPr marL="809625" lvl="1" indent="-342900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carbonator design and fluid-dynamic regime: fluid-dynamics, heat management and sorbent performance need validation</a:t>
            </a:r>
          </a:p>
          <a:p>
            <a:pPr marL="809625" lvl="1" indent="-342900"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cost of CO</a:t>
            </a:r>
            <a:r>
              <a:rPr lang="en-US" sz="18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avoided.</a:t>
            </a:r>
          </a:p>
          <a:p>
            <a:pPr marL="285750"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ideas on how to reduce Capex and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Opex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integrated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 to be explored in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Cleanker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</a:t>
            </a:r>
          </a:p>
        </p:txBody>
      </p:sp>
      <p:pic>
        <p:nvPicPr>
          <p:cNvPr id="7" name="Picture 2" descr="https://www.kaffeewiki.de/images/6/65/OK_symbol.png">
            <a:extLst>
              <a:ext uri="{FF2B5EF4-FFF2-40B4-BE49-F238E27FC236}">
                <a16:creationId xmlns:a16="http://schemas.microsoft.com/office/drawing/2014/main" id="{AE9B99C9-B40B-4EC0-9791-C4C72E125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564" y="1977924"/>
            <a:ext cx="385480" cy="3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www.kaffeewiki.de/images/6/65/OK_symbol.png">
            <a:extLst>
              <a:ext uri="{FF2B5EF4-FFF2-40B4-BE49-F238E27FC236}">
                <a16:creationId xmlns:a16="http://schemas.microsoft.com/office/drawing/2014/main" id="{D1063F5A-FE3D-46CA-BF32-CE178227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468" y="2303585"/>
            <a:ext cx="385480" cy="3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images.sodahead.com/polls/003408609/3443482147_x_mark_hi_answer_2_xlarge.png">
            <a:extLst>
              <a:ext uri="{FF2B5EF4-FFF2-40B4-BE49-F238E27FC236}">
                <a16:creationId xmlns:a16="http://schemas.microsoft.com/office/drawing/2014/main" id="{5BC7A88C-27C8-4F0B-85BE-33C61C2B8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929" y="2629429"/>
            <a:ext cx="361419" cy="36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www.kaffeewiki.de/images/6/65/OK_symbol.png">
            <a:extLst>
              <a:ext uri="{FF2B5EF4-FFF2-40B4-BE49-F238E27FC236}">
                <a16:creationId xmlns:a16="http://schemas.microsoft.com/office/drawing/2014/main" id="{BBF34BAC-17A2-46EB-BC8E-E11504364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360" y="3236260"/>
            <a:ext cx="385480" cy="3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sodahead.com/polls/003408609/3443482147_x_mark_hi_answer_2_xlarge.png">
            <a:extLst>
              <a:ext uri="{FF2B5EF4-FFF2-40B4-BE49-F238E27FC236}">
                <a16:creationId xmlns:a16="http://schemas.microsoft.com/office/drawing/2014/main" id="{BDA2EECD-ADB8-4F9A-8087-6EF40AF42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680" y="3998756"/>
            <a:ext cx="361419" cy="36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www.kaffeewiki.de/images/6/65/OK_symbol.png">
            <a:extLst>
              <a:ext uri="{FF2B5EF4-FFF2-40B4-BE49-F238E27FC236}">
                <a16:creationId xmlns:a16="http://schemas.microsoft.com/office/drawing/2014/main" id="{794B8069-297D-49F8-8867-F321D17A9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996" y="3601030"/>
            <a:ext cx="385480" cy="3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www.kaffeewiki.de/images/6/65/OK_symbol.png">
            <a:extLst>
              <a:ext uri="{FF2B5EF4-FFF2-40B4-BE49-F238E27FC236}">
                <a16:creationId xmlns:a16="http://schemas.microsoft.com/office/drawing/2014/main" id="{CC012C1A-6B7F-44FA-A110-5F10B18D8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824" y="4849275"/>
            <a:ext cx="385480" cy="3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isultati immagini per smile">
            <a:extLst>
              <a:ext uri="{FF2B5EF4-FFF2-40B4-BE49-F238E27FC236}">
                <a16:creationId xmlns:a16="http://schemas.microsoft.com/office/drawing/2014/main" id="{B67C1CF7-DE41-45D9-871A-D48F6838E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811" y="5241948"/>
            <a:ext cx="636486" cy="63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6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2950003"/>
            <a:ext cx="8323726" cy="1142996"/>
          </a:xfrm>
        </p:spPr>
        <p:txBody>
          <a:bodyPr/>
          <a:lstStyle/>
          <a:p>
            <a:pPr algn="ctr"/>
            <a:r>
              <a:rPr lang="en-US" i="1" dirty="0"/>
              <a:t>This project has received funding from the European Union's Horizon 2020 research and innovation </a:t>
            </a:r>
            <a:r>
              <a:rPr lang="en-US" i="1" dirty="0" err="1"/>
              <a:t>programme</a:t>
            </a:r>
            <a:r>
              <a:rPr lang="en-US" i="1" dirty="0"/>
              <a:t> under grant agreement no 641185.</a:t>
            </a:r>
          </a:p>
        </p:txBody>
      </p:sp>
      <p:pic>
        <p:nvPicPr>
          <p:cNvPr id="5" name="Picture 2" descr="S:\dtp_dok\10\Web\CEMCAP\Bunnlinje_v2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351"/>
          <a:stretch/>
        </p:blipFill>
        <p:spPr bwMode="auto">
          <a:xfrm>
            <a:off x="5647041" y="4532394"/>
            <a:ext cx="2545137" cy="74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416" y="4387148"/>
            <a:ext cx="1571625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1"/>
          <p:cNvSpPr txBox="1"/>
          <p:nvPr/>
        </p:nvSpPr>
        <p:spPr>
          <a:xfrm>
            <a:off x="3654547" y="5350183"/>
            <a:ext cx="506389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hlinkClick r:id="rId5"/>
              </a:rPr>
              <a:t>https://www.sintef.no/projectweb/cemcap/</a:t>
            </a:r>
            <a:r>
              <a:rPr lang="en-US" sz="2000" u="sng" dirty="0"/>
              <a:t>  </a:t>
            </a:r>
            <a:endParaRPr lang="en-US" sz="2000" u="sng" dirty="0">
              <a:solidFill>
                <a:srgbClr val="0000FF"/>
              </a:solidFill>
            </a:endParaRPr>
          </a:p>
        </p:txBody>
      </p:sp>
      <p:sp>
        <p:nvSpPr>
          <p:cNvPr id="8" name="Rectangle 6"/>
          <p:cNvSpPr>
            <a:spLocks noChangeAspect="1" noChangeArrowheads="1"/>
          </p:cNvSpPr>
          <p:nvPr/>
        </p:nvSpPr>
        <p:spPr bwMode="auto">
          <a:xfrm>
            <a:off x="4673292" y="1056769"/>
            <a:ext cx="32430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/>
            <a:r>
              <a:rPr lang="en-US" sz="6000" u="sng" dirty="0">
                <a:solidFill>
                  <a:srgbClr val="1A415D"/>
                </a:solidFill>
                <a:latin typeface="French Script MT" panose="03020402040607040605" pitchFamily="66" charset="0"/>
              </a:rPr>
              <a:t>Thank you  </a:t>
            </a:r>
          </a:p>
        </p:txBody>
      </p:sp>
      <p:sp>
        <p:nvSpPr>
          <p:cNvPr id="9" name="Rettangolo 8"/>
          <p:cNvSpPr/>
          <p:nvPr/>
        </p:nvSpPr>
        <p:spPr>
          <a:xfrm>
            <a:off x="4816581" y="2341902"/>
            <a:ext cx="28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9900"/>
              </a:buClr>
            </a:pPr>
            <a:r>
              <a:rPr lang="en-US" sz="2000" u="sng" dirty="0">
                <a:cs typeface="Tahoma" pitchFamily="34" charset="0"/>
                <a:hlinkClick r:id="rId6"/>
              </a:rPr>
              <a:t>www.gecos.polimi.it</a:t>
            </a:r>
            <a:r>
              <a:rPr lang="en-US" sz="2000" u="sng" dirty="0">
                <a:cs typeface="Tahoma" pitchFamily="34" charset="0"/>
              </a:rPr>
              <a:t>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887127" y="1993156"/>
            <a:ext cx="4004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9900"/>
              </a:buClr>
            </a:pPr>
            <a:r>
              <a:rPr lang="en-US" sz="2000" i="1" dirty="0">
                <a:cs typeface="Tahoma" pitchFamily="34" charset="0"/>
              </a:rPr>
              <a:t>Contact: </a:t>
            </a:r>
            <a:r>
              <a:rPr lang="en-US" sz="2000" i="1" u="sng" dirty="0">
                <a:cs typeface="Tahoma" pitchFamily="34" charset="0"/>
                <a:hlinkClick r:id="rId7"/>
              </a:rPr>
              <a:t>matteo.romano@polimi.it</a:t>
            </a:r>
            <a:r>
              <a:rPr lang="en-US" sz="2000" i="1" u="sng" dirty="0">
                <a:cs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427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Summary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4695" y="1397005"/>
            <a:ext cx="11441391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Calcium-looping in cement plants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Integration options of Calcium-looping in Cement plants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Tail-end </a:t>
            </a:r>
            <a:r>
              <a:rPr lang="en-US" dirty="0" err="1"/>
              <a:t>CaL</a:t>
            </a:r>
            <a:r>
              <a:rPr lang="en-US" dirty="0"/>
              <a:t> configuration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/>
              <a:t>Integrated </a:t>
            </a:r>
            <a:r>
              <a:rPr lang="en-US" dirty="0" err="1"/>
              <a:t>CaL</a:t>
            </a:r>
            <a:r>
              <a:rPr lang="en-US" dirty="0"/>
              <a:t> configuration</a:t>
            </a:r>
          </a:p>
          <a:p>
            <a:pPr marL="360363" lvl="1" indent="-342900">
              <a:buFont typeface="Arial" panose="020B0604020202020204" pitchFamily="34" charset="0"/>
              <a:buChar char="•"/>
            </a:pPr>
            <a:r>
              <a:rPr lang="en-US" dirty="0"/>
              <a:t>Key performance indicators</a:t>
            </a:r>
          </a:p>
          <a:p>
            <a:pPr marL="360363" lvl="1" indent="-342900">
              <a:buFont typeface="Arial" panose="020B0604020202020204" pitchFamily="34" charset="0"/>
              <a:buChar char="•"/>
            </a:pPr>
            <a:r>
              <a:rPr lang="en-US" dirty="0"/>
              <a:t>Results</a:t>
            </a:r>
          </a:p>
          <a:p>
            <a:pPr marL="360363" lvl="1" indent="-34290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38364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Why Calcium-Looping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0606" y="4896227"/>
            <a:ext cx="9754320" cy="12433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Sorbent originates from CaCO</a:t>
            </a:r>
            <a:r>
              <a:rPr lang="en-US" sz="2000" baseline="-25000" dirty="0"/>
              <a:t>3</a:t>
            </a:r>
            <a:r>
              <a:rPr lang="en-US" sz="2000" dirty="0"/>
              <a:t> which is a raw material for clinker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CaO</a:t>
            </a:r>
            <a:r>
              <a:rPr lang="en-US" sz="2000" dirty="0"/>
              <a:t> purge can be used in clinker production</a:t>
            </a:r>
          </a:p>
        </p:txBody>
      </p:sp>
      <p:sp>
        <p:nvSpPr>
          <p:cNvPr id="4" name="4 Rectángulo redondeado"/>
          <p:cNvSpPr/>
          <p:nvPr/>
        </p:nvSpPr>
        <p:spPr>
          <a:xfrm>
            <a:off x="3396702" y="2212921"/>
            <a:ext cx="2183574" cy="1493168"/>
          </a:xfrm>
          <a:prstGeom prst="roundRect">
            <a:avLst/>
          </a:prstGeom>
          <a:solidFill>
            <a:schemeClr val="accent5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900" b="1" dirty="0">
                <a:cs typeface="Arial" pitchFamily="34" charset="0"/>
              </a:rPr>
              <a:t>CARBONATION</a:t>
            </a:r>
          </a:p>
          <a:p>
            <a:pPr algn="ctr"/>
            <a:endParaRPr lang="en-GB" sz="500" b="1" dirty="0">
              <a:cs typeface="Arial" pitchFamily="34" charset="0"/>
            </a:endParaRPr>
          </a:p>
          <a:p>
            <a:pPr algn="ctr"/>
            <a:r>
              <a:rPr lang="en-GB" b="1" dirty="0">
                <a:cs typeface="Arial" pitchFamily="34" charset="0"/>
              </a:rPr>
              <a:t>CaO+CO</a:t>
            </a:r>
            <a:r>
              <a:rPr lang="en-GB" b="1" baseline="-25000" dirty="0">
                <a:cs typeface="Arial" pitchFamily="34" charset="0"/>
              </a:rPr>
              <a:t>2</a:t>
            </a:r>
            <a:r>
              <a:rPr lang="en-GB" b="1" dirty="0">
                <a:cs typeface="Arial" pitchFamily="34" charset="0"/>
              </a:rPr>
              <a:t>→CaCO</a:t>
            </a:r>
            <a:r>
              <a:rPr lang="en-GB" b="1" baseline="-25000" dirty="0">
                <a:cs typeface="Arial" pitchFamily="34" charset="0"/>
              </a:rPr>
              <a:t>3</a:t>
            </a:r>
          </a:p>
          <a:p>
            <a:pPr algn="ctr"/>
            <a:endParaRPr lang="en-GB" b="1" baseline="-25000" dirty="0">
              <a:cs typeface="Arial" pitchFamily="34" charset="0"/>
            </a:endParaRPr>
          </a:p>
          <a:p>
            <a:pPr algn="ctr"/>
            <a:r>
              <a:rPr lang="en-GB" b="1" dirty="0">
                <a:cs typeface="Arial" pitchFamily="34" charset="0"/>
              </a:rPr>
              <a:t>~ 650ºC</a:t>
            </a:r>
          </a:p>
          <a:p>
            <a:pPr algn="ctr"/>
            <a:endParaRPr lang="en-GB" sz="500" b="1" baseline="-25000" dirty="0">
              <a:cs typeface="Arial" pitchFamily="34" charset="0"/>
            </a:endParaRPr>
          </a:p>
        </p:txBody>
      </p:sp>
      <p:cxnSp>
        <p:nvCxnSpPr>
          <p:cNvPr id="5" name="5 Conector recto de flecha"/>
          <p:cNvCxnSpPr/>
          <p:nvPr/>
        </p:nvCxnSpPr>
        <p:spPr>
          <a:xfrm>
            <a:off x="5592650" y="2778285"/>
            <a:ext cx="1152000" cy="0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6 Conector recto de flecha"/>
          <p:cNvCxnSpPr/>
          <p:nvPr/>
        </p:nvCxnSpPr>
        <p:spPr>
          <a:xfrm flipH="1">
            <a:off x="5598414" y="3282341"/>
            <a:ext cx="1152000" cy="0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8 Conector recto de flecha"/>
          <p:cNvCxnSpPr/>
          <p:nvPr/>
        </p:nvCxnSpPr>
        <p:spPr>
          <a:xfrm>
            <a:off x="4488489" y="3748262"/>
            <a:ext cx="0" cy="432000"/>
          </a:xfrm>
          <a:prstGeom prst="straightConnector1">
            <a:avLst/>
          </a:prstGeom>
          <a:ln w="53975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9 CuadroTexto"/>
          <p:cNvSpPr txBox="1"/>
          <p:nvPr/>
        </p:nvSpPr>
        <p:spPr>
          <a:xfrm>
            <a:off x="3576105" y="4148120"/>
            <a:ext cx="182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Flue gas (CO</a:t>
            </a:r>
            <a:r>
              <a:rPr lang="en-GB" b="1" baseline="-25000" dirty="0">
                <a:cs typeface="Arial" pitchFamily="34" charset="0"/>
              </a:rPr>
              <a:t>2</a:t>
            </a:r>
            <a:r>
              <a:rPr lang="en-GB" b="1" dirty="0">
                <a:cs typeface="Arial" pitchFamily="34" charset="0"/>
              </a:rPr>
              <a:t>) </a:t>
            </a:r>
          </a:p>
        </p:txBody>
      </p:sp>
      <p:cxnSp>
        <p:nvCxnSpPr>
          <p:cNvPr id="10" name="10 Conector recto de flecha"/>
          <p:cNvCxnSpPr/>
          <p:nvPr/>
        </p:nvCxnSpPr>
        <p:spPr>
          <a:xfrm flipV="1">
            <a:off x="4488489" y="1775666"/>
            <a:ext cx="0" cy="432000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CuadroTexto"/>
          <p:cNvSpPr txBox="1"/>
          <p:nvPr/>
        </p:nvSpPr>
        <p:spPr>
          <a:xfrm>
            <a:off x="3192345" y="144654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CO</a:t>
            </a:r>
            <a:r>
              <a:rPr lang="en-GB" b="1" baseline="-25000" dirty="0">
                <a:cs typeface="Arial" pitchFamily="34" charset="0"/>
              </a:rPr>
              <a:t>2</a:t>
            </a:r>
            <a:r>
              <a:rPr lang="en-GB" b="1" dirty="0">
                <a:cs typeface="Arial" pitchFamily="34" charset="0"/>
              </a:rPr>
              <a:t>-lean flue gas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5771128" y="2393034"/>
            <a:ext cx="86409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CaCO</a:t>
            </a:r>
            <a:r>
              <a:rPr lang="en-GB" b="1" baseline="-25000" dirty="0">
                <a:cs typeface="Arial" pitchFamily="34" charset="0"/>
              </a:rPr>
              <a:t>3</a:t>
            </a:r>
          </a:p>
        </p:txBody>
      </p:sp>
      <p:sp>
        <p:nvSpPr>
          <p:cNvPr id="13" name="13 CuadroTexto"/>
          <p:cNvSpPr txBox="1"/>
          <p:nvPr/>
        </p:nvSpPr>
        <p:spPr>
          <a:xfrm>
            <a:off x="5738130" y="3300487"/>
            <a:ext cx="85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cs typeface="Arial" pitchFamily="34" charset="0"/>
              </a:rPr>
              <a:t>CaO</a:t>
            </a:r>
            <a:endParaRPr lang="en-GB" b="1" dirty="0">
              <a:cs typeface="Arial" pitchFamily="34" charset="0"/>
            </a:endParaRPr>
          </a:p>
        </p:txBody>
      </p:sp>
      <p:cxnSp>
        <p:nvCxnSpPr>
          <p:cNvPr id="14" name="14 Conector recto de flecha"/>
          <p:cNvCxnSpPr/>
          <p:nvPr/>
        </p:nvCxnSpPr>
        <p:spPr>
          <a:xfrm flipV="1">
            <a:off x="7785503" y="1796915"/>
            <a:ext cx="0" cy="432000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5 CuadroTexto"/>
          <p:cNvSpPr txBox="1"/>
          <p:nvPr/>
        </p:nvSpPr>
        <p:spPr>
          <a:xfrm>
            <a:off x="6885403" y="121093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CO</a:t>
            </a:r>
            <a:r>
              <a:rPr lang="en-GB" b="1" baseline="-25000" dirty="0">
                <a:cs typeface="Arial" pitchFamily="34" charset="0"/>
              </a:rPr>
              <a:t>2</a:t>
            </a:r>
            <a:r>
              <a:rPr lang="en-GB" b="1" dirty="0">
                <a:cs typeface="Arial" pitchFamily="34" charset="0"/>
              </a:rPr>
              <a:t>-rich gas to sequestration</a:t>
            </a:r>
            <a:endParaRPr lang="en-GB" b="1" baseline="-25000" dirty="0">
              <a:cs typeface="Arial" pitchFamily="34" charset="0"/>
            </a:endParaRPr>
          </a:p>
        </p:txBody>
      </p:sp>
      <p:cxnSp>
        <p:nvCxnSpPr>
          <p:cNvPr id="16" name="17 Conector recto de flecha"/>
          <p:cNvCxnSpPr/>
          <p:nvPr/>
        </p:nvCxnSpPr>
        <p:spPr>
          <a:xfrm flipV="1">
            <a:off x="7255921" y="3706089"/>
            <a:ext cx="0" cy="324000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8 Conector recto de flecha"/>
          <p:cNvCxnSpPr/>
          <p:nvPr/>
        </p:nvCxnSpPr>
        <p:spPr>
          <a:xfrm flipV="1">
            <a:off x="8374734" y="3706073"/>
            <a:ext cx="0" cy="324000"/>
          </a:xfrm>
          <a:prstGeom prst="straightConnector1">
            <a:avLst/>
          </a:prstGeom>
          <a:ln w="53975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9 CuadroTexto"/>
          <p:cNvSpPr txBox="1"/>
          <p:nvPr/>
        </p:nvSpPr>
        <p:spPr>
          <a:xfrm>
            <a:off x="6530114" y="404670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CaCO</a:t>
            </a:r>
            <a:r>
              <a:rPr lang="en-GB" b="1" baseline="-25000" dirty="0">
                <a:cs typeface="Arial" pitchFamily="34" charset="0"/>
              </a:rPr>
              <a:t>3</a:t>
            </a:r>
            <a:r>
              <a:rPr lang="en-GB" b="1" dirty="0">
                <a:cs typeface="Arial" pitchFamily="34" charset="0"/>
              </a:rPr>
              <a:t> </a:t>
            </a:r>
          </a:p>
          <a:p>
            <a:pPr algn="ctr"/>
            <a:r>
              <a:rPr lang="en-GB" b="1" dirty="0">
                <a:cs typeface="Arial" pitchFamily="34" charset="0"/>
              </a:rPr>
              <a:t>make-up</a:t>
            </a:r>
          </a:p>
        </p:txBody>
      </p:sp>
      <p:sp>
        <p:nvSpPr>
          <p:cNvPr id="19" name="20 CuadroTexto"/>
          <p:cNvSpPr txBox="1"/>
          <p:nvPr/>
        </p:nvSpPr>
        <p:spPr>
          <a:xfrm>
            <a:off x="7817514" y="4025434"/>
            <a:ext cx="1120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cs typeface="Arial" pitchFamily="34" charset="0"/>
              </a:rPr>
              <a:t>CaO purge</a:t>
            </a:r>
          </a:p>
        </p:txBody>
      </p:sp>
      <p:sp>
        <p:nvSpPr>
          <p:cNvPr id="20" name="21 Rectángulo redondeado"/>
          <p:cNvSpPr/>
          <p:nvPr/>
        </p:nvSpPr>
        <p:spPr>
          <a:xfrm>
            <a:off x="6777503" y="2212921"/>
            <a:ext cx="2016000" cy="1476000"/>
          </a:xfrm>
          <a:prstGeom prst="roundRect">
            <a:avLst/>
          </a:prstGeom>
          <a:solidFill>
            <a:schemeClr val="accent5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900" b="1" dirty="0">
                <a:cs typeface="Arial" pitchFamily="34" charset="0"/>
              </a:rPr>
              <a:t>CALCINATION</a:t>
            </a:r>
          </a:p>
          <a:p>
            <a:pPr algn="ctr"/>
            <a:endParaRPr lang="en-GB" sz="500" b="1" dirty="0">
              <a:cs typeface="Arial" pitchFamily="34" charset="0"/>
            </a:endParaRPr>
          </a:p>
          <a:p>
            <a:pPr algn="ctr"/>
            <a:r>
              <a:rPr lang="en-GB" b="1" dirty="0">
                <a:cs typeface="Arial" pitchFamily="34" charset="0"/>
              </a:rPr>
              <a:t>CaCO</a:t>
            </a:r>
            <a:r>
              <a:rPr lang="en-GB" b="1" baseline="-25000" dirty="0">
                <a:cs typeface="Arial" pitchFamily="34" charset="0"/>
              </a:rPr>
              <a:t>3</a:t>
            </a:r>
            <a:r>
              <a:rPr lang="en-GB" b="1" dirty="0">
                <a:cs typeface="Arial" pitchFamily="34" charset="0"/>
              </a:rPr>
              <a:t>→CaO+CO</a:t>
            </a:r>
            <a:r>
              <a:rPr lang="en-GB" b="1" baseline="-25000" dirty="0">
                <a:cs typeface="Arial" pitchFamily="34" charset="0"/>
              </a:rPr>
              <a:t>2</a:t>
            </a:r>
          </a:p>
          <a:p>
            <a:pPr algn="ctr"/>
            <a:endParaRPr lang="en-GB" b="1" baseline="-25000" dirty="0">
              <a:cs typeface="Arial" pitchFamily="34" charset="0"/>
            </a:endParaRPr>
          </a:p>
          <a:p>
            <a:pPr algn="ctr"/>
            <a:r>
              <a:rPr lang="en-GB" b="1" dirty="0">
                <a:cs typeface="Arial" pitchFamily="34" charset="0"/>
              </a:rPr>
              <a:t>~ 900ºC</a:t>
            </a:r>
          </a:p>
        </p:txBody>
      </p:sp>
      <p:sp>
        <p:nvSpPr>
          <p:cNvPr id="21" name="22 Flecha izquierda"/>
          <p:cNvSpPr/>
          <p:nvPr/>
        </p:nvSpPr>
        <p:spPr>
          <a:xfrm>
            <a:off x="2063552" y="2597666"/>
            <a:ext cx="1296000" cy="648072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Heat</a:t>
            </a:r>
          </a:p>
        </p:txBody>
      </p:sp>
      <p:cxnSp>
        <p:nvCxnSpPr>
          <p:cNvPr id="22" name="14 Conector recto de flecha"/>
          <p:cNvCxnSpPr/>
          <p:nvPr/>
        </p:nvCxnSpPr>
        <p:spPr>
          <a:xfrm flipH="1">
            <a:off x="8793504" y="3245739"/>
            <a:ext cx="624856" cy="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14 Conector recto de flecha"/>
          <p:cNvCxnSpPr/>
          <p:nvPr/>
        </p:nvCxnSpPr>
        <p:spPr>
          <a:xfrm flipH="1">
            <a:off x="8800764" y="2803065"/>
            <a:ext cx="624856" cy="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15 CuadroTexto"/>
          <p:cNvSpPr txBox="1"/>
          <p:nvPr/>
        </p:nvSpPr>
        <p:spPr>
          <a:xfrm>
            <a:off x="9467964" y="2576687"/>
            <a:ext cx="56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O</a:t>
            </a:r>
            <a:r>
              <a:rPr lang="en-GB" b="1" baseline="-25000" dirty="0">
                <a:cs typeface="Arial" pitchFamily="34" charset="0"/>
              </a:rPr>
              <a:t>2</a:t>
            </a:r>
          </a:p>
        </p:txBody>
      </p:sp>
      <p:sp>
        <p:nvSpPr>
          <p:cNvPr id="27" name="15 CuadroTexto"/>
          <p:cNvSpPr txBox="1"/>
          <p:nvPr/>
        </p:nvSpPr>
        <p:spPr>
          <a:xfrm>
            <a:off x="9453450" y="3061072"/>
            <a:ext cx="56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rial" pitchFamily="34" charset="0"/>
              </a:rPr>
              <a:t>fuel</a:t>
            </a:r>
            <a:endParaRPr lang="en-GB" b="1" baseline="-25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3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/>
      <p:bldP spid="11" grpId="0"/>
      <p:bldP spid="12" grpId="0"/>
      <p:bldP spid="13" grpId="0"/>
      <p:bldP spid="15" grpId="0"/>
      <p:bldP spid="18" grpId="0"/>
      <p:bldP spid="19" grpId="0"/>
      <p:bldP spid="20" grpId="0" animBg="1"/>
      <p:bldP spid="21" grpId="0" animBg="1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Tail-end </a:t>
            </a:r>
            <a:r>
              <a:rPr lang="en-US" sz="2800" cap="small" dirty="0" err="1"/>
              <a:t>CaL</a:t>
            </a:r>
            <a:r>
              <a:rPr lang="en-US" sz="2800" cap="small" dirty="0"/>
              <a:t> configuration</a:t>
            </a: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384695" y="1266378"/>
            <a:ext cx="5066429" cy="4967273"/>
          </a:xfrm>
        </p:spPr>
        <p:txBody>
          <a:bodyPr>
            <a:normAutofit/>
          </a:bodyPr>
          <a:lstStyle/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Carbonator removes CO</a:t>
            </a:r>
            <a:r>
              <a:rPr lang="en-US" sz="1800" baseline="-25000" dirty="0"/>
              <a:t>2</a:t>
            </a:r>
            <a:r>
              <a:rPr lang="en-US" sz="1800" dirty="0"/>
              <a:t> from cement plant flue gas </a:t>
            </a:r>
            <a:r>
              <a:rPr lang="en-US" sz="1800" dirty="0">
                <a:sym typeface="Wingdings" panose="05000000000000000000" pitchFamily="2" charset="2"/>
              </a:rPr>
              <a:t> highly suitable for retrofit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 err="1"/>
              <a:t>CaO</a:t>
            </a:r>
            <a:r>
              <a:rPr lang="en-US" sz="1800" dirty="0"/>
              <a:t>-rich purge from </a:t>
            </a:r>
            <a:r>
              <a:rPr lang="en-US" sz="1800" dirty="0" err="1"/>
              <a:t>CaL</a:t>
            </a:r>
            <a:r>
              <a:rPr lang="en-US" sz="1800" dirty="0"/>
              <a:t> calciner used as feed for the cement kiln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CFB </a:t>
            </a:r>
            <a:r>
              <a:rPr lang="en-US" sz="1800" dirty="0" err="1"/>
              <a:t>CaL</a:t>
            </a:r>
            <a:r>
              <a:rPr lang="en-US" sz="1800" dirty="0"/>
              <a:t> reactors: d</a:t>
            </a:r>
            <a:r>
              <a:rPr lang="en-US" sz="1800" baseline="-25000" dirty="0"/>
              <a:t>50</a:t>
            </a:r>
            <a:r>
              <a:rPr lang="en-US" sz="1800" dirty="0"/>
              <a:t>=100-250 </a:t>
            </a:r>
            <a:r>
              <a:rPr lang="el-GR" sz="1800" dirty="0"/>
              <a:t>μ</a:t>
            </a:r>
            <a:r>
              <a:rPr lang="it-IT" sz="1800" dirty="0"/>
              <a:t>m</a:t>
            </a:r>
          </a:p>
          <a:p>
            <a:pPr marL="261938"/>
            <a:r>
              <a:rPr lang="en-US" sz="1800" dirty="0"/>
              <a:t>Particles for clinker production d</a:t>
            </a:r>
            <a:r>
              <a:rPr lang="en-US" sz="1800" baseline="-25000" dirty="0"/>
              <a:t>50</a:t>
            </a:r>
            <a:r>
              <a:rPr lang="en-US" sz="1800" dirty="0"/>
              <a:t>=10-20 </a:t>
            </a:r>
            <a:r>
              <a:rPr lang="el-GR" sz="1800" dirty="0"/>
              <a:t>μ</a:t>
            </a:r>
            <a:r>
              <a:rPr lang="it-IT" sz="1800" dirty="0"/>
              <a:t>m </a:t>
            </a:r>
          </a:p>
          <a:p>
            <a:pPr marL="261938"/>
            <a:r>
              <a:rPr lang="it-IT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CaL</a:t>
            </a:r>
            <a:r>
              <a:rPr lang="en-US" sz="1800" dirty="0">
                <a:sym typeface="Wingdings" panose="05000000000000000000" pitchFamily="2" charset="2"/>
              </a:rPr>
              <a:t> purge milled in the raw mill at low temperature</a:t>
            </a:r>
            <a:endParaRPr lang="en-US" sz="18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AF2411-5E5D-4623-9022-86CAF36C7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125" y="1464772"/>
            <a:ext cx="6534912" cy="45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3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Fluidized bed carbonator for Tail-end </a:t>
            </a:r>
            <a:r>
              <a:rPr lang="en-US" sz="2800" cap="small" dirty="0" err="1"/>
              <a:t>CaL</a:t>
            </a:r>
            <a:r>
              <a:rPr lang="en-US" sz="2800" cap="small" dirty="0"/>
              <a:t> configuration</a:t>
            </a: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384695" y="1266378"/>
            <a:ext cx="11441391" cy="4967273"/>
          </a:xfrm>
        </p:spPr>
        <p:txBody>
          <a:bodyPr>
            <a:normAutofit/>
          </a:bodyPr>
          <a:lstStyle/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Fluidized bed </a:t>
            </a:r>
            <a:r>
              <a:rPr lang="en-US" sz="1800" dirty="0" err="1"/>
              <a:t>CaL</a:t>
            </a:r>
            <a:r>
              <a:rPr lang="en-US" sz="1800" dirty="0"/>
              <a:t> process for cement plants demonstrated at CSIC and University of Stuttgart up to TRL6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 err="1"/>
              <a:t>CaL</a:t>
            </a:r>
            <a:r>
              <a:rPr lang="en-US" sz="1800" dirty="0"/>
              <a:t> design parameters for cement plant applications are in good agreement with the design parameters for power plant operation.</a:t>
            </a:r>
          </a:p>
        </p:txBody>
      </p:sp>
      <p:pic>
        <p:nvPicPr>
          <p:cNvPr id="5" name="Grafik 15">
            <a:extLst>
              <a:ext uri="{FF2B5EF4-FFF2-40B4-BE49-F238E27FC236}">
                <a16:creationId xmlns:a16="http://schemas.microsoft.com/office/drawing/2014/main" id="{004ABFF7-C7A1-4247-951B-FF6F6F888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32" y="1939757"/>
            <a:ext cx="4840280" cy="362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25485FB9-A6AC-4BC7-899F-FF7CF061F68A}"/>
              </a:ext>
            </a:extLst>
          </p:cNvPr>
          <p:cNvSpPr/>
          <p:nvPr/>
        </p:nvSpPr>
        <p:spPr>
          <a:xfrm>
            <a:off x="192744" y="5618814"/>
            <a:ext cx="11906891" cy="907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u="sng" dirty="0"/>
              <a:t>Arias et al., 2017.</a:t>
            </a:r>
            <a:r>
              <a:rPr lang="en-US" sz="1600" dirty="0"/>
              <a:t> CO</a:t>
            </a:r>
            <a:r>
              <a:rPr lang="en-US" sz="1600" baseline="-25000" dirty="0"/>
              <a:t>2</a:t>
            </a:r>
            <a:r>
              <a:rPr lang="en-US" sz="1600" dirty="0"/>
              <a:t> Capture by </a:t>
            </a:r>
            <a:r>
              <a:rPr lang="en-US" sz="1600" dirty="0" err="1"/>
              <a:t>CaL</a:t>
            </a:r>
            <a:r>
              <a:rPr lang="en-US" sz="1600" dirty="0"/>
              <a:t> at Relevant Conditions for Cement Plants: Experimental Testing in a 30 kW Pilot Plant. </a:t>
            </a:r>
            <a:r>
              <a:rPr lang="en-US" sz="1600" i="1" dirty="0"/>
              <a:t>Ind. Eng. Chem. Res.</a:t>
            </a:r>
            <a:r>
              <a:rPr lang="en-US" sz="1600" dirty="0"/>
              <a:t>, 56, 2634–2640.</a:t>
            </a:r>
          </a:p>
          <a:p>
            <a:pPr>
              <a:spcBef>
                <a:spcPts val="600"/>
              </a:spcBef>
            </a:pPr>
            <a:r>
              <a:rPr lang="en-US" sz="1600" i="1" u="sng" dirty="0"/>
              <a:t>Hornberger et al.,  2017.</a:t>
            </a:r>
            <a:r>
              <a:rPr lang="en-US" sz="1600" dirty="0"/>
              <a:t> </a:t>
            </a:r>
            <a:r>
              <a:rPr lang="en-US" sz="1600" dirty="0" err="1"/>
              <a:t>CaL</a:t>
            </a:r>
            <a:r>
              <a:rPr lang="en-US" sz="1600" dirty="0"/>
              <a:t> for CO</a:t>
            </a:r>
            <a:r>
              <a:rPr lang="en-US" sz="1600" baseline="-25000" dirty="0"/>
              <a:t>2</a:t>
            </a:r>
            <a:r>
              <a:rPr lang="en-US" sz="1600" dirty="0"/>
              <a:t> Capture in Cement Plants – Pilot Scale Test. </a:t>
            </a:r>
            <a:r>
              <a:rPr lang="en-US" sz="1600" i="1" dirty="0"/>
              <a:t>Energy Procedia</a:t>
            </a:r>
            <a:r>
              <a:rPr lang="en-US" sz="1600" dirty="0"/>
              <a:t>, 114, 6171–6174.</a:t>
            </a:r>
            <a:endParaRPr lang="en-US" sz="1600" i="1" u="sng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AE0435A-0ABF-45AA-9C61-62CEF0915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250" y="2197020"/>
            <a:ext cx="3606591" cy="3348129"/>
          </a:xfrm>
          <a:prstGeom prst="rect">
            <a:avLst/>
          </a:prstGeom>
        </p:spPr>
      </p:pic>
      <p:pic>
        <p:nvPicPr>
          <p:cNvPr id="8" name="Picture 39">
            <a:extLst>
              <a:ext uri="{FF2B5EF4-FFF2-40B4-BE49-F238E27FC236}">
                <a16:creationId xmlns:a16="http://schemas.microsoft.com/office/drawing/2014/main" id="{BF65A751-24BA-4433-9032-BE9898C8D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1" b="18274"/>
          <a:stretch/>
        </p:blipFill>
        <p:spPr bwMode="auto">
          <a:xfrm>
            <a:off x="4381507" y="4436527"/>
            <a:ext cx="1820740" cy="51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 descr="091202_IFK+Uni-Logo_engl_Kopfbogen_ok">
            <a:extLst>
              <a:ext uri="{FF2B5EF4-FFF2-40B4-BE49-F238E27FC236}">
                <a16:creationId xmlns:a16="http://schemas.microsoft.com/office/drawing/2014/main" id="{89B0524B-1A6D-47D9-B5FD-2EB7DE3CF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85842" y="4407031"/>
            <a:ext cx="2640244" cy="616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276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Integrated </a:t>
            </a:r>
            <a:r>
              <a:rPr lang="en-US" sz="2800" cap="small" dirty="0" err="1"/>
              <a:t>CaL</a:t>
            </a:r>
            <a:r>
              <a:rPr lang="en-US" sz="2800" cap="small" dirty="0"/>
              <a:t> configuration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30941" y="1229031"/>
            <a:ext cx="5781369" cy="4692041"/>
          </a:xfrm>
        </p:spPr>
        <p:txBody>
          <a:bodyPr>
            <a:normAutofit/>
          </a:bodyPr>
          <a:lstStyle/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CaL</a:t>
            </a:r>
            <a:r>
              <a:rPr lang="en-US" sz="1800" dirty="0">
                <a:sym typeface="Wingdings" panose="05000000000000000000" pitchFamily="2" charset="2"/>
              </a:rPr>
              <a:t> carbonator integrated in the preheater, treats the rotary kiln gas only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CaL</a:t>
            </a:r>
            <a:r>
              <a:rPr lang="en-US" sz="1800" dirty="0">
                <a:sym typeface="Wingdings" panose="05000000000000000000" pitchFamily="2" charset="2"/>
              </a:rPr>
              <a:t> calciner coincides with the cement kiln pre-calciner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Calcined raw meal as CO</a:t>
            </a:r>
            <a:r>
              <a:rPr lang="en-US" sz="1800" baseline="-25000" dirty="0"/>
              <a:t>2</a:t>
            </a:r>
            <a:r>
              <a:rPr lang="en-US" sz="1800" dirty="0"/>
              <a:t> sorbent in the carbonator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/>
              <a:t>Sorbent has small particle size (d</a:t>
            </a:r>
            <a:r>
              <a:rPr lang="en-US" sz="1800" baseline="-25000" dirty="0"/>
              <a:t>50</a:t>
            </a:r>
            <a:r>
              <a:rPr lang="en-US" sz="1800" dirty="0"/>
              <a:t>=10-20 </a:t>
            </a:r>
            <a:r>
              <a:rPr lang="el-GR" sz="1800" dirty="0"/>
              <a:t>μ</a:t>
            </a:r>
            <a:r>
              <a:rPr lang="it-IT" sz="1800" dirty="0"/>
              <a:t>m) </a:t>
            </a:r>
            <a:br>
              <a:rPr lang="it-IT" sz="1800" dirty="0"/>
            </a:br>
            <a:r>
              <a:rPr lang="en-US" sz="1800" dirty="0">
                <a:sym typeface="Wingdings" panose="05000000000000000000" pitchFamily="2" charset="2"/>
              </a:rPr>
              <a:t> entrained flow reactors</a:t>
            </a:r>
            <a:endParaRPr lang="en-US" sz="18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C144008-8F2B-4C6C-A39D-349A8FD88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857" y="1166290"/>
            <a:ext cx="5801031" cy="503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Entrained flow carbonator for integrated </a:t>
            </a:r>
            <a:r>
              <a:rPr lang="en-US" sz="2800" cap="small" dirty="0" err="1"/>
              <a:t>CaL</a:t>
            </a:r>
            <a:r>
              <a:rPr lang="en-US" sz="2800" cap="small" dirty="0"/>
              <a:t> configuration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11279" y="1223305"/>
            <a:ext cx="5801032" cy="4697768"/>
          </a:xfrm>
        </p:spPr>
        <p:txBody>
          <a:bodyPr>
            <a:normAutofit/>
          </a:bodyPr>
          <a:lstStyle/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1D carbonator modelling showed possibility of achieving high capture efficiency with solids/gas ratio of ~10 kg/Nm</a:t>
            </a:r>
            <a:r>
              <a:rPr lang="en-US" sz="1800" baseline="30000" dirty="0">
                <a:sym typeface="Wingdings" panose="05000000000000000000" pitchFamily="2" charset="2"/>
              </a:rPr>
              <a:t>3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Belite</a:t>
            </a:r>
            <a:r>
              <a:rPr lang="en-US" sz="1800" dirty="0">
                <a:sym typeface="Wingdings" panose="05000000000000000000" pitchFamily="2" charset="2"/>
              </a:rPr>
              <a:t> formation in calciner may cause a decrease of the sorbent CO</a:t>
            </a:r>
            <a:r>
              <a:rPr lang="en-US" sz="1800" baseline="-25000" dirty="0">
                <a:sym typeface="Wingdings" panose="05000000000000000000" pitchFamily="2" charset="2"/>
              </a:rPr>
              <a:t>2</a:t>
            </a:r>
            <a:r>
              <a:rPr lang="en-US" sz="1800" dirty="0">
                <a:sym typeface="Wingdings" panose="05000000000000000000" pitchFamily="2" charset="2"/>
              </a:rPr>
              <a:t> carrying capacity  controlled calcination conditions needed.</a:t>
            </a:r>
          </a:p>
          <a:p>
            <a:pPr marL="257175" indent="-255588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57175" indent="-255588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Demonstration of chemistry and fluid-dynamics of the reactors in industrially relevant conditions needed</a:t>
            </a:r>
          </a:p>
        </p:txBody>
      </p:sp>
      <p:pic>
        <p:nvPicPr>
          <p:cNvPr id="7" name="Immagine 4" descr="image002">
            <a:extLst>
              <a:ext uri="{FF2B5EF4-FFF2-40B4-BE49-F238E27FC236}">
                <a16:creationId xmlns:a16="http://schemas.microsoft.com/office/drawing/2014/main" id="{AEA31EEE-ACCF-4326-AF6C-EF449AB05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85" y="1273994"/>
            <a:ext cx="5448532" cy="397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1C45043-8BAA-4BB8-AFDA-56B72A947A70}"/>
              </a:ext>
            </a:extLst>
          </p:cNvPr>
          <p:cNvSpPr/>
          <p:nvPr/>
        </p:nvSpPr>
        <p:spPr>
          <a:xfrm>
            <a:off x="464530" y="5307872"/>
            <a:ext cx="11441390" cy="907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u="sng" dirty="0"/>
              <a:t>Spinelli et al., 2018.</a:t>
            </a:r>
            <a:r>
              <a:rPr lang="en-US" sz="1600" i="1" dirty="0"/>
              <a:t> </a:t>
            </a:r>
            <a:r>
              <a:rPr lang="en-US" sz="1600" dirty="0"/>
              <a:t>One-dimensional model of entrained-flow carbonator for CO</a:t>
            </a:r>
            <a:r>
              <a:rPr lang="en-US" sz="1600" baseline="-25000" dirty="0"/>
              <a:t>2</a:t>
            </a:r>
            <a:r>
              <a:rPr lang="en-US" sz="1600" dirty="0"/>
              <a:t> capture in cement kilns by calcium looping process.</a:t>
            </a:r>
            <a:r>
              <a:rPr lang="en-US" sz="1600" i="1" dirty="0"/>
              <a:t> Chemical Engineering Science, 191, 100-114.</a:t>
            </a:r>
          </a:p>
          <a:p>
            <a:pPr>
              <a:spcBef>
                <a:spcPts val="600"/>
              </a:spcBef>
            </a:pPr>
            <a:r>
              <a:rPr lang="en-US" sz="1600" i="1" u="sng" dirty="0"/>
              <a:t>Alonso et al., 2018</a:t>
            </a:r>
            <a:r>
              <a:rPr lang="en-US" sz="1600" u="sng" dirty="0"/>
              <a:t>.</a:t>
            </a:r>
            <a:r>
              <a:rPr lang="en-US" sz="1600" dirty="0"/>
              <a:t> Capacities of Cement Raw Meals in Calcium Looping Systems. </a:t>
            </a:r>
            <a:r>
              <a:rPr lang="en-US" sz="1600" i="1" dirty="0"/>
              <a:t>Energy &amp; Fuels</a:t>
            </a:r>
            <a:r>
              <a:rPr lang="en-US" sz="1600" dirty="0"/>
              <a:t>, 31, 13955–13962.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2E876BA-11C4-43B1-9506-CF6BCB361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385" y="4322439"/>
            <a:ext cx="1183096" cy="861682"/>
          </a:xfrm>
          <a:prstGeom prst="rect">
            <a:avLst/>
          </a:prstGeom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A1ACAA7A-EE9D-4112-B7C0-44A77E65C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912" y="4472680"/>
            <a:ext cx="1103618" cy="61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23E4FF7-5AB4-4997-86E3-2EAA35FCF3AE}"/>
              </a:ext>
            </a:extLst>
          </p:cNvPr>
          <p:cNvSpPr/>
          <p:nvPr/>
        </p:nvSpPr>
        <p:spPr>
          <a:xfrm>
            <a:off x="1907458" y="4322439"/>
            <a:ext cx="2477729" cy="9083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93FDA0C-7AD6-4B17-8C0E-D62E9DD69166}"/>
              </a:ext>
            </a:extLst>
          </p:cNvPr>
          <p:cNvSpPr txBox="1"/>
          <p:nvPr/>
        </p:nvSpPr>
        <p:spPr>
          <a:xfrm>
            <a:off x="4395019" y="4317264"/>
            <a:ext cx="102255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Visit the </a:t>
            </a:r>
            <a:r>
              <a:rPr lang="en-US" i="1" dirty="0" err="1">
                <a:solidFill>
                  <a:schemeClr val="accent1"/>
                </a:solidFill>
              </a:rPr>
              <a:t>Cleanker</a:t>
            </a:r>
            <a:r>
              <a:rPr lang="en-US" i="1" dirty="0">
                <a:solidFill>
                  <a:schemeClr val="accent1"/>
                </a:solidFill>
              </a:rPr>
              <a:t> poster!</a:t>
            </a:r>
          </a:p>
        </p:txBody>
      </p:sp>
    </p:spTree>
    <p:extLst>
      <p:ext uri="{BB962C8B-B14F-4D97-AF65-F5344CB8AC3E}">
        <p14:creationId xmlns:p14="http://schemas.microsoft.com/office/powerpoint/2010/main" val="247636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Heat recovery steam cycle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4696" y="1193809"/>
            <a:ext cx="8867459" cy="3977959"/>
          </a:xfrm>
        </p:spPr>
        <p:txBody>
          <a:bodyPr>
            <a:normAutofit/>
          </a:bodyPr>
          <a:lstStyle/>
          <a:p>
            <a:pPr marL="1587"/>
            <a:r>
              <a:rPr lang="en-US" sz="1800" dirty="0" err="1">
                <a:sym typeface="Wingdings" panose="05000000000000000000" pitchFamily="2" charset="2"/>
              </a:rPr>
              <a:t>CaL</a:t>
            </a:r>
            <a:r>
              <a:rPr lang="en-US" sz="1800" dirty="0">
                <a:sym typeface="Wingdings" panose="05000000000000000000" pitchFamily="2" charset="2"/>
              </a:rPr>
              <a:t> process involves additional fuel consumption. </a:t>
            </a:r>
          </a:p>
          <a:p>
            <a:pPr marL="1587"/>
            <a:r>
              <a:rPr lang="en-US" sz="1800" dirty="0">
                <a:sym typeface="Wingdings" panose="05000000000000000000" pitchFamily="2" charset="2"/>
              </a:rPr>
              <a:t>Excess heat recovered at high temperature by steam cycle.</a:t>
            </a:r>
          </a:p>
          <a:p>
            <a:pPr marL="1587"/>
            <a:r>
              <a:rPr lang="en-US" sz="1800" dirty="0">
                <a:sym typeface="Wingdings" panose="05000000000000000000" pitchFamily="2" charset="2"/>
              </a:rPr>
              <a:t>The resulting steam cycle size is:</a:t>
            </a:r>
          </a:p>
          <a:p>
            <a:pPr marL="444500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~70 </a:t>
            </a:r>
            <a:r>
              <a:rPr lang="en-US" sz="1800" dirty="0" err="1">
                <a:sym typeface="Wingdings" panose="05000000000000000000" pitchFamily="2" charset="2"/>
              </a:rPr>
              <a:t>MW</a:t>
            </a:r>
            <a:r>
              <a:rPr lang="en-US" sz="1800" baseline="-25000" dirty="0" err="1">
                <a:sym typeface="Wingdings" panose="05000000000000000000" pitchFamily="2" charset="2"/>
              </a:rPr>
              <a:t>e</a:t>
            </a:r>
            <a:r>
              <a:rPr lang="en-US" sz="1800" dirty="0">
                <a:sym typeface="Wingdings" panose="05000000000000000000" pitchFamily="2" charset="2"/>
              </a:rPr>
              <a:t> in the tail-end case</a:t>
            </a:r>
          </a:p>
          <a:p>
            <a:pPr marL="444500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~20 </a:t>
            </a:r>
            <a:r>
              <a:rPr lang="en-US" sz="1800" dirty="0" err="1">
                <a:sym typeface="Wingdings" panose="05000000000000000000" pitchFamily="2" charset="2"/>
              </a:rPr>
              <a:t>MW</a:t>
            </a:r>
            <a:r>
              <a:rPr lang="en-US" sz="1800" baseline="-25000" dirty="0" err="1">
                <a:sym typeface="Wingdings" panose="05000000000000000000" pitchFamily="2" charset="2"/>
              </a:rPr>
              <a:t>e</a:t>
            </a:r>
            <a:r>
              <a:rPr lang="en-US" sz="1800" dirty="0">
                <a:sym typeface="Wingdings" panose="05000000000000000000" pitchFamily="2" charset="2"/>
              </a:rPr>
              <a:t> in the integrated case</a:t>
            </a:r>
          </a:p>
          <a:p>
            <a:pPr marL="158750"/>
            <a:endParaRPr lang="en-US" sz="1800" dirty="0">
              <a:sym typeface="Wingdings" panose="05000000000000000000" pitchFamily="2" charset="2"/>
            </a:endParaRPr>
          </a:p>
          <a:p>
            <a:pPr marL="1169988"/>
            <a:r>
              <a:rPr lang="en-US" sz="1800" dirty="0">
                <a:sym typeface="Wingdings" panose="05000000000000000000" pitchFamily="2" charset="2"/>
              </a:rPr>
              <a:t>Steam cycle parameters: </a:t>
            </a:r>
          </a:p>
          <a:p>
            <a:pPr marL="1612900" indent="-260350" defTabSz="86360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60-100 bar</a:t>
            </a:r>
          </a:p>
          <a:p>
            <a:pPr marL="1612900" indent="-260350" defTabSz="86360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460-530°C</a:t>
            </a:r>
          </a:p>
          <a:p>
            <a:pPr marL="1612900" indent="-260350" defTabSz="86360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Steam turbine </a:t>
            </a:r>
            <a:r>
              <a:rPr lang="el-GR" sz="1800" dirty="0">
                <a:sym typeface="Wingdings" panose="05000000000000000000" pitchFamily="2" charset="2"/>
              </a:rPr>
              <a:t>η</a:t>
            </a:r>
            <a:r>
              <a:rPr lang="it-IT" sz="1800" baseline="-25000" dirty="0" err="1">
                <a:sym typeface="Wingdings" panose="05000000000000000000" pitchFamily="2" charset="2"/>
              </a:rPr>
              <a:t>is</a:t>
            </a:r>
            <a:r>
              <a:rPr lang="it-IT" sz="1800" dirty="0">
                <a:sym typeface="Wingdings" panose="05000000000000000000" pitchFamily="2" charset="2"/>
              </a:rPr>
              <a:t>=76-86%</a:t>
            </a:r>
            <a:endParaRPr lang="en-US" sz="1800" dirty="0">
              <a:sym typeface="Wingdings" panose="05000000000000000000" pitchFamily="2" charset="2"/>
            </a:endParaRPr>
          </a:p>
          <a:p>
            <a:pPr marL="1612900" indent="-260350" defTabSz="86360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1-2 feed water heaters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722904" y="3116825"/>
            <a:ext cx="725714" cy="4499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616851" y="4826437"/>
            <a:ext cx="4754451" cy="598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276225"/>
            <a:r>
              <a:rPr lang="en-US" sz="1800" dirty="0">
                <a:sym typeface="Wingdings" panose="05000000000000000000" pitchFamily="2" charset="2"/>
              </a:rPr>
              <a:t> Steam cycle electric efficiency = 30-36%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2F0713B-8C3D-4DCB-B211-F004FC1B5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131" y="1329751"/>
            <a:ext cx="6120765" cy="46901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BC2AC04-6B3B-4A08-B912-770AA1757B35}"/>
              </a:ext>
            </a:extLst>
          </p:cNvPr>
          <p:cNvSpPr txBox="1"/>
          <p:nvPr/>
        </p:nvSpPr>
        <p:spPr>
          <a:xfrm>
            <a:off x="7071116" y="1227410"/>
            <a:ext cx="170736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steam cycle</a:t>
            </a:r>
          </a:p>
        </p:txBody>
      </p:sp>
    </p:spTree>
    <p:extLst>
      <p:ext uri="{BB962C8B-B14F-4D97-AF65-F5344CB8AC3E}">
        <p14:creationId xmlns:p14="http://schemas.microsoft.com/office/powerpoint/2010/main" val="388979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cap="small" dirty="0"/>
            </a:br>
            <a:r>
              <a:rPr lang="en-US" sz="2800" cap="small" dirty="0"/>
              <a:t>Key Performance Indicators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47176"/>
              </p:ext>
            </p:extLst>
          </p:nvPr>
        </p:nvGraphicFramePr>
        <p:xfrm>
          <a:off x="4999219" y="1115503"/>
          <a:ext cx="2467010" cy="75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zione" r:id="rId4" imgW="1574640" imgH="482400" progId="Equation.3">
                  <p:embed/>
                </p:oleObj>
              </mc:Choice>
              <mc:Fallback>
                <p:oleObj name="Equazione" r:id="rId4" imgW="157464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219" y="1115503"/>
                        <a:ext cx="2467010" cy="7549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309690"/>
              </p:ext>
            </p:extLst>
          </p:nvPr>
        </p:nvGraphicFramePr>
        <p:xfrm>
          <a:off x="3519720" y="2652286"/>
          <a:ext cx="3499648" cy="855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zione" r:id="rId6" imgW="1981080" imgH="482400" progId="Equation.3">
                  <p:embed/>
                </p:oleObj>
              </mc:Choice>
              <mc:Fallback>
                <p:oleObj name="Equazione" r:id="rId6" imgW="19810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720" y="2652286"/>
                        <a:ext cx="3499648" cy="8552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384696" y="1193809"/>
            <a:ext cx="10123652" cy="4858649"/>
          </a:xfrm>
        </p:spPr>
        <p:txBody>
          <a:bodyPr>
            <a:normAutofit/>
          </a:bodyPr>
          <a:lstStyle/>
          <a:p>
            <a:pPr marL="287337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Equivalent primary energy consumption:</a:t>
            </a:r>
          </a:p>
          <a:p>
            <a:pPr marL="1587"/>
            <a:endParaRPr lang="en-US" sz="1800" dirty="0">
              <a:sym typeface="Wingdings" panose="05000000000000000000" pitchFamily="2" charset="2"/>
            </a:endParaRPr>
          </a:p>
          <a:p>
            <a:pPr marL="1587"/>
            <a:endParaRPr lang="en-US" sz="1800" dirty="0">
              <a:sym typeface="Wingdings" panose="05000000000000000000" pitchFamily="2" charset="2"/>
            </a:endParaRPr>
          </a:p>
          <a:p>
            <a:pPr marL="1587"/>
            <a:endParaRPr lang="en-US" sz="1800" dirty="0">
              <a:sym typeface="Wingdings" panose="05000000000000000000" pitchFamily="2" charset="2"/>
            </a:endParaRPr>
          </a:p>
          <a:p>
            <a:pPr marL="1587"/>
            <a:endParaRPr lang="en-US" sz="1800" dirty="0">
              <a:sym typeface="Wingdings" panose="05000000000000000000" pitchFamily="2" charset="2"/>
            </a:endParaRPr>
          </a:p>
          <a:p>
            <a:pPr marL="287337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Equivalent CO</a:t>
            </a:r>
            <a:r>
              <a:rPr lang="en-US" sz="1800" baseline="-25000" dirty="0">
                <a:sym typeface="Wingdings" panose="05000000000000000000" pitchFamily="2" charset="2"/>
              </a:rPr>
              <a:t>2</a:t>
            </a:r>
            <a:r>
              <a:rPr lang="en-US" sz="1800" dirty="0">
                <a:sym typeface="Wingdings" panose="05000000000000000000" pitchFamily="2" charset="2"/>
              </a:rPr>
              <a:t> emissions:</a:t>
            </a:r>
          </a:p>
          <a:p>
            <a:pPr marL="287337" indent="-285750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87337" indent="-285750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87337" indent="-285750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87337" indent="-285750"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287337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Specific primary energy consumption:</a:t>
            </a:r>
          </a:p>
        </p:txBody>
      </p:sp>
      <p:cxnSp>
        <p:nvCxnSpPr>
          <p:cNvPr id="13" name="Connettore 1 12"/>
          <p:cNvCxnSpPr>
            <a:cxnSpLocks/>
          </p:cNvCxnSpPr>
          <p:nvPr/>
        </p:nvCxnSpPr>
        <p:spPr>
          <a:xfrm>
            <a:off x="6349983" y="1700984"/>
            <a:ext cx="0" cy="380136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250112" y="2071289"/>
            <a:ext cx="13382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Direct fuel consumption</a:t>
            </a:r>
          </a:p>
        </p:txBody>
      </p:sp>
      <p:cxnSp>
        <p:nvCxnSpPr>
          <p:cNvPr id="16" name="Connettore 1 15"/>
          <p:cNvCxnSpPr>
            <a:cxnSpLocks/>
          </p:cNvCxnSpPr>
          <p:nvPr/>
        </p:nvCxnSpPr>
        <p:spPr>
          <a:xfrm>
            <a:off x="6943034" y="1870477"/>
            <a:ext cx="0" cy="1916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6794919" y="2062160"/>
            <a:ext cx="26058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Indirect fuel consumption (</a:t>
            </a:r>
            <a:r>
              <a:rPr lang="el-GR" sz="1600" i="1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it-IT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ref,el</a:t>
            </a:r>
            <a:r>
              <a:rPr lang="it-IT" sz="1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= 45.9%)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ttore 1 17"/>
          <p:cNvCxnSpPr>
            <a:cxnSpLocks/>
          </p:cNvCxnSpPr>
          <p:nvPr/>
        </p:nvCxnSpPr>
        <p:spPr>
          <a:xfrm>
            <a:off x="5516123" y="3376222"/>
            <a:ext cx="0" cy="3511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536426" y="3727375"/>
            <a:ext cx="116113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Direct emissions</a:t>
            </a:r>
          </a:p>
        </p:txBody>
      </p:sp>
      <p:cxnSp>
        <p:nvCxnSpPr>
          <p:cNvPr id="20" name="Connettore 1 19"/>
          <p:cNvCxnSpPr>
            <a:cxnSpLocks/>
          </p:cNvCxnSpPr>
          <p:nvPr/>
        </p:nvCxnSpPr>
        <p:spPr>
          <a:xfrm>
            <a:off x="6640961" y="3383482"/>
            <a:ext cx="0" cy="35115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024114" y="3734635"/>
            <a:ext cx="209733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Indirect emissions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ref,el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=262 kg/MWh)</a:t>
            </a: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037C3B19-E698-41F6-A6AC-3055C1FB0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2128"/>
              </p:ext>
            </p:extLst>
          </p:nvPr>
        </p:nvGraphicFramePr>
        <p:xfrm>
          <a:off x="3696698" y="4933939"/>
          <a:ext cx="2830290" cy="764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zione" r:id="rId8" imgW="1803240" imgH="469800" progId="Equation.3">
                  <p:embed/>
                </p:oleObj>
              </mc:Choice>
              <mc:Fallback>
                <p:oleObj name="Equazione" r:id="rId8" imgW="1803240" imgH="469800" progId="Equation.3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698" y="4933939"/>
                        <a:ext cx="2830290" cy="764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6E27449-ACD2-4C9E-8366-E8733C27DE2F}"/>
              </a:ext>
            </a:extLst>
          </p:cNvPr>
          <p:cNvSpPr txBox="1"/>
          <p:nvPr/>
        </p:nvSpPr>
        <p:spPr>
          <a:xfrm>
            <a:off x="7061358" y="5523507"/>
            <a:ext cx="329675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Equivalent emissions of reference cement plant without capture</a:t>
            </a:r>
          </a:p>
        </p:txBody>
      </p:sp>
      <p:cxnSp>
        <p:nvCxnSpPr>
          <p:cNvPr id="24" name="Connettore 1 17">
            <a:extLst>
              <a:ext uri="{FF2B5EF4-FFF2-40B4-BE49-F238E27FC236}">
                <a16:creationId xmlns:a16="http://schemas.microsoft.com/office/drawing/2014/main" id="{32683230-C98A-4085-A3DD-81D5740ED91C}"/>
              </a:ext>
            </a:extLst>
          </p:cNvPr>
          <p:cNvCxnSpPr>
            <a:cxnSpLocks/>
          </p:cNvCxnSpPr>
          <p:nvPr/>
        </p:nvCxnSpPr>
        <p:spPr>
          <a:xfrm>
            <a:off x="5350658" y="6007513"/>
            <a:ext cx="170086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18">
            <a:extLst>
              <a:ext uri="{FF2B5EF4-FFF2-40B4-BE49-F238E27FC236}">
                <a16:creationId xmlns:a16="http://schemas.microsoft.com/office/drawing/2014/main" id="{9949312E-B06F-41DE-B543-0039A8BE271F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6225402" y="5143259"/>
            <a:ext cx="835956" cy="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A44CBCD-CD50-453E-A07F-5F62D0D035B5}"/>
              </a:ext>
            </a:extLst>
          </p:cNvPr>
          <p:cNvSpPr txBox="1"/>
          <p:nvPr/>
        </p:nvSpPr>
        <p:spPr>
          <a:xfrm>
            <a:off x="7061358" y="4850872"/>
            <a:ext cx="3773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Equivalent fuel consumption of reference cement plant without capture</a:t>
            </a:r>
          </a:p>
        </p:txBody>
      </p:sp>
      <p:cxnSp>
        <p:nvCxnSpPr>
          <p:cNvPr id="27" name="Connettore 1 17">
            <a:extLst>
              <a:ext uri="{FF2B5EF4-FFF2-40B4-BE49-F238E27FC236}">
                <a16:creationId xmlns:a16="http://schemas.microsoft.com/office/drawing/2014/main" id="{76808B0F-FB0E-404D-B379-7DCC0B82C6DA}"/>
              </a:ext>
            </a:extLst>
          </p:cNvPr>
          <p:cNvCxnSpPr>
            <a:cxnSpLocks/>
          </p:cNvCxnSpPr>
          <p:nvPr/>
        </p:nvCxnSpPr>
        <p:spPr>
          <a:xfrm flipV="1">
            <a:off x="5352910" y="5751874"/>
            <a:ext cx="0" cy="25563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5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21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P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</Template>
  <TotalTime>3560</TotalTime>
  <Words>1017</Words>
  <Application>Microsoft Office PowerPoint</Application>
  <PresentationFormat>Widescreen</PresentationFormat>
  <Paragraphs>219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SimSun</vt:lpstr>
      <vt:lpstr>Arial</vt:lpstr>
      <vt:lpstr>Calibri</vt:lpstr>
      <vt:lpstr>French Script MT</vt:lpstr>
      <vt:lpstr>Tahoma</vt:lpstr>
      <vt:lpstr>Wingdings</vt:lpstr>
      <vt:lpstr>POLI</vt:lpstr>
      <vt:lpstr>Equazione</vt:lpstr>
      <vt:lpstr>M. Spinelli, E. De Lena, M. Gatti, R. Scaccabarozzi,  S. Campanari, S. Consonni, M.C. Romano – Politecnico di Milano  G. Cinti – Italcementi    14th International Conference on Greenhouse Gas Control Technologies, GHGT-14  October 2018, Melbourne, Australia</vt:lpstr>
      <vt:lpstr> Summary</vt:lpstr>
      <vt:lpstr> Why Calcium-Looping</vt:lpstr>
      <vt:lpstr> Tail-end CaL configuration</vt:lpstr>
      <vt:lpstr> Fluidized bed carbonator for Tail-end CaL configuration</vt:lpstr>
      <vt:lpstr> Integrated CaL configuration</vt:lpstr>
      <vt:lpstr> Entrained flow carbonator for integrated CaL configuration</vt:lpstr>
      <vt:lpstr> Heat recovery steam cycle</vt:lpstr>
      <vt:lpstr> Key Performance Indicators</vt:lpstr>
      <vt:lpstr> Results: mass and energy balance</vt:lpstr>
      <vt:lpstr> Results: economic analysis</vt:lpstr>
      <vt:lpstr> Results: economic analysis</vt:lpstr>
      <vt:lpstr> Conclusions</vt:lpstr>
      <vt:lpstr>PowerPoint Presentation</vt:lpstr>
    </vt:vector>
  </TitlesOfParts>
  <Company>Area Servizi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Colleoni</dc:creator>
  <cp:lastModifiedBy>Ann Karin Jullumstrø Aalberg</cp:lastModifiedBy>
  <cp:revision>183</cp:revision>
  <dcterms:created xsi:type="dcterms:W3CDTF">2015-05-26T12:27:57Z</dcterms:created>
  <dcterms:modified xsi:type="dcterms:W3CDTF">2018-11-30T10:41:36Z</dcterms:modified>
</cp:coreProperties>
</file>