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57" r:id="rId3"/>
    <p:sldId id="258" r:id="rId4"/>
    <p:sldId id="262" r:id="rId5"/>
    <p:sldId id="267" r:id="rId6"/>
    <p:sldId id="260" r:id="rId7"/>
    <p:sldId id="259" r:id="rId8"/>
    <p:sldId id="261" r:id="rId9"/>
    <p:sldId id="269" r:id="rId10"/>
    <p:sldId id="274" r:id="rId11"/>
    <p:sldId id="276" r:id="rId12"/>
    <p:sldId id="275" r:id="rId13"/>
    <p:sldId id="266" r:id="rId14"/>
    <p:sldId id="271" r:id="rId15"/>
    <p:sldId id="270" r:id="rId16"/>
    <p:sldId id="277" r:id="rId17"/>
    <p:sldId id="278" r:id="rId18"/>
    <p:sldId id="263" r:id="rId19"/>
    <p:sldId id="272" r:id="rId20"/>
    <p:sldId id="273" r:id="rId21"/>
    <p:sldId id="264" r:id="rId22"/>
    <p:sldId id="265" r:id="rId23"/>
  </p:sldIdLst>
  <p:sldSz cx="9144000" cy="5143500" type="screen16x9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9F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1EC56-15DD-E946-82A7-BEA2A6AE0D1E}" v="332" dt="2024-02-14T16:48:27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8" autoAdjust="0"/>
    <p:restoredTop sz="94586"/>
  </p:normalViewPr>
  <p:slideViewPr>
    <p:cSldViewPr snapToGrid="0" snapToObjects="1">
      <p:cViewPr varScale="1">
        <p:scale>
          <a:sx n="151" d="100"/>
          <a:sy n="151" d="100"/>
        </p:scale>
        <p:origin x="216" y="504"/>
      </p:cViewPr>
      <p:guideLst>
        <p:guide orient="horz" pos="1620"/>
        <p:guide pos="2880"/>
        <p:guide orient="horz" pos="12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94" d="100"/>
        <a:sy n="1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58BFB6A-A70A-0F6D-5A42-3AC2B3D4B9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Hello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722BE72-7E79-435C-431D-00FF51984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97AD4-5B33-EA49-A4A4-BFA16DF2B24B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26A693-1DEA-3741-AB15-84AABE699B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6A90F4-2ABC-FA04-2F42-420613E12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F2A0E-14AB-6242-8681-FACA34D636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7222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r>
              <a:rPr lang="nb-NO"/>
              <a:t>Hello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BCCA9D1-B762-A141-87E4-79621D78EEA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B522811-A1BB-D245-B2D4-20775C68E0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561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legge inn </a:t>
            </a:r>
            <a:r>
              <a:rPr lang="nb-NO" dirty="0" err="1"/>
              <a:t>guardrails</a:t>
            </a:r>
            <a:r>
              <a:rPr lang="nb-NO" dirty="0"/>
              <a:t>-AI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2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AAC31A19-F83F-349E-DB77-084FC9330E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23142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Legge inn kostnader</a:t>
            </a:r>
          </a:p>
          <a:p>
            <a:r>
              <a:rPr lang="nb-NO" dirty="0"/>
              <a:t>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18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36AC11B5-56F1-00EF-9D45-6469002CF99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292442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47EA4-AE49-484F-67AC-52D37E8A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4FEB061-0884-FA36-62DD-9E9278703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E81D206-F64A-DCC5-3BB9-4E612FAA2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Legge inn kostnader</a:t>
            </a:r>
          </a:p>
          <a:p>
            <a:r>
              <a:rPr lang="nb-NO" dirty="0"/>
              <a:t>-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66F605-6BD7-BF36-4775-5394CCBFB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19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1725F967-9C74-505D-2B32-FA6F60D7D0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45908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0022-7EEB-8D94-CEFD-152A66A2B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69472BC-C7F6-3738-2459-9EFCBF580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0078080-D456-3FF6-D87F-D89B9E88C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Legge inn kostnader</a:t>
            </a:r>
          </a:p>
          <a:p>
            <a:r>
              <a:rPr lang="nb-NO" dirty="0"/>
              <a:t>-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6DEDE6E-888E-C550-DAE9-6AFECA6B5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20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23B94BEB-8BCB-5B8A-6972-0FCA91631A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0774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Positivt</a:t>
            </a:r>
          </a:p>
          <a:p>
            <a:endParaRPr lang="nb-NO" dirty="0"/>
          </a:p>
          <a:p>
            <a:r>
              <a:rPr lang="nb-NO" dirty="0"/>
              <a:t>- Kostnader, sjekke ut dette</a:t>
            </a:r>
          </a:p>
          <a:p>
            <a:r>
              <a:rPr lang="nb-NO" dirty="0"/>
              <a:t>Hvordan man kan redusere kostnader</a:t>
            </a:r>
          </a:p>
          <a:p>
            <a:endParaRPr lang="nb-NO" dirty="0"/>
          </a:p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3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DFBDE640-C7EC-28DB-7854-F2606DAEB0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67128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Definisjon </a:t>
            </a:r>
          </a:p>
          <a:p>
            <a:r>
              <a:rPr lang="nb-NO" dirty="0"/>
              <a:t>- Eksempler</a:t>
            </a:r>
          </a:p>
          <a:p>
            <a:r>
              <a:rPr lang="nb-NO" dirty="0"/>
              <a:t>- Noe som er veldig å forstå og Krever analyse</a:t>
            </a:r>
          </a:p>
          <a:p>
            <a:r>
              <a:rPr lang="nb-NO" dirty="0"/>
              <a:t>- </a:t>
            </a:r>
            <a:r>
              <a:rPr lang="nb-NO" dirty="0" err="1"/>
              <a:t>Nested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</a:t>
            </a:r>
          </a:p>
          <a:p>
            <a:r>
              <a:rPr lang="nb-NO" dirty="0"/>
              <a:t>- Statisk analyse og </a:t>
            </a:r>
            <a:r>
              <a:rPr lang="nb-NO" dirty="0" err="1"/>
              <a:t>DebtGuardian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4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A3EC9E26-7A8C-C260-7067-F5D4751E32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30075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Nevne andre verktøy</a:t>
            </a:r>
          </a:p>
          <a:p>
            <a:r>
              <a:rPr lang="nb-NO" dirty="0"/>
              <a:t>- Gi eksempel av </a:t>
            </a:r>
            <a:r>
              <a:rPr lang="nb-NO" dirty="0" err="1"/>
              <a:t>sonarQube</a:t>
            </a:r>
            <a:r>
              <a:rPr lang="nb-NO" dirty="0"/>
              <a:t> (Kilde kode)</a:t>
            </a:r>
          </a:p>
          <a:p>
            <a:r>
              <a:rPr lang="nb-NO" dirty="0"/>
              <a:t>- Droppe </a:t>
            </a:r>
            <a:r>
              <a:rPr lang="nb-NO" dirty="0" err="1"/>
              <a:t>issue</a:t>
            </a:r>
            <a:r>
              <a:rPr lang="nb-NO" dirty="0"/>
              <a:t> </a:t>
            </a:r>
            <a:r>
              <a:rPr lang="nb-NO" dirty="0" err="1"/>
              <a:t>tracking</a:t>
            </a:r>
            <a:r>
              <a:rPr lang="nb-NO" dirty="0"/>
              <a:t> </a:t>
            </a:r>
          </a:p>
          <a:p>
            <a:r>
              <a:rPr lang="nb-NO" dirty="0"/>
              <a:t>- Nevne kommentarer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6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CFFDC2A5-9DE2-4FAF-FB71-94D7FEDFD6E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427956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CodeLLMS</a:t>
            </a:r>
            <a:endParaRPr lang="nb-NO" dirty="0"/>
          </a:p>
          <a:p>
            <a:r>
              <a:rPr lang="nb-NO" dirty="0"/>
              <a:t> - </a:t>
            </a:r>
            <a:r>
              <a:rPr lang="nb-NO" dirty="0" err="1"/>
              <a:t>CodePilot</a:t>
            </a:r>
            <a:endParaRPr lang="nb-NO" dirty="0"/>
          </a:p>
          <a:p>
            <a:r>
              <a:rPr lang="nb-NO" dirty="0"/>
              <a:t>   - Analysere kode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LLM </a:t>
            </a:r>
          </a:p>
          <a:p>
            <a:r>
              <a:rPr lang="nb-NO" dirty="0"/>
              <a:t>  - Alternativt til statisk analyse</a:t>
            </a:r>
          </a:p>
          <a:p>
            <a:r>
              <a:rPr lang="nb-NO" dirty="0"/>
              <a:t>      - Skaper trær</a:t>
            </a:r>
          </a:p>
          <a:p>
            <a:r>
              <a:rPr lang="nb-NO" dirty="0"/>
              <a:t>      - Kan bruke </a:t>
            </a:r>
            <a:r>
              <a:rPr lang="nb-NO" dirty="0" err="1"/>
              <a:t>CodeLLM</a:t>
            </a:r>
            <a:r>
              <a:rPr lang="nb-NO" dirty="0"/>
              <a:t> om hvordan de analyserer kode</a:t>
            </a:r>
          </a:p>
          <a:p>
            <a:endParaRPr lang="nb-NO" dirty="0"/>
          </a:p>
          <a:p>
            <a:r>
              <a:rPr lang="nb-NO" dirty="0"/>
              <a:t>- Gi eksempel på kildekode, og få resultater</a:t>
            </a:r>
          </a:p>
          <a:p>
            <a:r>
              <a:rPr lang="nb-NO" dirty="0"/>
              <a:t>  - Vis at man får andre resultater</a:t>
            </a:r>
          </a:p>
          <a:p>
            <a:r>
              <a:rPr lang="nb-NO" dirty="0"/>
              <a:t>  - Gi derfor eksempler på </a:t>
            </a:r>
            <a:r>
              <a:rPr lang="nb-NO" dirty="0" err="1"/>
              <a:t>guardrails</a:t>
            </a: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7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21BBA983-5D4B-3E93-84CB-3F5263EEE4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54105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Kan få strukturert feedback </a:t>
            </a:r>
          </a:p>
          <a:p>
            <a:r>
              <a:rPr lang="nb-NO" dirty="0"/>
              <a:t>  - </a:t>
            </a:r>
            <a:r>
              <a:rPr lang="nb-NO" dirty="0" err="1"/>
              <a:t>Constraints</a:t>
            </a:r>
            <a:r>
              <a:rPr lang="nb-NO" dirty="0"/>
              <a:t> på hva den vil finne</a:t>
            </a:r>
          </a:p>
          <a:p>
            <a:r>
              <a:rPr lang="nb-NO" dirty="0"/>
              <a:t>- Mer trust gjennom </a:t>
            </a:r>
            <a:r>
              <a:rPr lang="nb-NO" dirty="0" err="1"/>
              <a:t>Guardrails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- Ende til løsningen vår</a:t>
            </a:r>
          </a:p>
          <a:p>
            <a:r>
              <a:rPr lang="nb-NO" dirty="0"/>
              <a:t>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8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3E3B342B-FDB5-EDD7-6280-0D85497EB1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282622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Hente ut resultater fra det vi har funnet ut</a:t>
            </a:r>
          </a:p>
          <a:p>
            <a:r>
              <a:rPr lang="nb-NO" dirty="0"/>
              <a:t>- Oversikt over hva som er mulig og ikke mulig, sammenliknet med </a:t>
            </a:r>
            <a:r>
              <a:rPr lang="nb-NO" dirty="0" err="1"/>
              <a:t>SonarQube</a:t>
            </a:r>
            <a:endParaRPr lang="nb-NO" dirty="0"/>
          </a:p>
          <a:p>
            <a:endParaRPr lang="nb-NO" dirty="0"/>
          </a:p>
          <a:p>
            <a:r>
              <a:rPr lang="nb-NO" dirty="0"/>
              <a:t>- Konklusjon:</a:t>
            </a:r>
          </a:p>
          <a:p>
            <a:r>
              <a:rPr lang="nb-NO" dirty="0"/>
              <a:t>	- Kostnader</a:t>
            </a:r>
          </a:p>
          <a:p>
            <a:r>
              <a:rPr lang="nb-NO" dirty="0"/>
              <a:t>	- Endre litt </a:t>
            </a:r>
            <a:r>
              <a:rPr lang="nb-NO" dirty="0" err="1"/>
              <a:t>guardrails</a:t>
            </a:r>
            <a:endParaRPr lang="nb-NO" dirty="0"/>
          </a:p>
          <a:p>
            <a:r>
              <a:rPr lang="nb-NO" dirty="0"/>
              <a:t>	- </a:t>
            </a:r>
            <a:r>
              <a:rPr lang="nb-NO" dirty="0" err="1"/>
              <a:t>Repair</a:t>
            </a:r>
            <a:r>
              <a:rPr lang="nb-NO" dirty="0"/>
              <a:t> (Program </a:t>
            </a:r>
            <a:r>
              <a:rPr lang="nb-NO" dirty="0" err="1"/>
              <a:t>repair</a:t>
            </a:r>
            <a:r>
              <a:rPr lang="nb-NO" dirty="0"/>
              <a:t>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13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5BD938F9-4D0B-BF02-AF98-761FE557DD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267901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4B340-3825-7C57-0994-C3BF4F5A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6905287-A5C5-9CD2-A809-64FC3F02F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AC963F6-FE2B-E03D-FB55-F98B1EED3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Hente ut resultater fra det vi har funnet ut</a:t>
            </a:r>
          </a:p>
          <a:p>
            <a:r>
              <a:rPr lang="nb-NO" dirty="0"/>
              <a:t>- Oversikt over hva som er mulig og ikke mulig, sammenliknet med </a:t>
            </a:r>
            <a:r>
              <a:rPr lang="nb-NO" dirty="0" err="1"/>
              <a:t>SonarQube</a:t>
            </a:r>
            <a:endParaRPr lang="nb-NO" dirty="0"/>
          </a:p>
          <a:p>
            <a:endParaRPr lang="nb-NO" dirty="0"/>
          </a:p>
          <a:p>
            <a:r>
              <a:rPr lang="nb-NO" dirty="0"/>
              <a:t>- Konklusjon:</a:t>
            </a:r>
          </a:p>
          <a:p>
            <a:r>
              <a:rPr lang="nb-NO" dirty="0"/>
              <a:t>	- Kostnader</a:t>
            </a:r>
          </a:p>
          <a:p>
            <a:r>
              <a:rPr lang="nb-NO" dirty="0"/>
              <a:t>	- Endre litt </a:t>
            </a:r>
            <a:r>
              <a:rPr lang="nb-NO" dirty="0" err="1"/>
              <a:t>guardrails</a:t>
            </a:r>
            <a:endParaRPr lang="nb-NO" dirty="0"/>
          </a:p>
          <a:p>
            <a:r>
              <a:rPr lang="nb-NO" dirty="0"/>
              <a:t>	- </a:t>
            </a:r>
            <a:r>
              <a:rPr lang="nb-NO" dirty="0" err="1"/>
              <a:t>Repair</a:t>
            </a:r>
            <a:r>
              <a:rPr lang="nb-NO" dirty="0"/>
              <a:t> (Program </a:t>
            </a:r>
            <a:r>
              <a:rPr lang="nb-NO" dirty="0" err="1"/>
              <a:t>repair</a:t>
            </a:r>
            <a:r>
              <a:rPr lang="nb-NO" dirty="0"/>
              <a:t>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1AF673E-6B2C-BF2F-6BF6-46DCC0F31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14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314C767B-84B9-0339-21CB-4CD14747A6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28849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FF374-3C48-45A7-BE0E-356E0C02F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6E9BA81-D419-ACD3-2834-CFC9854D9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90327F3-6DDC-8DDF-0C5E-A7CCF1F74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Hente ut resultater fra det vi har funnet ut</a:t>
            </a:r>
          </a:p>
          <a:p>
            <a:r>
              <a:rPr lang="nb-NO" dirty="0"/>
              <a:t>- Oversikt over hva som er mulig og ikke mulig, sammenliknet med </a:t>
            </a:r>
            <a:r>
              <a:rPr lang="nb-NO" dirty="0" err="1"/>
              <a:t>SonarQube</a:t>
            </a:r>
            <a:endParaRPr lang="nb-NO" dirty="0"/>
          </a:p>
          <a:p>
            <a:endParaRPr lang="nb-NO" dirty="0"/>
          </a:p>
          <a:p>
            <a:r>
              <a:rPr lang="nb-NO" dirty="0"/>
              <a:t>- Konklusjon:</a:t>
            </a:r>
          </a:p>
          <a:p>
            <a:r>
              <a:rPr lang="nb-NO" dirty="0"/>
              <a:t>	- Kostnader</a:t>
            </a:r>
          </a:p>
          <a:p>
            <a:r>
              <a:rPr lang="nb-NO" dirty="0"/>
              <a:t>	- Endre litt </a:t>
            </a:r>
            <a:r>
              <a:rPr lang="nb-NO" dirty="0" err="1"/>
              <a:t>guardrails</a:t>
            </a:r>
            <a:endParaRPr lang="nb-NO" dirty="0"/>
          </a:p>
          <a:p>
            <a:r>
              <a:rPr lang="nb-NO" dirty="0"/>
              <a:t>	- </a:t>
            </a:r>
            <a:r>
              <a:rPr lang="nb-NO" dirty="0" err="1"/>
              <a:t>Repair</a:t>
            </a:r>
            <a:r>
              <a:rPr lang="nb-NO" dirty="0"/>
              <a:t> (Program </a:t>
            </a:r>
            <a:r>
              <a:rPr lang="nb-NO" dirty="0" err="1"/>
              <a:t>repair</a:t>
            </a:r>
            <a:r>
              <a:rPr lang="nb-NO" dirty="0"/>
              <a:t>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787EE12-D382-6AE4-EF8E-221E9A5B52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B5807-B7A1-EF4D-A491-00AD916143FF}" type="slidenum">
              <a:rPr lang="nb-NO" smtClean="0"/>
              <a:t>15</a:t>
            </a:fld>
            <a:endParaRPr lang="nb-NO"/>
          </a:p>
        </p:txBody>
      </p:sp>
      <p:sp>
        <p:nvSpPr>
          <p:cNvPr id="5" name="Plassholder for topptekst 4">
            <a:extLst>
              <a:ext uri="{FF2B5EF4-FFF2-40B4-BE49-F238E27FC236}">
                <a16:creationId xmlns:a16="http://schemas.microsoft.com/office/drawing/2014/main" id="{9F529D6B-B00B-CEA0-1AF4-3A30C8D723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243440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4BBC18-AEB9-794E-24D2-225EE750E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DebtGuardian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5BE134-18DB-3378-27B0-1783DAF87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Utforske bruken av store språkmodeller til identifisering av teknisk gjeld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03451DF-4BDD-3D1B-D671-5FCA5D1B5BE7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2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C06727DB-9DAB-220A-3A89-F52143804A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9743" y="34280"/>
            <a:ext cx="2464513" cy="4748698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6BECB6E-9F6A-4FFB-A84A-CF5B290014FC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0590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14A7DCF-CC26-1801-939B-FB0E7156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05" y="127294"/>
            <a:ext cx="2955989" cy="465568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6D1A985-0065-24F8-8160-D8413066B529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3693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44EC2585-D67D-F238-60FC-454BB7D1F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20" y="78313"/>
            <a:ext cx="4450359" cy="470466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E178E7F-01A6-8C4E-648C-E0993905B7F3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3331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F8E2C1-38F1-AE48-5C36-F037A311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A4EA9C-4293-99AC-7BB7-EF6E67B8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Kvantitativ og kvalitative resultater</a:t>
            </a:r>
          </a:p>
          <a:p>
            <a:r>
              <a:rPr lang="nb-NO" dirty="0"/>
              <a:t>Sammenliknet med </a:t>
            </a:r>
            <a:r>
              <a:rPr lang="nb-NO" dirty="0" err="1"/>
              <a:t>SonarQube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AF6F8DF-7942-A75B-21BA-CF30A34AE8AE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0328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2EAB3-E106-7B1D-DAB6-1F4E97FEA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06B017-0E75-0DC7-8EDC-3CD9FA58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</a:t>
            </a:r>
          </a:p>
        </p:txBody>
      </p:sp>
      <p:pic>
        <p:nvPicPr>
          <p:cNvPr id="5" name="Bilde 4" descr="Et bilde som inneholder skjermbilde, Plottdiagram, line, diagram&#10;&#10;Automatisk generert beskrivelse">
            <a:extLst>
              <a:ext uri="{FF2B5EF4-FFF2-40B4-BE49-F238E27FC236}">
                <a16:creationId xmlns:a16="http://schemas.microsoft.com/office/drawing/2014/main" id="{F249B535-059F-D0B9-A730-31CEA4B4B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6" y="0"/>
            <a:ext cx="8518358" cy="476636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3B83C89-0EA4-D001-CBEB-2280C4563423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5998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CA90A-2DE9-7FC5-70E6-C4C0C25D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1C1F5-0C3D-FE06-1A0C-F8A1D993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Lange Metoder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FA6D88-D81A-F0BD-433E-EA17CC24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952921" cy="339447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6" name="Bilde 5" descr="Et bilde som inneholder tekst, skjermbilde, Font, line&#10;&#10;Automatisk generert beskrivelse">
            <a:extLst>
              <a:ext uri="{FF2B5EF4-FFF2-40B4-BE49-F238E27FC236}">
                <a16:creationId xmlns:a16="http://schemas.microsoft.com/office/drawing/2014/main" id="{C5C4486D-A973-2E6E-5FF9-8BD159D83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79" y="2143125"/>
            <a:ext cx="3252103" cy="857249"/>
          </a:xfrm>
          <a:prstGeom prst="rect">
            <a:avLst/>
          </a:prstGeom>
        </p:spPr>
      </p:pic>
      <p:pic>
        <p:nvPicPr>
          <p:cNvPr id="8" name="Bilde 7" descr="Et bilde som inneholder tekst, skjermbilde, dokument&#10;&#10;Automatisk generert beskrivelse">
            <a:extLst>
              <a:ext uri="{FF2B5EF4-FFF2-40B4-BE49-F238E27FC236}">
                <a16:creationId xmlns:a16="http://schemas.microsoft.com/office/drawing/2014/main" id="{54200068-CD54-1E77-3ECD-0546D61B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1251"/>
            <a:ext cx="4473954" cy="464647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C058D1F-CD0C-0617-BC65-5FBE475EB493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4029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tekst, Font, skjermbilde, algebra&#10;&#10;Automatisk generert beskrivelse">
            <a:extLst>
              <a:ext uri="{FF2B5EF4-FFF2-40B4-BE49-F238E27FC236}">
                <a16:creationId xmlns:a16="http://schemas.microsoft.com/office/drawing/2014/main" id="{AEC67E7D-1E06-7125-95EA-92CC8F2D8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34" y="1885428"/>
            <a:ext cx="6150995" cy="137264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15AB2C57-A318-0C8D-BC89-58CA99C9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nb-NO" dirty="0"/>
              <a:t>Hardkodet Hemmeligheter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E089D5D-16F2-B8C1-9CFA-B842E74DBBA5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6264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2AFADDC5-45EC-F164-AB93-06BFDF07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nb-NO" dirty="0" err="1"/>
              <a:t>Error</a:t>
            </a:r>
            <a:r>
              <a:rPr lang="nb-NO" dirty="0"/>
              <a:t> Handling</a:t>
            </a:r>
          </a:p>
        </p:txBody>
      </p:sp>
      <p:pic>
        <p:nvPicPr>
          <p:cNvPr id="9" name="Bilde 8" descr="Et bilde som inneholder tekst, skjermbilde, dokument&#10;&#10;Automatisk generert beskrivelse">
            <a:extLst>
              <a:ext uri="{FF2B5EF4-FFF2-40B4-BE49-F238E27FC236}">
                <a16:creationId xmlns:a16="http://schemas.microsoft.com/office/drawing/2014/main" id="{111B962C-BF33-8C97-D48A-FD5FE8E0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723" y="235390"/>
            <a:ext cx="3746754" cy="4520242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5AD5AF0-7C8E-A7C4-FAC9-CEABADDAFCA0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510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C9C585-A8BD-A344-BB6D-92D29A48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0AF2EE-64A6-06BE-1F4E-3E3F9C89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Kostnader</a:t>
            </a:r>
          </a:p>
          <a:p>
            <a:r>
              <a:rPr lang="nb-NO" dirty="0"/>
              <a:t>Prosessering</a:t>
            </a:r>
          </a:p>
          <a:p>
            <a:r>
              <a:rPr lang="nb-NO" dirty="0"/>
              <a:t>Mangel på kunnskap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B5BA8EB-1BAA-3D58-8E9F-66F72721547A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4380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0A582-3937-785E-46A5-FC0C59FA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B83655-C820-412C-74A1-BF6066FD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pic>
        <p:nvPicPr>
          <p:cNvPr id="5" name="Bilde 4" descr="Et bilde som inneholder tekst, skjermbilde, line, Font&#10;&#10;Automatisk generert beskrivelse">
            <a:extLst>
              <a:ext uri="{FF2B5EF4-FFF2-40B4-BE49-F238E27FC236}">
                <a16:creationId xmlns:a16="http://schemas.microsoft.com/office/drawing/2014/main" id="{D4C70394-2D12-E17E-8DBC-8A5702D61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52" y="946697"/>
            <a:ext cx="5813896" cy="381186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DB56BB7-F088-FD30-CC6C-D9794120333A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0670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896438-17F6-8D07-D6F7-6C25B833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915066-B780-4112-DECD-0C3D5A3E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nb-NO" dirty="0"/>
              <a:t>Programvareutvikling</a:t>
            </a:r>
          </a:p>
          <a:p>
            <a:pPr marL="385763" indent="-385763">
              <a:buFont typeface="+mj-lt"/>
              <a:buAutoNum type="arabicPeriod"/>
            </a:pPr>
            <a:r>
              <a:rPr lang="nb-NO" dirty="0"/>
              <a:t>Teknisk gjeld</a:t>
            </a:r>
          </a:p>
          <a:p>
            <a:pPr marL="385763" indent="-385763">
              <a:buFont typeface="+mj-lt"/>
              <a:buAutoNum type="arabicPeriod"/>
            </a:pPr>
            <a:r>
              <a:rPr lang="nb-NO" dirty="0"/>
              <a:t>Nåværende metoder</a:t>
            </a:r>
          </a:p>
          <a:p>
            <a:pPr marL="385763" indent="-385763">
              <a:buFont typeface="+mj-lt"/>
              <a:buAutoNum type="arabicPeriod"/>
            </a:pPr>
            <a:r>
              <a:rPr lang="nb-NO" dirty="0"/>
              <a:t>Store Språkmodeller</a:t>
            </a:r>
          </a:p>
          <a:p>
            <a:pPr marL="385763" indent="-385763">
              <a:buFont typeface="+mj-lt"/>
              <a:buAutoNum type="arabicPeriod"/>
            </a:pPr>
            <a:r>
              <a:rPr lang="nb-NO" dirty="0" err="1"/>
              <a:t>DebtGuardian</a:t>
            </a:r>
            <a:endParaRPr lang="nb-NO" dirty="0"/>
          </a:p>
          <a:p>
            <a:pPr marL="385763" indent="-385763">
              <a:buFont typeface="+mj-lt"/>
              <a:buAutoNum type="arabicPeriod"/>
            </a:pPr>
            <a:r>
              <a:rPr lang="nb-NO" dirty="0"/>
              <a:t>Resultater</a:t>
            </a:r>
          </a:p>
          <a:p>
            <a:pPr marL="385763" indent="-385763">
              <a:buFont typeface="+mj-lt"/>
              <a:buAutoNum type="arabicPeriod"/>
            </a:pPr>
            <a:r>
              <a:rPr lang="nb-NO" dirty="0"/>
              <a:t>Utfordringer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C72892B-3DDB-9A0F-E2A3-86E8A165E389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A22E8-338E-864A-5B6A-9C9EE76AA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DC476-3C10-7D51-5F11-90969BAE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F026EF-C68E-B6B8-F24D-079332E9F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Kostnader</a:t>
            </a:r>
          </a:p>
          <a:p>
            <a:r>
              <a:rPr lang="nb-NO" dirty="0"/>
              <a:t>Prosessering</a:t>
            </a:r>
          </a:p>
          <a:p>
            <a:r>
              <a:rPr lang="nb-NO" dirty="0"/>
              <a:t>Mangel på kode kunnskap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5831C1B-529D-AC60-BBA7-F388C2123F36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81078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100121-5755-C266-DF04-BB0221F1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9CE8AD-407F-6AC4-D011-24897167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Tidlig å konkludere</a:t>
            </a:r>
          </a:p>
          <a:p>
            <a:r>
              <a:rPr lang="nb-NO" dirty="0"/>
              <a:t>Hybrid intelligens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2951773-BBA7-54D9-0AB9-D6D017AA63C4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030876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E1CA2-0ABC-23B9-C5DA-B08D1D79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nb-NO" dirty="0"/>
              <a:t>Takk for meg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8AE137F5-6426-BF50-1028-D01E3ED18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/>
          <a:lstStyle/>
          <a:p>
            <a:r>
              <a:rPr lang="nb-NO" dirty="0"/>
              <a:t>Anerkjennelser</a:t>
            </a:r>
            <a:endParaRPr lang="en-US" dirty="0"/>
          </a:p>
        </p:txBody>
      </p:sp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52B405DB-B14B-3D68-A81A-F232AAB2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/>
          <a:p>
            <a:r>
              <a:rPr lang="nb-NO" sz="1800" kern="1200" dirty="0" err="1">
                <a:solidFill>
                  <a:srgbClr val="24242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TechDebtOps</a:t>
            </a:r>
            <a:r>
              <a:rPr lang="nb-NO" sz="1800" kern="1200" dirty="0">
                <a:solidFill>
                  <a:srgbClr val="24242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IPN prosjekt fra Norgesforskningsrådet</a:t>
            </a:r>
          </a:p>
          <a:p>
            <a:r>
              <a:rPr lang="nb-NO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Veileder SINTEF: </a:t>
            </a:r>
            <a:r>
              <a:rPr lang="nb-NO" sz="18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Sagar</a:t>
            </a:r>
            <a:r>
              <a:rPr lang="nb-NO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Sen</a:t>
            </a:r>
            <a:endParaRPr lang="nb-NO" sz="1800" kern="1200" dirty="0">
              <a:solidFill>
                <a:srgbClr val="24242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nb-NO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Veileder NTNU: Aida </a:t>
            </a:r>
            <a:r>
              <a:rPr lang="nb-NO" sz="18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Omerovic</a:t>
            </a:r>
            <a:endParaRPr lang="nb-NO" sz="1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sz="1600" b="0" i="0" u="none" strike="noStrike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35" name="Text Placeholder 4">
            <a:extLst>
              <a:ext uri="{FF2B5EF4-FFF2-40B4-BE49-F238E27FC236}">
                <a16:creationId xmlns:a16="http://schemas.microsoft.com/office/drawing/2014/main" id="{752CEC5C-A772-886E-414B-E66F1D07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/>
          <a:lstStyle/>
          <a:p>
            <a:r>
              <a:rPr lang="en-US" dirty="0" err="1"/>
              <a:t>Kontakt</a:t>
            </a:r>
            <a:r>
              <a:rPr lang="en-US" dirty="0"/>
              <a:t> meg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F6C9DE-CEF7-D8FB-CC13-73213FA42089}"/>
              </a:ext>
            </a:extLst>
          </p:cNvPr>
          <p:cNvSpPr>
            <a:spLocks/>
          </p:cNvSpPr>
          <p:nvPr/>
        </p:nvSpPr>
        <p:spPr>
          <a:xfrm>
            <a:off x="4645025" y="1719263"/>
            <a:ext cx="3339247" cy="78976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01168">
              <a:lnSpc>
                <a:spcPct val="90000"/>
              </a:lnSpc>
              <a:spcAft>
                <a:spcPts val="300"/>
              </a:spcAft>
            </a:pPr>
            <a:r>
              <a:rPr lang="nb-NO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</a:t>
            </a:r>
            <a:r>
              <a:rPr lang="nb-NO" sz="1600" dirty="0"/>
              <a:t> </a:t>
            </a:r>
            <a:r>
              <a:rPr lang="nb-NO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aleksaab@stud.ntnu.no</a:t>
            </a:r>
            <a:endParaRPr lang="nb-N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Bilde 5" descr="Et bilde som inneholder mønster, tekst, maske, stoff&#10;&#10;Automatisk generert beskrivelse">
            <a:extLst>
              <a:ext uri="{FF2B5EF4-FFF2-40B4-BE49-F238E27FC236}">
                <a16:creationId xmlns:a16="http://schemas.microsoft.com/office/drawing/2014/main" id="{2623F87D-ED95-D4E1-9DE1-E234AAE9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118" y="2529337"/>
            <a:ext cx="1686881" cy="1686881"/>
          </a:xfrm>
          <a:prstGeom prst="rect">
            <a:avLst/>
          </a:prstGeom>
        </p:spPr>
      </p:pic>
      <p:pic>
        <p:nvPicPr>
          <p:cNvPr id="1026" name="Picture 2" descr="LinkedIn Logo and symbol, meaning, history, PNG, brand">
            <a:extLst>
              <a:ext uri="{FF2B5EF4-FFF2-40B4-BE49-F238E27FC236}">
                <a16:creationId xmlns:a16="http://schemas.microsoft.com/office/drawing/2014/main" id="{5C7BDB5C-B6D4-E59A-36E6-0CA48AF86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3" b="25680"/>
          <a:stretch/>
        </p:blipFill>
        <p:spPr bwMode="auto">
          <a:xfrm>
            <a:off x="4663118" y="2167833"/>
            <a:ext cx="1153481" cy="3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F65878D-41CD-DB25-8791-62CCB659B093}"/>
              </a:ext>
            </a:extLst>
          </p:cNvPr>
          <p:cNvSpPr txBox="1"/>
          <p:nvPr/>
        </p:nvSpPr>
        <p:spPr>
          <a:xfrm>
            <a:off x="8802240" y="4505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60519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7A635F-2534-B0A0-E4FF-E4997452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Programvareutvikling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D2881-2828-7876-EBC1-FBD117DC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009072" cy="3263504"/>
          </a:xfrm>
        </p:spPr>
        <p:txBody>
          <a:bodyPr/>
          <a:lstStyle/>
          <a:p>
            <a:r>
              <a:rPr lang="nb-NO" dirty="0"/>
              <a:t>Produkteier</a:t>
            </a:r>
          </a:p>
          <a:p>
            <a:r>
              <a:rPr lang="nb-NO" dirty="0"/>
              <a:t>Krav og Kodestandarder</a:t>
            </a:r>
          </a:p>
          <a:p>
            <a:r>
              <a:rPr lang="nb-NO" dirty="0"/>
              <a:t>Tidspress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skjermbilde, multimedia, tekst, programvare&#10;&#10;Automatisk generert beskrivelse">
            <a:extLst>
              <a:ext uri="{FF2B5EF4-FFF2-40B4-BE49-F238E27FC236}">
                <a16:creationId xmlns:a16="http://schemas.microsoft.com/office/drawing/2014/main" id="{D7BDED84-58F3-D028-95A6-9717DCDF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16" y="205979"/>
            <a:ext cx="2095634" cy="4547972"/>
          </a:xfrm>
          <a:prstGeom prst="rect">
            <a:avLst/>
          </a:prstGeom>
        </p:spPr>
      </p:pic>
      <p:pic>
        <p:nvPicPr>
          <p:cNvPr id="7" name="Bilde 6" descr="Et bilde som inneholder skjermbilde, multimedia, tekst, Multimedieprogramvare&#10;&#10;Automatisk generert beskrivelse">
            <a:extLst>
              <a:ext uri="{FF2B5EF4-FFF2-40B4-BE49-F238E27FC236}">
                <a16:creationId xmlns:a16="http://schemas.microsoft.com/office/drawing/2014/main" id="{AE3FF953-D34A-F607-52B5-BE977B7C4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016" y="205979"/>
            <a:ext cx="2095634" cy="4547972"/>
          </a:xfrm>
          <a:prstGeom prst="rect">
            <a:avLst/>
          </a:prstGeom>
        </p:spPr>
      </p:pic>
      <p:pic>
        <p:nvPicPr>
          <p:cNvPr id="9" name="Bilde 8" descr="Et bilde som inneholder skjermbilde, tekst, multimedia&#10;&#10;Automatisk generert beskrivelse">
            <a:extLst>
              <a:ext uri="{FF2B5EF4-FFF2-40B4-BE49-F238E27FC236}">
                <a16:creationId xmlns:a16="http://schemas.microsoft.com/office/drawing/2014/main" id="{575076D3-A97F-B4EE-2FFB-D14DC016C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016" y="205978"/>
            <a:ext cx="2095634" cy="454797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38A936D-A071-7E10-A27F-509326D2FD68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1A7F33-5210-CD75-9749-2E33FAB2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Teknisk gjeld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C6C121-FDF5-81EE-B63C-16A3C820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499213" cy="3263504"/>
          </a:xfrm>
        </p:spPr>
        <p:txBody>
          <a:bodyPr/>
          <a:lstStyle/>
          <a:p>
            <a:r>
              <a:rPr lang="nb-NO" dirty="0"/>
              <a:t>Ofre kodekvalitet</a:t>
            </a:r>
          </a:p>
          <a:p>
            <a:r>
              <a:rPr lang="nb-NO" dirty="0"/>
              <a:t>Typer:</a:t>
            </a:r>
          </a:p>
          <a:p>
            <a:pPr lvl="1"/>
            <a:r>
              <a:rPr lang="nb-NO" dirty="0"/>
              <a:t>Selv skapt</a:t>
            </a:r>
          </a:p>
          <a:p>
            <a:pPr lvl="1"/>
            <a:r>
              <a:rPr lang="nb-NO" dirty="0" err="1"/>
              <a:t>Uvissthet</a:t>
            </a:r>
            <a:endParaRPr lang="nb-NO" dirty="0"/>
          </a:p>
          <a:p>
            <a:r>
              <a:rPr lang="nb-NO" dirty="0"/>
              <a:t>Rette opp feil</a:t>
            </a:r>
          </a:p>
        </p:txBody>
      </p:sp>
      <p:pic>
        <p:nvPicPr>
          <p:cNvPr id="6" name="Bilde 5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63BC730E-DDEC-D512-473E-580DC6F4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196" y="0"/>
            <a:ext cx="3986804" cy="5143500"/>
          </a:xfrm>
          <a:prstGeom prst="rect">
            <a:avLst/>
          </a:prstGeom>
        </p:spPr>
      </p:pic>
      <p:pic>
        <p:nvPicPr>
          <p:cNvPr id="8" name="Bilde 7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B5A7CC57-EC72-C9CE-5EEF-B215B6D07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07577" cy="51435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199980B-9C2E-A489-EE1C-C076AD8A5532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39CA8F-5FF4-6B77-0E4F-37440432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Estimert kost av teknisk gjeld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8DF331-68D3-5E4F-7E1A-05C082966E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1800" dirty="0"/>
              <a:t>23%-40% tid brukt</a:t>
            </a:r>
          </a:p>
          <a:p>
            <a:r>
              <a:rPr lang="nb-NO" sz="1800" dirty="0"/>
              <a:t>560000 kr/</a:t>
            </a:r>
            <a:r>
              <a:rPr lang="nb-NO" sz="1800" dirty="0" err="1"/>
              <a:t>mnd</a:t>
            </a:r>
            <a:endParaRPr lang="nb-NO" sz="1800" dirty="0"/>
          </a:p>
          <a:p>
            <a:pPr lvl="1"/>
            <a:r>
              <a:rPr lang="nb-NO" sz="1800" dirty="0"/>
              <a:t>100 utviklere </a:t>
            </a:r>
          </a:p>
          <a:p>
            <a:pPr lvl="1"/>
            <a:r>
              <a:rPr lang="nb-NO" sz="1800" dirty="0"/>
              <a:t>70 000 kr/</a:t>
            </a:r>
            <a:r>
              <a:rPr lang="nb-NO" sz="1800" dirty="0" err="1"/>
              <a:t>mnd</a:t>
            </a:r>
            <a:endParaRPr lang="nb-NO" sz="1800" dirty="0"/>
          </a:p>
          <a:p>
            <a:r>
              <a:rPr lang="nb-NO" sz="2000" dirty="0"/>
              <a:t>$2.41 billioner</a:t>
            </a:r>
          </a:p>
          <a:p>
            <a:pPr lvl="1"/>
            <a:r>
              <a:rPr lang="nb-NO" sz="1600" dirty="0"/>
              <a:t>Årlig kost i USA</a:t>
            </a:r>
          </a:p>
          <a:p>
            <a:pPr marL="0" indent="0">
              <a:buNone/>
            </a:pPr>
            <a:endParaRPr lang="nb-NO" sz="2200" dirty="0"/>
          </a:p>
          <a:p>
            <a:pPr marL="342900" lvl="1" indent="0">
              <a:buNone/>
            </a:pPr>
            <a:endParaRPr lang="nb-NO" sz="18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85593CB-137D-87FD-4A21-9729C68908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1CC9EF1-9C10-DE5D-AB98-065D2816F03C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3C655-8914-3D5A-B14C-BF9FCEEE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Nåværende løsninger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F0CE9C-17ED-931C-9CE9-C24E4311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780065" cy="3263504"/>
          </a:xfrm>
        </p:spPr>
        <p:txBody>
          <a:bodyPr/>
          <a:lstStyle/>
          <a:p>
            <a:r>
              <a:rPr lang="nb-NO" dirty="0"/>
              <a:t>Code </a:t>
            </a:r>
            <a:r>
              <a:rPr lang="nb-NO" dirty="0" err="1"/>
              <a:t>review</a:t>
            </a:r>
            <a:endParaRPr lang="nb-NO" dirty="0"/>
          </a:p>
          <a:p>
            <a:r>
              <a:rPr lang="nb-NO" dirty="0"/>
              <a:t>Statisk analyse</a:t>
            </a:r>
          </a:p>
          <a:p>
            <a:pPr lvl="1"/>
            <a:r>
              <a:rPr lang="nb-NO" dirty="0" err="1"/>
              <a:t>SonarQube</a:t>
            </a:r>
            <a:endParaRPr lang="nb-NO" dirty="0"/>
          </a:p>
          <a:p>
            <a:r>
              <a:rPr lang="nb-NO" dirty="0"/>
              <a:t>NLP analyse</a:t>
            </a:r>
          </a:p>
          <a:p>
            <a:pPr lvl="1"/>
            <a:r>
              <a:rPr lang="nb-NO" dirty="0"/>
              <a:t>Kommentarer</a:t>
            </a:r>
          </a:p>
          <a:p>
            <a:pPr lvl="1"/>
            <a:endParaRPr lang="nb-NO" dirty="0"/>
          </a:p>
        </p:txBody>
      </p:sp>
      <p:sp>
        <p:nvSpPr>
          <p:cNvPr id="4" name="Avrundet rektangel 3">
            <a:extLst>
              <a:ext uri="{FF2B5EF4-FFF2-40B4-BE49-F238E27FC236}">
                <a16:creationId xmlns:a16="http://schemas.microsoft.com/office/drawing/2014/main" id="{4B0888D5-050E-3985-701E-540C59A53F00}"/>
              </a:ext>
            </a:extLst>
          </p:cNvPr>
          <p:cNvSpPr/>
          <p:nvPr/>
        </p:nvSpPr>
        <p:spPr>
          <a:xfrm>
            <a:off x="4915287" y="1370263"/>
            <a:ext cx="3997235" cy="45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>
                <a:solidFill>
                  <a:srgbClr val="F9F9F9"/>
                </a:solidFill>
                <a:latin typeface="Söhne"/>
              </a:rPr>
              <a:t>Temporary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fix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until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we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find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a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better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solution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.</a:t>
            </a:r>
            <a:endParaRPr lang="nb-NO" sz="1350" dirty="0"/>
          </a:p>
        </p:txBody>
      </p: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E2E21D68-221E-C3CB-C81A-3A7A5D1B26DF}"/>
              </a:ext>
            </a:extLst>
          </p:cNvPr>
          <p:cNvSpPr/>
          <p:nvPr/>
        </p:nvSpPr>
        <p:spPr>
          <a:xfrm>
            <a:off x="4915287" y="1915605"/>
            <a:ext cx="3997235" cy="45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>
                <a:solidFill>
                  <a:srgbClr val="F9F9F9"/>
                </a:solidFill>
                <a:latin typeface="Söhne"/>
              </a:rPr>
              <a:t>Temporary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variable to hold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intermediate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values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.</a:t>
            </a:r>
            <a:endParaRPr lang="nb-NO" sz="1350" dirty="0"/>
          </a:p>
        </p:txBody>
      </p:sp>
      <p:sp>
        <p:nvSpPr>
          <p:cNvPr id="6" name="Avrundet rektangel 5">
            <a:extLst>
              <a:ext uri="{FF2B5EF4-FFF2-40B4-BE49-F238E27FC236}">
                <a16:creationId xmlns:a16="http://schemas.microsoft.com/office/drawing/2014/main" id="{2495E9BF-E90A-BF33-917F-55FE2394C26E}"/>
              </a:ext>
            </a:extLst>
          </p:cNvPr>
          <p:cNvSpPr/>
          <p:nvPr/>
        </p:nvSpPr>
        <p:spPr>
          <a:xfrm>
            <a:off x="4915286" y="2654620"/>
            <a:ext cx="3997235" cy="45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>
                <a:solidFill>
                  <a:srgbClr val="F9F9F9"/>
                </a:solidFill>
                <a:latin typeface="Söhne"/>
              </a:rPr>
              <a:t>Had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to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hardcode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values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due to time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constraints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.</a:t>
            </a:r>
            <a:endParaRPr lang="nb-NO" sz="1350" dirty="0"/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BB72D38E-BD18-88DA-15B7-CCA59F2DCC01}"/>
              </a:ext>
            </a:extLst>
          </p:cNvPr>
          <p:cNvSpPr/>
          <p:nvPr/>
        </p:nvSpPr>
        <p:spPr>
          <a:xfrm>
            <a:off x="4915286" y="3210081"/>
            <a:ext cx="3997235" cy="45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>
                <a:solidFill>
                  <a:srgbClr val="F9F9F9"/>
                </a:solidFill>
                <a:latin typeface="Söhne"/>
              </a:rPr>
              <a:t>Avoid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hardcode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values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,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use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constants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instead</a:t>
            </a:r>
            <a:endParaRPr lang="nb-NO" sz="1350" dirty="0"/>
          </a:p>
        </p:txBody>
      </p:sp>
      <p:sp>
        <p:nvSpPr>
          <p:cNvPr id="9" name="Avrundet rektangel 8">
            <a:extLst>
              <a:ext uri="{FF2B5EF4-FFF2-40B4-BE49-F238E27FC236}">
                <a16:creationId xmlns:a16="http://schemas.microsoft.com/office/drawing/2014/main" id="{43B2E954-CA3F-8D28-77A6-6AD53137DE70}"/>
              </a:ext>
            </a:extLst>
          </p:cNvPr>
          <p:cNvSpPr/>
          <p:nvPr/>
        </p:nvSpPr>
        <p:spPr>
          <a:xfrm>
            <a:off x="4915287" y="1370263"/>
            <a:ext cx="3997235" cy="4511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>
                <a:solidFill>
                  <a:srgbClr val="F9F9F9"/>
                </a:solidFill>
                <a:latin typeface="Söhne"/>
              </a:rPr>
              <a:t>Temporary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fix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until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we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find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a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better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solution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.</a:t>
            </a:r>
            <a:endParaRPr lang="nb-NO" sz="1350" dirty="0"/>
          </a:p>
        </p:txBody>
      </p:sp>
      <p:sp>
        <p:nvSpPr>
          <p:cNvPr id="10" name="Avrundet rektangel 9">
            <a:extLst>
              <a:ext uri="{FF2B5EF4-FFF2-40B4-BE49-F238E27FC236}">
                <a16:creationId xmlns:a16="http://schemas.microsoft.com/office/drawing/2014/main" id="{E82F7BC5-0593-F4B1-2F18-E0B8C25FD119}"/>
              </a:ext>
            </a:extLst>
          </p:cNvPr>
          <p:cNvSpPr/>
          <p:nvPr/>
        </p:nvSpPr>
        <p:spPr>
          <a:xfrm>
            <a:off x="4915287" y="1917028"/>
            <a:ext cx="3997235" cy="4511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>
                <a:solidFill>
                  <a:srgbClr val="F9F9F9"/>
                </a:solidFill>
                <a:latin typeface="Söhne"/>
              </a:rPr>
              <a:t>Temporary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variable to hold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intermediate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values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.</a:t>
            </a:r>
            <a:endParaRPr lang="nb-NO" sz="1350" dirty="0"/>
          </a:p>
        </p:txBody>
      </p:sp>
      <p:sp>
        <p:nvSpPr>
          <p:cNvPr id="11" name="Avrundet rektangel 10">
            <a:extLst>
              <a:ext uri="{FF2B5EF4-FFF2-40B4-BE49-F238E27FC236}">
                <a16:creationId xmlns:a16="http://schemas.microsoft.com/office/drawing/2014/main" id="{9DC1A53E-8B16-FA44-9FBE-A7E2A057C745}"/>
              </a:ext>
            </a:extLst>
          </p:cNvPr>
          <p:cNvSpPr/>
          <p:nvPr/>
        </p:nvSpPr>
        <p:spPr>
          <a:xfrm>
            <a:off x="4915286" y="2654567"/>
            <a:ext cx="3997235" cy="4511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>
                <a:solidFill>
                  <a:srgbClr val="F9F9F9"/>
                </a:solidFill>
                <a:latin typeface="Söhne"/>
              </a:rPr>
              <a:t>Had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to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hardcode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values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due to time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constraints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.</a:t>
            </a:r>
            <a:endParaRPr lang="nb-NO" sz="1350" dirty="0"/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5034DE48-4040-698D-9BFE-40414446763F}"/>
              </a:ext>
            </a:extLst>
          </p:cNvPr>
          <p:cNvSpPr/>
          <p:nvPr/>
        </p:nvSpPr>
        <p:spPr>
          <a:xfrm>
            <a:off x="4915286" y="3210081"/>
            <a:ext cx="3997235" cy="4511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>
                <a:solidFill>
                  <a:srgbClr val="F9F9F9"/>
                </a:solidFill>
                <a:latin typeface="Söhne"/>
              </a:rPr>
              <a:t>Avoid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hardcode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values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,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use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constants</a:t>
            </a:r>
            <a:r>
              <a:rPr lang="nb-NO" sz="1350" dirty="0">
                <a:solidFill>
                  <a:srgbClr val="F9F9F9"/>
                </a:solidFill>
                <a:latin typeface="Söhne"/>
              </a:rPr>
              <a:t> </a:t>
            </a:r>
            <a:r>
              <a:rPr lang="nb-NO" sz="1350" dirty="0" err="1">
                <a:solidFill>
                  <a:srgbClr val="F9F9F9"/>
                </a:solidFill>
                <a:latin typeface="Söhne"/>
              </a:rPr>
              <a:t>instead</a:t>
            </a:r>
            <a:endParaRPr lang="nb-NO" sz="135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DD05B17-2E2B-3B7C-032C-CC27474357DF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3174FE-39C6-36DA-5585-D46B30FF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Store språkmodeller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89AC3B-E11F-473A-377D-C5883E573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Deep </a:t>
            </a:r>
            <a:r>
              <a:rPr lang="nb-NO" dirty="0" err="1"/>
              <a:t>learning</a:t>
            </a:r>
            <a:r>
              <a:rPr lang="nb-NO" dirty="0"/>
              <a:t> og Natural Language Processing</a:t>
            </a:r>
          </a:p>
          <a:p>
            <a:r>
              <a:rPr lang="nb-NO" dirty="0"/>
              <a:t>Kontekst</a:t>
            </a:r>
          </a:p>
          <a:p>
            <a:r>
              <a:rPr lang="nb-NO" dirty="0"/>
              <a:t>GitHub </a:t>
            </a:r>
            <a:r>
              <a:rPr lang="nb-NO" dirty="0" err="1"/>
              <a:t>CoPilot</a:t>
            </a:r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85B82D4-660E-9EE4-7C54-6D02553734FE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2F7A4-FFD1-8F9C-5649-BF5E6A1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nb-NO" dirty="0" err="1"/>
              <a:t>DebtGuardian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AF9707-CEF1-4BE5-2E1B-0593611BB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940492"/>
            <a:ext cx="4040188" cy="2963466"/>
          </a:xfrm>
        </p:spPr>
        <p:txBody>
          <a:bodyPr>
            <a:normAutofit/>
          </a:bodyPr>
          <a:lstStyle/>
          <a:p>
            <a:r>
              <a:rPr lang="nb-NO" dirty="0"/>
              <a:t>Stor språkmodell</a:t>
            </a:r>
          </a:p>
          <a:p>
            <a:r>
              <a:rPr lang="nb-NO" dirty="0"/>
              <a:t>Validering</a:t>
            </a:r>
          </a:p>
        </p:txBody>
      </p:sp>
      <p:pic>
        <p:nvPicPr>
          <p:cNvPr id="1026" name="Picture 2" descr="ChatGPT - Tips og triks | bMarketing">
            <a:extLst>
              <a:ext uri="{FF2B5EF4-FFF2-40B4-BE49-F238E27FC236}">
                <a16:creationId xmlns:a16="http://schemas.microsoft.com/office/drawing/2014/main" id="{A5DC063F-B2CC-D644-7C7D-C29DC5A74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316" r="-2" b="21661"/>
          <a:stretch/>
        </p:blipFill>
        <p:spPr bwMode="auto">
          <a:xfrm>
            <a:off x="5060489" y="940492"/>
            <a:ext cx="3315629" cy="105877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Tryolabs on X: &quot;9️⃣ @guardrails_ai a library designed to specify structure  and type, as well as validating and correcting the outputs of LLMs. With  Guardrails in your stack, your LLM applications are">
            <a:extLst>
              <a:ext uri="{FF2B5EF4-FFF2-40B4-BE49-F238E27FC236}">
                <a16:creationId xmlns:a16="http://schemas.microsoft.com/office/drawing/2014/main" id="{ADE43EE0-0223-41CE-7E80-00E31B7E3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23" y="2288029"/>
            <a:ext cx="3512559" cy="9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BFBD82F-D184-3749-234B-4D6B77DD98A3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E1057-D82F-BB8E-69AD-9BDD39AD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Fremgangsmåte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AF27-31E3-3363-8051-F62A715712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Kildekode og </a:t>
            </a:r>
            <a:r>
              <a:rPr lang="nb-NO" dirty="0" err="1"/>
              <a:t>commits</a:t>
            </a:r>
            <a:endParaRPr lang="nb-NO" dirty="0"/>
          </a:p>
          <a:p>
            <a:r>
              <a:rPr lang="nb-NO" dirty="0"/>
              <a:t>Tekniskgjeld</a:t>
            </a:r>
          </a:p>
          <a:p>
            <a:pPr lvl="1"/>
            <a:r>
              <a:rPr lang="nb-NO" dirty="0" err="1"/>
              <a:t>RailSpec</a:t>
            </a:r>
            <a:endParaRPr lang="nb-NO" dirty="0"/>
          </a:p>
          <a:p>
            <a:pPr lvl="1"/>
            <a:r>
              <a:rPr lang="nb-NO" dirty="0" err="1"/>
              <a:t>Validators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275F298-7059-4151-3EE8-BD51B7DB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536" y="421368"/>
            <a:ext cx="4296602" cy="4173255"/>
          </a:xfrm>
          <a:prstGeom prst="rect">
            <a:avLst/>
          </a:prstGeom>
        </p:spPr>
      </p:pic>
      <p:pic>
        <p:nvPicPr>
          <p:cNvPr id="9" name="Bilde 8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795E93C5-2B7D-34E7-6125-A96B56D99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23" y="421368"/>
            <a:ext cx="8514826" cy="394825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910C39D-2664-4E72-4E30-F0448C4C2819}"/>
              </a:ext>
            </a:extLst>
          </p:cNvPr>
          <p:cNvSpPr txBox="1"/>
          <p:nvPr/>
        </p:nvSpPr>
        <p:spPr>
          <a:xfrm>
            <a:off x="8880786" y="45090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7756</TotalTime>
  <Words>554</Words>
  <Application>Microsoft Macintosh PowerPoint</Application>
  <PresentationFormat>Skjermfremvisning (16:9)</PresentationFormat>
  <Paragraphs>191</Paragraphs>
  <Slides>22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Söhne</vt:lpstr>
      <vt:lpstr>Office-tema</vt:lpstr>
      <vt:lpstr>DebtGuardian</vt:lpstr>
      <vt:lpstr>Agenda</vt:lpstr>
      <vt:lpstr>Programvareutvikling</vt:lpstr>
      <vt:lpstr>Teknisk gjeld</vt:lpstr>
      <vt:lpstr>Estimert kost av teknisk gjeld</vt:lpstr>
      <vt:lpstr>Nåværende løsninger</vt:lpstr>
      <vt:lpstr>Store språkmodeller</vt:lpstr>
      <vt:lpstr>DebtGuardian</vt:lpstr>
      <vt:lpstr>Fremgangsmåte</vt:lpstr>
      <vt:lpstr>PowerPoint-presentasjon</vt:lpstr>
      <vt:lpstr>PowerPoint-presentasjon</vt:lpstr>
      <vt:lpstr>PowerPoint-presentasjon</vt:lpstr>
      <vt:lpstr>Resultater</vt:lpstr>
      <vt:lpstr>Resultater</vt:lpstr>
      <vt:lpstr>Lange Metoder</vt:lpstr>
      <vt:lpstr>Hardkodet Hemmeligheter</vt:lpstr>
      <vt:lpstr>Error Handling</vt:lpstr>
      <vt:lpstr>Utfordringer</vt:lpstr>
      <vt:lpstr>Utfordringer</vt:lpstr>
      <vt:lpstr>Utfordringer</vt:lpstr>
      <vt:lpstr>Konklusjon</vt:lpstr>
      <vt:lpstr>Takk for meg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Aleksander Aaboen</cp:lastModifiedBy>
  <cp:revision>250</cp:revision>
  <cp:lastPrinted>2016-10-26T08:26:30Z</cp:lastPrinted>
  <dcterms:created xsi:type="dcterms:W3CDTF">2013-06-10T16:56:09Z</dcterms:created>
  <dcterms:modified xsi:type="dcterms:W3CDTF">2024-02-16T10:07:57Z</dcterms:modified>
</cp:coreProperties>
</file>