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13A78-BEBE-C849-B9C1-51BCA03D4C79}" v="1" dt="2024-02-15T09:09:24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2"/>
  </p:normalViewPr>
  <p:slideViewPr>
    <p:cSldViewPr snapToGrid="0">
      <p:cViewPr varScale="1">
        <p:scale>
          <a:sx n="161" d="100"/>
          <a:sy n="161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gar Sen" userId="3223d19d-3637-4f10-aa9d-d4fc20f47d39" providerId="ADAL" clId="{0DA13A78-BEBE-C849-B9C1-51BCA03D4C79}"/>
    <pc:docChg chg="custSel modSld">
      <pc:chgData name="Sagar Sen" userId="3223d19d-3637-4f10-aa9d-d4fc20f47d39" providerId="ADAL" clId="{0DA13A78-BEBE-C849-B9C1-51BCA03D4C79}" dt="2024-02-15T09:09:24.372" v="1" actId="27636"/>
      <pc:docMkLst>
        <pc:docMk/>
      </pc:docMkLst>
      <pc:sldChg chg="addSp modSp">
        <pc:chgData name="Sagar Sen" userId="3223d19d-3637-4f10-aa9d-d4fc20f47d39" providerId="ADAL" clId="{0DA13A78-BEBE-C849-B9C1-51BCA03D4C79}" dt="2024-02-15T09:09:24.345" v="0" actId="767"/>
        <pc:sldMkLst>
          <pc:docMk/>
          <pc:sldMk cId="0" sldId="256"/>
        </pc:sldMkLst>
        <pc:spChg chg="add mod">
          <ac:chgData name="Sagar Sen" userId="3223d19d-3637-4f10-aa9d-d4fc20f47d39" providerId="ADAL" clId="{0DA13A78-BEBE-C849-B9C1-51BCA03D4C79}" dt="2024-02-15T09:09:24.345" v="0" actId="767"/>
          <ac:spMkLst>
            <pc:docMk/>
            <pc:sldMk cId="0" sldId="256"/>
            <ac:spMk id="2" creationId="{629CD2F8-8714-CBCF-7E4F-E3EC98F705C5}"/>
          </ac:spMkLst>
        </pc:spChg>
      </pc:sldChg>
      <pc:sldChg chg="modSp mod">
        <pc:chgData name="Sagar Sen" userId="3223d19d-3637-4f10-aa9d-d4fc20f47d39" providerId="ADAL" clId="{0DA13A78-BEBE-C849-B9C1-51BCA03D4C79}" dt="2024-02-15T09:09:24.372" v="1" actId="27636"/>
        <pc:sldMkLst>
          <pc:docMk/>
          <pc:sldMk cId="0" sldId="268"/>
        </pc:sldMkLst>
        <pc:spChg chg="mod">
          <ac:chgData name="Sagar Sen" userId="3223d19d-3637-4f10-aa9d-d4fc20f47d39" providerId="ADAL" clId="{0DA13A78-BEBE-C849-B9C1-51BCA03D4C79}" dt="2024-02-15T09:09:24.372" v="1" actId="27636"/>
          <ac:spMkLst>
            <pc:docMk/>
            <pc:sldMk cId="0" sldId="268"/>
            <ac:spMk id="2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df412a6fd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df412a6fd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906a99bc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906a99bc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906a99bc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906a99bc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906a99bc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b906a99bc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906a99bc3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906a99bc3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906a99bc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b906a99bc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88c19c0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458788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b88c19c0af_0_11:notes"/>
          <p:cNvSpPr txBox="1">
            <a:spLocks noGrp="1"/>
          </p:cNvSpPr>
          <p:nvPr>
            <p:ph type="body" idx="1"/>
          </p:nvPr>
        </p:nvSpPr>
        <p:spPr>
          <a:xfrm>
            <a:off x="457199" y="3805084"/>
            <a:ext cx="5946300" cy="50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2bdb85cc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a2bdb85cc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276636bf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a276636bf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906a99bc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b906a99bc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906a99bc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b906a99bc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df412a6f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df412a6f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906a99bc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b906a99bc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2bdb85cc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2bdb85cc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2bdb85cc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2bdb85cc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df16d377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7df16d377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2bdb85cc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2bdb85cc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2bdb85c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2bdb85c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a2bdb85cc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a2bdb85cc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88c19c0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88c19c0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39e476445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458788"/>
            <a:ext cx="5949950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a39e476445_0_112:notes"/>
          <p:cNvSpPr txBox="1">
            <a:spLocks noGrp="1"/>
          </p:cNvSpPr>
          <p:nvPr>
            <p:ph type="body" idx="1"/>
          </p:nvPr>
        </p:nvSpPr>
        <p:spPr>
          <a:xfrm>
            <a:off x="457199" y="3805084"/>
            <a:ext cx="5946300" cy="50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906a99bc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906a99bc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906a99bc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906a99bc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1850" y="2536475"/>
            <a:ext cx="91677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21425" y="532100"/>
            <a:ext cx="8410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6600" y="2584700"/>
            <a:ext cx="841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8625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4425" y="4635550"/>
            <a:ext cx="1357150" cy="3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/>
          <p:nvPr/>
        </p:nvSpPr>
        <p:spPr>
          <a:xfrm>
            <a:off x="4572000" y="-61175"/>
            <a:ext cx="1440600" cy="139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1"/>
          <p:cNvSpPr/>
          <p:nvPr/>
        </p:nvSpPr>
        <p:spPr>
          <a:xfrm>
            <a:off x="5536475" y="2040175"/>
            <a:ext cx="1440600" cy="139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/>
          <p:nvPr/>
        </p:nvSpPr>
        <p:spPr>
          <a:xfrm>
            <a:off x="7307425" y="1127975"/>
            <a:ext cx="1440600" cy="139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/>
          <p:nvPr/>
        </p:nvSpPr>
        <p:spPr>
          <a:xfrm>
            <a:off x="6500950" y="303175"/>
            <a:ext cx="921000" cy="93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/>
          <p:nvPr/>
        </p:nvSpPr>
        <p:spPr>
          <a:xfrm>
            <a:off x="7532150" y="2955625"/>
            <a:ext cx="921000" cy="93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5053700" y="3728300"/>
            <a:ext cx="921000" cy="93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9013" y="2286638"/>
            <a:ext cx="2065975" cy="5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9000" y="2286638"/>
            <a:ext cx="2065975" cy="57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505750" y="3172575"/>
            <a:ext cx="413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Reach higher. Dig deeper.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And </a:t>
            </a:r>
            <a:r>
              <a:rPr lang="en-GB">
                <a:solidFill>
                  <a:schemeClr val="accent1"/>
                </a:solidFill>
              </a:rPr>
              <a:t>never be content.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200"/>
              <a:buFont typeface="Palatino Linotype"/>
              <a:buNone/>
              <a:defRPr sz="4200" b="1">
                <a:solidFill>
                  <a:srgbClr val="F1592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2400"/>
              <a:buFont typeface="Palatino Linotype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2400"/>
              <a:buFont typeface="Palatino Linotype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CUSTOM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343400" y="-3543300"/>
            <a:ext cx="16886502" cy="146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6" name="Google Shape;3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1600" y="4441825"/>
            <a:ext cx="1406750" cy="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 Linotype"/>
              <a:buChar char="●"/>
              <a:defRPr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Font typeface="Palatino Linotype"/>
              <a:buNone/>
              <a:defRPr sz="3000" b="1" i="0" u="none" strike="noStrike" cap="none">
                <a:solidFill>
                  <a:srgbClr val="F1592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42850" y="4733925"/>
            <a:ext cx="945000" cy="2608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-4" y="474975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/>
        </p:nvSpPr>
        <p:spPr>
          <a:xfrm>
            <a:off x="3886200" y="1172000"/>
            <a:ext cx="4797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1"/>
                </a:solidFill>
              </a:rPr>
              <a:t>Hvordan vil AI endre arbeidslivet?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Lillian Røstad, PhD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Direktør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Simula Research Laboratory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lillian@simula.no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CD2F8-8714-CBCF-7E4F-E3EC98F705C5}"/>
              </a:ext>
            </a:extLst>
          </p:cNvPr>
          <p:cNvSpPr txBox="1"/>
          <p:nvPr/>
        </p:nvSpPr>
        <p:spPr>
          <a:xfrm>
            <a:off x="2997642" y="8905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7048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eksponering - risiko og muligheter</a:t>
            </a: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40%</a:t>
            </a:r>
            <a:r>
              <a:rPr lang="en-GB"/>
              <a:t> av verdens jobber vil påvirkes av 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industriland er tallet </a:t>
            </a:r>
            <a:r>
              <a:rPr lang="en-GB" b="1"/>
              <a:t>60%</a:t>
            </a:r>
            <a:r>
              <a:rPr lang="en-GB"/>
              <a:t> - på grunn av høy forekomst av jobber som er kognitivt avanserte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Halvparten vil påvirkes negativt, halvparten positivt - i form av økt produktivitet (mål på AI forsterkningseffekt).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Selv om utviklingsland i mindre grad påvirkes, er de også i mindre grad posisjoner til å hente ut fordelene.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Dette kan bidra til å ytterligere forsterke forskjeller.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kan bidra til økte forskjeller</a:t>
            </a: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Industriland</a:t>
            </a: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2"/>
          </p:nvPr>
        </p:nvSpPr>
        <p:spPr>
          <a:xfrm>
            <a:off x="629850" y="1878799"/>
            <a:ext cx="3868500" cy="29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rPr lang="en-GB" sz="1654"/>
              <a:t>Vil oppleve fordelene og ulempene med AI tidligere.</a:t>
            </a:r>
            <a:endParaRPr sz="1654"/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rPr lang="en-GB" sz="1654"/>
              <a:t>Kvinner og de med høyere utdanning er mer utsatt, men også bedre posisjoner til å utnytte muligheter.</a:t>
            </a:r>
            <a:endParaRPr sz="1654"/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rPr lang="en-GB" sz="1654"/>
              <a:t>Utfordrende for eldre arbeidere å tilpasse seg ny teknologi.</a:t>
            </a:r>
            <a:endParaRPr sz="1654"/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rPr lang="en-GB" sz="1654"/>
              <a:t>Kan medføre større lønnsgap - men høyere produktivitet kan også føre til sterk positiv lønnsutvikling for de fleste.</a:t>
            </a:r>
            <a:endParaRPr sz="1654"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Utviklingsland</a:t>
            </a:r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4"/>
          </p:nvPr>
        </p:nvSpPr>
        <p:spPr>
          <a:xfrm>
            <a:off x="4629150" y="1878800"/>
            <a:ext cx="3887400" cy="299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/>
              <a:t>Bør fokusere på å utvikle digital infrastrukur og kompetanse</a:t>
            </a: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/>
              <a:t>Kan potensielt hoppe over utviklingstrinng og ta i bruk AI på et høyere modenhetsnivå</a:t>
            </a:r>
            <a:endParaRPr sz="1600"/>
          </a:p>
        </p:txBody>
      </p:sp>
      <p:cxnSp>
        <p:nvCxnSpPr>
          <p:cNvPr id="227" name="Google Shape;227;p37"/>
          <p:cNvCxnSpPr/>
          <p:nvPr/>
        </p:nvCxnSpPr>
        <p:spPr>
          <a:xfrm>
            <a:off x="4532975" y="1274025"/>
            <a:ext cx="0" cy="374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62486" cy="48387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286" y="152400"/>
            <a:ext cx="466092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/>
          <p:nvPr/>
        </p:nvSpPr>
        <p:spPr>
          <a:xfrm>
            <a:off x="3682700" y="3239425"/>
            <a:ext cx="4645500" cy="306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body" idx="2"/>
          </p:nvPr>
        </p:nvSpPr>
        <p:spPr>
          <a:xfrm>
            <a:off x="3794200" y="152400"/>
            <a:ext cx="4721100" cy="477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De færreste har et rammeverk for å måle effekt av innføring av AI.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50% er svært fornøyd eller fornøyd med resultater av innføring av AI. Resten er nøytrale.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De fleste satser på kompetanseheving for egne ansatte, fremfor rekruttering.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AI er for de fleste fortsatt på eksperimentstadiet.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Det forventes at det blir etterspurt å kunne kombinere kunnskap om AI med domenekompetanse.</a:t>
            </a:r>
            <a:endParaRPr/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42117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NHO kompetansebarometer 2023</a:t>
            </a: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213" y="1950344"/>
            <a:ext cx="2876635" cy="2554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40"/>
          <p:cNvGrpSpPr/>
          <p:nvPr/>
        </p:nvGrpSpPr>
        <p:grpSpPr>
          <a:xfrm>
            <a:off x="4126373" y="1885556"/>
            <a:ext cx="4499415" cy="2599031"/>
            <a:chOff x="4212260" y="1366469"/>
            <a:chExt cx="4499415" cy="2599031"/>
          </a:xfrm>
        </p:grpSpPr>
        <p:pic>
          <p:nvPicPr>
            <p:cNvPr id="248" name="Google Shape;248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12260" y="1366469"/>
              <a:ext cx="3966138" cy="2554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40"/>
            <p:cNvSpPr/>
            <p:nvPr/>
          </p:nvSpPr>
          <p:spPr>
            <a:xfrm>
              <a:off x="6316475" y="1860100"/>
              <a:ext cx="2395200" cy="210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518225" y="1268045"/>
            <a:ext cx="7886700" cy="505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Kompetanse er bedriftenes største utfordringen for å ta kunstig intelligens i bruk.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/>
          <p:nvPr/>
        </p:nvSpPr>
        <p:spPr>
          <a:xfrm>
            <a:off x="94" y="-37"/>
            <a:ext cx="91440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468225" y="443025"/>
            <a:ext cx="8207700" cy="4257600"/>
          </a:xfrm>
          <a:prstGeom prst="rect">
            <a:avLst/>
          </a:prstGeom>
          <a:noFill/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alatino Linotype"/>
                <a:ea typeface="Palatino Linotype"/>
                <a:cs typeface="Palatino Linotype"/>
                <a:sym typeface="Palatino Linotype"/>
              </a:rPr>
              <a:t>v</a:t>
            </a:r>
            <a:endParaRPr sz="11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7" name="Google Shape;257;p41"/>
          <p:cNvSpPr txBox="1">
            <a:spLocks noGrp="1"/>
          </p:cNvSpPr>
          <p:nvPr>
            <p:ph type="title"/>
          </p:nvPr>
        </p:nvSpPr>
        <p:spPr>
          <a:xfrm>
            <a:off x="628650" y="1885800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Hva vet vi faktisk?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Funn fra empiriske studier.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6622556" y="4397813"/>
            <a:ext cx="1892700" cy="578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166" y="4473112"/>
            <a:ext cx="1549480" cy="4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/>
        </p:nvSpPr>
        <p:spPr>
          <a:xfrm>
            <a:off x="97225" y="4214200"/>
            <a:ext cx="6224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Kilde: Navigating the Jagged Technological Frontier: Field Experimental Evidence of the Effects of AI on Knowledge Worker Productivity and Quality, Harvard Business School (2023)</a:t>
            </a:r>
            <a:endParaRPr sz="15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65" name="Google Shape;2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400" y="1966850"/>
            <a:ext cx="2347450" cy="93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2"/>
          <p:cNvSpPr txBox="1"/>
          <p:nvPr/>
        </p:nvSpPr>
        <p:spPr>
          <a:xfrm>
            <a:off x="4164300" y="1275950"/>
            <a:ext cx="466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758 konsulenter, våren 2023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>
            <a:off x="430875" y="1275950"/>
            <a:ext cx="34368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18 typiske konsulentoppgaver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12,2% økning i produktivitet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25,1% økning i hastighet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40% høyere kvalitet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Kan AI erstatte konsulenter?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/>
        </p:nvSpPr>
        <p:spPr>
          <a:xfrm>
            <a:off x="534925" y="4558500"/>
            <a:ext cx="697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Kilde: Generative AI at Work, Erik Brynjolfsson Danielle Li Lindsey R. Raymond, NBER, 2023</a:t>
            </a:r>
            <a:endParaRPr sz="13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4" name="Google Shape;274;p43"/>
          <p:cNvSpPr txBox="1"/>
          <p:nvPr/>
        </p:nvSpPr>
        <p:spPr>
          <a:xfrm>
            <a:off x="1121125" y="1086538"/>
            <a:ext cx="638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Eksempel: kundesenter for Fortune 500 programvareselskap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714150" y="1601888"/>
            <a:ext cx="753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14% gjennomsnittlig forbedring av produktivitet, 34% for nye/uerfarne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1459950" y="2145150"/>
            <a:ext cx="622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 bidrar til kompetanseoverføring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1281925" y="2627250"/>
            <a:ext cx="622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Som ser ut til å føre til at ansatte står i jobben lenger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714150" y="3275150"/>
            <a:ext cx="771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 tillegg til kunnskap om produkt, lærer man også kundehåndtering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9" name="Google Shape;279;p43"/>
          <p:cNvSpPr txBox="1">
            <a:spLocks noGrp="1"/>
          </p:cNvSpPr>
          <p:nvPr>
            <p:ph type="title"/>
          </p:nvPr>
        </p:nvSpPr>
        <p:spPr>
          <a:xfrm>
            <a:off x="311700" y="46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Kan AI brukes til å effektivisere et kundesenter?</a:t>
            </a:r>
            <a:endParaRPr b="1"/>
          </a:p>
        </p:txBody>
      </p:sp>
      <p:sp>
        <p:nvSpPr>
          <p:cNvPr id="280" name="Google Shape;280;p43"/>
          <p:cNvSpPr txBox="1"/>
          <p:nvPr/>
        </p:nvSpPr>
        <p:spPr>
          <a:xfrm>
            <a:off x="714150" y="3856350"/>
            <a:ext cx="771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MEN: hva skjer med verdien av å være god i denne jobben?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 idx="4294967295"/>
          </p:nvPr>
        </p:nvSpPr>
        <p:spPr>
          <a:xfrm>
            <a:off x="311700" y="46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Kan AI gjøre systemutviklere overflødige?</a:t>
            </a:r>
            <a:endParaRPr b="1"/>
          </a:p>
        </p:txBody>
      </p:sp>
      <p:sp>
        <p:nvSpPr>
          <p:cNvPr id="286" name="Google Shape;286;p44"/>
          <p:cNvSpPr txBox="1"/>
          <p:nvPr/>
        </p:nvSpPr>
        <p:spPr>
          <a:xfrm>
            <a:off x="242025" y="4256950"/>
            <a:ext cx="686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Kilde: A Large-Scale Survey on the Usability of AI Programming Assistants: Successes and Challenges, Jenny T. Liang, Chenyamg Yang, Brad A. Myers, Proceedings of the 46th IEEE/ACM International Conference on Software Engineering, February 2024</a:t>
            </a:r>
            <a:endParaRPr sz="12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87" name="Google Shape;28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500" y="3009350"/>
            <a:ext cx="5438999" cy="12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00" y="1185300"/>
            <a:ext cx="2949971" cy="16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5671" y="1185300"/>
            <a:ext cx="4407953" cy="16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 idx="4294967295"/>
          </p:nvPr>
        </p:nvSpPr>
        <p:spPr>
          <a:xfrm>
            <a:off x="311700" y="46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Er AI mer kreativ enn mennesker?</a:t>
            </a:r>
            <a:endParaRPr b="1"/>
          </a:p>
        </p:txBody>
      </p:sp>
      <p:sp>
        <p:nvSpPr>
          <p:cNvPr id="295" name="Google Shape;295;p45"/>
          <p:cNvSpPr txBox="1"/>
          <p:nvPr/>
        </p:nvSpPr>
        <p:spPr>
          <a:xfrm>
            <a:off x="311700" y="4270900"/>
            <a:ext cx="673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Kilde: Comparing the Ideation Quality of Humans With Generative Artificial Intelligence, J. Joosten; V. Bilgram; A. Hahn; D. Totzek, IEEE Engineering Management Review, januar 2024</a:t>
            </a:r>
            <a:endParaRPr sz="12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00" y="1032900"/>
            <a:ext cx="4174993" cy="293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p45"/>
          <p:cNvSpPr txBox="1"/>
          <p:nvPr/>
        </p:nvSpPr>
        <p:spPr>
          <a:xfrm>
            <a:off x="4909200" y="1001700"/>
            <a:ext cx="42348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ChatGPT gjorde det vesentlig bedre en mennesker på innovasjon - ChatGPT generert 25 og mennesker bare 11 av de mest innovative ideene.</a:t>
            </a:r>
            <a:endParaRPr sz="16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ChatGPR gjorde det også vesentlig bedre enn mennesker på kundevennlighet - 29 ideer mot 11.</a:t>
            </a:r>
            <a:endParaRPr sz="16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På gjennomførbarhet var det ingen signifikant forskjellt - 5 fra ChatGPT, 6 fra mennesker.</a:t>
            </a:r>
            <a:endParaRPr sz="16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/>
        </p:nvSpPr>
        <p:spPr>
          <a:xfrm>
            <a:off x="363250" y="371725"/>
            <a:ext cx="4559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Simula Research Laboratory AS</a:t>
            </a:r>
            <a:endParaRPr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100% eid av Kunnskapsdepartementet</a:t>
            </a:r>
            <a:endParaRPr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250 ansatte</a:t>
            </a:r>
            <a:endParaRPr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Fra 44 ulike land</a:t>
            </a:r>
            <a:endParaRPr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1947175" y="1616250"/>
            <a:ext cx="2791800" cy="20283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Simula Research Laboratory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23" name="Google Shape;123;p28"/>
          <p:cNvGrpSpPr/>
          <p:nvPr/>
        </p:nvGrpSpPr>
        <p:grpSpPr>
          <a:xfrm>
            <a:off x="5685160" y="423275"/>
            <a:ext cx="3569315" cy="3190916"/>
            <a:chOff x="2228385" y="1571375"/>
            <a:chExt cx="3569315" cy="3190916"/>
          </a:xfrm>
        </p:grpSpPr>
        <p:grpSp>
          <p:nvGrpSpPr>
            <p:cNvPr id="124" name="Google Shape;124;p28"/>
            <p:cNvGrpSpPr/>
            <p:nvPr/>
          </p:nvGrpSpPr>
          <p:grpSpPr>
            <a:xfrm>
              <a:off x="2258837" y="1571375"/>
              <a:ext cx="3230163" cy="481269"/>
              <a:chOff x="2258837" y="1571375"/>
              <a:chExt cx="3230163" cy="481269"/>
            </a:xfrm>
          </p:grpSpPr>
          <p:pic>
            <p:nvPicPr>
              <p:cNvPr id="125" name="Google Shape;125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258837" y="1571375"/>
                <a:ext cx="791505" cy="481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" name="Google Shape;126;p28"/>
              <p:cNvSpPr txBox="1"/>
              <p:nvPr/>
            </p:nvSpPr>
            <p:spPr>
              <a:xfrm>
                <a:off x="3124400" y="1611925"/>
                <a:ext cx="2364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Digital sikkerhet</a:t>
                </a:r>
                <a:endParaRPr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127" name="Google Shape;127;p28"/>
            <p:cNvGrpSpPr/>
            <p:nvPr/>
          </p:nvGrpSpPr>
          <p:grpSpPr>
            <a:xfrm>
              <a:off x="2228385" y="2103391"/>
              <a:ext cx="3135515" cy="652040"/>
              <a:chOff x="2228385" y="2103391"/>
              <a:chExt cx="3135515" cy="652040"/>
            </a:xfrm>
          </p:grpSpPr>
          <p:pic>
            <p:nvPicPr>
              <p:cNvPr id="128" name="Google Shape;128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228385" y="2103391"/>
                <a:ext cx="852408" cy="652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28"/>
              <p:cNvSpPr txBox="1"/>
              <p:nvPr/>
            </p:nvSpPr>
            <p:spPr>
              <a:xfrm>
                <a:off x="3124400" y="2280250"/>
                <a:ext cx="223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Programvareutvikling</a:t>
                </a:r>
                <a:endParaRPr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130" name="Google Shape;130;p28"/>
            <p:cNvGrpSpPr/>
            <p:nvPr/>
          </p:nvGrpSpPr>
          <p:grpSpPr>
            <a:xfrm>
              <a:off x="2310876" y="2806178"/>
              <a:ext cx="3486824" cy="648779"/>
              <a:chOff x="2310876" y="2806178"/>
              <a:chExt cx="3486824" cy="648779"/>
            </a:xfrm>
          </p:grpSpPr>
          <p:pic>
            <p:nvPicPr>
              <p:cNvPr id="131" name="Google Shape;131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310876" y="2806178"/>
                <a:ext cx="687426" cy="64877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28"/>
              <p:cNvSpPr txBox="1"/>
              <p:nvPr/>
            </p:nvSpPr>
            <p:spPr>
              <a:xfrm>
                <a:off x="3124400" y="2948600"/>
                <a:ext cx="2673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Nettverk og kommunikasjon</a:t>
                </a:r>
                <a:endParaRPr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133" name="Google Shape;133;p28"/>
            <p:cNvGrpSpPr/>
            <p:nvPr/>
          </p:nvGrpSpPr>
          <p:grpSpPr>
            <a:xfrm>
              <a:off x="2310876" y="3505704"/>
              <a:ext cx="3332924" cy="652040"/>
              <a:chOff x="2310876" y="3505704"/>
              <a:chExt cx="3332924" cy="652040"/>
            </a:xfrm>
          </p:grpSpPr>
          <p:pic>
            <p:nvPicPr>
              <p:cNvPr id="134" name="Google Shape;134;p2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310876" y="3505704"/>
                <a:ext cx="687426" cy="652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28"/>
              <p:cNvSpPr txBox="1"/>
              <p:nvPr/>
            </p:nvSpPr>
            <p:spPr>
              <a:xfrm>
                <a:off x="3124400" y="3616950"/>
                <a:ext cx="2519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Vitenskapelige beregninger</a:t>
                </a:r>
                <a:endParaRPr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  <p:grpSp>
          <p:nvGrpSpPr>
            <p:cNvPr id="136" name="Google Shape;136;p28"/>
            <p:cNvGrpSpPr/>
            <p:nvPr/>
          </p:nvGrpSpPr>
          <p:grpSpPr>
            <a:xfrm>
              <a:off x="2366968" y="4208491"/>
              <a:ext cx="3070432" cy="553800"/>
              <a:chOff x="2366968" y="4208491"/>
              <a:chExt cx="3070432" cy="553800"/>
            </a:xfrm>
          </p:grpSpPr>
          <p:pic>
            <p:nvPicPr>
              <p:cNvPr id="137" name="Google Shape;137;p2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366968" y="4208491"/>
                <a:ext cx="575242" cy="553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8" name="Google Shape;138;p28"/>
              <p:cNvSpPr txBox="1"/>
              <p:nvPr/>
            </p:nvSpPr>
            <p:spPr>
              <a:xfrm>
                <a:off x="3124400" y="4285300"/>
                <a:ext cx="2313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dk1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Kunstig intelligens</a:t>
                </a:r>
                <a:endParaRPr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pic>
        <p:nvPicPr>
          <p:cNvPr id="139" name="Google Shape;13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1389" y="4415688"/>
            <a:ext cx="1418777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5160" y="4333025"/>
            <a:ext cx="1275775" cy="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20875" y="4499787"/>
            <a:ext cx="1903575" cy="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11">
            <a:alphaModFix/>
          </a:blip>
          <a:srcRect l="8253" t="34284" r="10983" b="34368"/>
          <a:stretch/>
        </p:blipFill>
        <p:spPr>
          <a:xfrm>
            <a:off x="226325" y="4415688"/>
            <a:ext cx="1654354" cy="4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55363" y="2353625"/>
            <a:ext cx="2009075" cy="553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/>
          <p:nvPr/>
        </p:nvSpPr>
        <p:spPr>
          <a:xfrm>
            <a:off x="7177375" y="4161825"/>
            <a:ext cx="1810500" cy="8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 idx="4294967295"/>
          </p:nvPr>
        </p:nvSpPr>
        <p:spPr>
          <a:xfrm>
            <a:off x="311700" y="460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AI kan gjøre små bedrifter mer konkurransedyktige</a:t>
            </a:r>
            <a:endParaRPr b="1"/>
          </a:p>
        </p:txBody>
      </p:sp>
      <p:sp>
        <p:nvSpPr>
          <p:cNvPr id="303" name="Google Shape;303;p46"/>
          <p:cNvSpPr txBox="1"/>
          <p:nvPr/>
        </p:nvSpPr>
        <p:spPr>
          <a:xfrm>
            <a:off x="311700" y="4270900"/>
            <a:ext cx="673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Kilde: GenAI Can Help Small Companies Level the Playing Field, Oguz A. Acar and Andrés GvirtzHarvard Business Review, februar 2024</a:t>
            </a:r>
            <a:endParaRPr sz="12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950650" y="1511000"/>
            <a:ext cx="68859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Selv om mindre selskaper bruker en forholdsmessig større andel (15,7%) av omsetningen sin på markedsføring, mot store selskaper (7%) - er budsjettet vesentlig større for de store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 kan bidra til å dekke dette markedsføringsgapet ved å brukes til markedsanalyser, generering av bilder, tekst og video</a:t>
            </a:r>
            <a:endParaRPr sz="18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Hva har vi lært så langt?</a:t>
            </a:r>
            <a:endParaRPr/>
          </a:p>
        </p:txBody>
      </p:sp>
      <p:sp>
        <p:nvSpPr>
          <p:cNvPr id="310" name="Google Shape;310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-GB" sz="1495"/>
              <a:t>Kunstig intelligens skiller seg fra annen teknologiutvikling i at det har størst påvirkning på kognitivt avanserte yrker.</a:t>
            </a:r>
            <a:endParaRPr sz="1495"/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-GB" sz="1495"/>
              <a:t>Det blir antagelig ikke færre jobber - men de blir annerledes og krever annen kompetanse. Kanskje kan vi jobbe mindre?</a:t>
            </a:r>
            <a:endParaRPr sz="1495"/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-GB" sz="1495"/>
              <a:t>Brukt rett er kunstig intelligens et konkurransefortrinn - man kan gjøre mer, raskere, til høyere kvalitet. </a:t>
            </a:r>
            <a:endParaRPr sz="1495"/>
          </a:p>
          <a:p>
            <a:pPr marL="457200" lvl="0" indent="-32353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95"/>
              <a:buChar char="●"/>
            </a:pPr>
            <a:r>
              <a:rPr lang="en-GB" sz="1495"/>
              <a:t>Teknologien er enda ikke perfekt, og trenger interaksjon med/kontroll av mennesker for validering og for å sette funn i kontekst. Domenekompetanse blir mao enda viktigere.</a:t>
            </a:r>
            <a:endParaRPr sz="1495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 txBox="1"/>
          <p:nvPr/>
        </p:nvSpPr>
        <p:spPr>
          <a:xfrm>
            <a:off x="3749575" y="2031475"/>
            <a:ext cx="110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 i 2024</a:t>
            </a:r>
            <a:endParaRPr sz="18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7" name="Google Shape;317;p48"/>
          <p:cNvSpPr txBox="1"/>
          <p:nvPr/>
        </p:nvSpPr>
        <p:spPr>
          <a:xfrm>
            <a:off x="498200" y="400925"/>
            <a:ext cx="2376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Den vestlige verden: diskusjoner om regulering fortsetter</a:t>
            </a:r>
            <a:endParaRPr sz="18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8" name="Google Shape;318;p48"/>
          <p:cNvSpPr txBox="1"/>
          <p:nvPr/>
        </p:nvSpPr>
        <p:spPr>
          <a:xfrm>
            <a:off x="367375" y="3805825"/>
            <a:ext cx="313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Utviklingsland: tar i bruk AI for å kunne tilby nødvendig tjenester til flere</a:t>
            </a:r>
            <a:endParaRPr sz="18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9" name="Google Shape;319;p48"/>
          <p:cNvSpPr txBox="1"/>
          <p:nvPr/>
        </p:nvSpPr>
        <p:spPr>
          <a:xfrm>
            <a:off x="5816000" y="3450700"/>
            <a:ext cx="3133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Det blir tydelig at det er samspillet mellom mennesker og teknologi som skaper verdi</a:t>
            </a:r>
            <a:endParaRPr sz="18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0" name="Google Shape;320;p48"/>
          <p:cNvSpPr txBox="1"/>
          <p:nvPr/>
        </p:nvSpPr>
        <p:spPr>
          <a:xfrm>
            <a:off x="5816000" y="400925"/>
            <a:ext cx="313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 tas i bruk av store og små bedrifter, offentlig og privat sektor</a:t>
            </a:r>
            <a:endParaRPr sz="1800" b="1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3727500" y="2317800"/>
            <a:ext cx="1985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AI@Simula</a:t>
            </a:r>
            <a:endParaRPr sz="2400" b="1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875" y="2388609"/>
            <a:ext cx="2347500" cy="156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675" y="292675"/>
            <a:ext cx="2310900" cy="177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000" y="226075"/>
            <a:ext cx="2422500" cy="1840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075" y="2272425"/>
            <a:ext cx="2653500" cy="171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9813" y="3602925"/>
            <a:ext cx="2734800" cy="1261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5900" y="152400"/>
            <a:ext cx="2857500" cy="160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>
          <a:xfrm>
            <a:off x="290500" y="1387200"/>
            <a:ext cx="2814000" cy="18003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Palatino Linotype"/>
                <a:ea typeface="Palatino Linotype"/>
                <a:cs typeface="Palatino Linotype"/>
                <a:sym typeface="Palatino Linotype"/>
              </a:rPr>
              <a:t>Før 2019: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 Utvikling innen kunstig intelligens skjer primært i forskningsverdenen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4871800" y="1438200"/>
            <a:ext cx="2814000" cy="1698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Palatino Linotype"/>
                <a:ea typeface="Palatino Linotype"/>
                <a:cs typeface="Palatino Linotype"/>
                <a:sym typeface="Palatino Linotype"/>
              </a:rPr>
              <a:t>Fra 2019: </a:t>
            </a:r>
            <a:endParaRPr b="1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“Big Tech” er driverne innen utvikling av kunstig intelligens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62" name="Google Shape;162;p30"/>
          <p:cNvCxnSpPr>
            <a:stCxn id="160" idx="6"/>
            <a:endCxn id="161" idx="2"/>
          </p:cNvCxnSpPr>
          <p:nvPr/>
        </p:nvCxnSpPr>
        <p:spPr>
          <a:xfrm>
            <a:off x="3104500" y="2287350"/>
            <a:ext cx="1767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400" y="3018125"/>
            <a:ext cx="864727" cy="43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375" y="955875"/>
            <a:ext cx="739175" cy="4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500" y="929500"/>
            <a:ext cx="1650600" cy="1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3825" y="399804"/>
            <a:ext cx="1936455" cy="8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5250" y="3541100"/>
            <a:ext cx="1558400" cy="5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67875" y="1889988"/>
            <a:ext cx="1085625" cy="6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875" y="76800"/>
            <a:ext cx="1260875" cy="7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2113200" y="1316700"/>
            <a:ext cx="1716000" cy="1471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Hvordan vil AI endre arbeidslivet</a:t>
            </a:r>
            <a:r>
              <a:rPr lang="en-GB" sz="3600" b="1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?</a:t>
            </a:r>
            <a:endParaRPr sz="3600" b="1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268525" y="268375"/>
            <a:ext cx="1716000" cy="1471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Bedre?</a:t>
            </a:r>
            <a:endParaRPr b="1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6" name="Google Shape;176;p31"/>
          <p:cNvSpPr/>
          <p:nvPr/>
        </p:nvSpPr>
        <p:spPr>
          <a:xfrm>
            <a:off x="3957875" y="268375"/>
            <a:ext cx="1716000" cy="1471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Dårligere?</a:t>
            </a:r>
            <a:endParaRPr b="1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7" name="Google Shape;177;p31"/>
          <p:cNvSpPr/>
          <p:nvPr/>
        </p:nvSpPr>
        <p:spPr>
          <a:xfrm>
            <a:off x="268525" y="2135025"/>
            <a:ext cx="1716000" cy="1471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Mer?</a:t>
            </a:r>
            <a:endParaRPr b="1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3957875" y="2135025"/>
            <a:ext cx="1716000" cy="14712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Mindre?</a:t>
            </a:r>
            <a:endParaRPr b="1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6317150" y="909375"/>
            <a:ext cx="25767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6363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“Technological developments throughout history have tended to mostly affect wages and wealth distribution — not how many jobs are available.”</a:t>
            </a:r>
            <a:endParaRPr sz="1500">
              <a:solidFill>
                <a:srgbClr val="36363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rgbClr val="363636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David H. Autor, Ford Professor of Economics, MIT</a:t>
            </a:r>
            <a:endParaRPr sz="1200" i="1">
              <a:solidFill>
                <a:srgbClr val="36363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63636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8600"/>
            <a:ext cx="9143999" cy="52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/>
          <p:nvPr/>
        </p:nvSpPr>
        <p:spPr>
          <a:xfrm>
            <a:off x="94" y="-37"/>
            <a:ext cx="9144000" cy="5143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468225" y="443025"/>
            <a:ext cx="8207700" cy="4257600"/>
          </a:xfrm>
          <a:prstGeom prst="rect">
            <a:avLst/>
          </a:prstGeom>
          <a:noFill/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628650" y="1885800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Hva tror vi at vi vet?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p33"/>
          <p:cNvSpPr/>
          <p:nvPr/>
        </p:nvSpPr>
        <p:spPr>
          <a:xfrm>
            <a:off x="6622556" y="4397813"/>
            <a:ext cx="1892700" cy="578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166" y="4473112"/>
            <a:ext cx="1549480" cy="4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/>
          <p:nvPr/>
        </p:nvSpPr>
        <p:spPr>
          <a:xfrm>
            <a:off x="3622275" y="1716125"/>
            <a:ext cx="1716000" cy="1471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Hvilken type oppgaver ser vi for oss at AI kan utføre?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9" name="Google Shape;199;p34"/>
          <p:cNvSpPr/>
          <p:nvPr/>
        </p:nvSpPr>
        <p:spPr>
          <a:xfrm>
            <a:off x="1077500" y="1152600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Automatisere manuelle oppgaver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1545550" y="2882625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Analysere store mengder informasjon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6146500" y="1225725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Generere innhold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5440275" y="2882625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Autonomitet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3520275" y="3391625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Anomali-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deteksjon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4647900" y="59225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Bildeanalyse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2677875" y="59225"/>
            <a:ext cx="1920000" cy="1656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Beslutning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latino Linotype"/>
                <a:ea typeface="Palatino Linotype"/>
                <a:cs typeface="Palatino Linotype"/>
                <a:sym typeface="Palatino Linotype"/>
              </a:rPr>
              <a:t>-støtte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634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>
            <a:spLocks noGrp="1"/>
          </p:cNvSpPr>
          <p:nvPr>
            <p:ph type="body" idx="2"/>
          </p:nvPr>
        </p:nvSpPr>
        <p:spPr>
          <a:xfrm>
            <a:off x="4309950" y="493450"/>
            <a:ext cx="4205400" cy="4139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i="1"/>
              <a:t>AI challenges the belief that technology affects mainly middle and, in some cases, low-skill jobs: its advanced algorithms can now </a:t>
            </a:r>
            <a:r>
              <a:rPr lang="en-GB" b="1" i="1"/>
              <a:t>augment or replace high-skill roles </a:t>
            </a:r>
            <a:r>
              <a:rPr lang="en-GB" i="1"/>
              <a:t>previously thought immune to automation.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ula 2023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15A22"/>
      </a:accent1>
      <a:accent2>
        <a:srgbClr val="F79362"/>
      </a:accent2>
      <a:accent3>
        <a:srgbClr val="FAB28A"/>
      </a:accent3>
      <a:accent4>
        <a:srgbClr val="FDD6BE"/>
      </a:accent4>
      <a:accent5>
        <a:srgbClr val="46BB86"/>
      </a:accent5>
      <a:accent6>
        <a:srgbClr val="20C4F4"/>
      </a:accent6>
      <a:hlink>
        <a:srgbClr val="6960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imulafarg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5922"/>
      </a:accent1>
      <a:accent2>
        <a:srgbClr val="ED7D31"/>
      </a:accent2>
      <a:accent3>
        <a:srgbClr val="7F7F7F"/>
      </a:accent3>
      <a:accent4>
        <a:srgbClr val="BFBFBF"/>
      </a:accent4>
      <a:accent5>
        <a:srgbClr val="F4B183"/>
      </a:accent5>
      <a:accent6>
        <a:srgbClr val="833C0B"/>
      </a:accent6>
      <a:hlink>
        <a:srgbClr val="F15922"/>
      </a:hlink>
      <a:folHlink>
        <a:srgbClr val="ED7D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985</Words>
  <Application>Microsoft Macintosh PowerPoint</Application>
  <PresentationFormat>On-screen Show (16:9)</PresentationFormat>
  <Paragraphs>116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Palatino Linotype</vt:lpstr>
      <vt:lpstr>Arial</vt:lpstr>
      <vt:lpstr>Georgia</vt:lpstr>
      <vt:lpstr>Simula 2023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 tror vi at vi vet?</vt:lpstr>
      <vt:lpstr>PowerPoint Presentation</vt:lpstr>
      <vt:lpstr>PowerPoint Presentation</vt:lpstr>
      <vt:lpstr>AI eksponering - risiko og muligheter</vt:lpstr>
      <vt:lpstr>AI kan bidra til økte forskjeller</vt:lpstr>
      <vt:lpstr>PowerPoint Presentation</vt:lpstr>
      <vt:lpstr>PowerPoint Presentation</vt:lpstr>
      <vt:lpstr>NHO kompetansebarometer 2023</vt:lpstr>
      <vt:lpstr>Hva vet vi faktisk? Funn fra empiriske studier.</vt:lpstr>
      <vt:lpstr>Kan AI erstatte konsulenter?</vt:lpstr>
      <vt:lpstr>Kan AI brukes til å effektivisere et kundesenter?</vt:lpstr>
      <vt:lpstr>Kan AI gjøre systemutviklere overflødige?</vt:lpstr>
      <vt:lpstr>Er AI mer kreativ enn mennesker?</vt:lpstr>
      <vt:lpstr>AI kan gjøre små bedrifter mer konkurransedyktige</vt:lpstr>
      <vt:lpstr>Hva har vi lært så langt?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Sagar Sen</cp:lastModifiedBy>
  <cp:revision>1</cp:revision>
  <dcterms:modified xsi:type="dcterms:W3CDTF">2024-02-15T09:48:53Z</dcterms:modified>
</cp:coreProperties>
</file>