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6" r:id="rId3"/>
    <p:sldId id="271" r:id="rId4"/>
    <p:sldId id="269" r:id="rId5"/>
    <p:sldId id="268" r:id="rId6"/>
    <p:sldId id="267" r:id="rId7"/>
    <p:sldId id="270" r:id="rId8"/>
    <p:sldId id="272" r:id="rId9"/>
    <p:sldId id="264" r:id="rId10"/>
    <p:sldId id="265" r:id="rId11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7" autoAdjust="0"/>
  </p:normalViewPr>
  <p:slideViewPr>
    <p:cSldViewPr>
      <p:cViewPr varScale="1">
        <p:scale>
          <a:sx n="82" d="100"/>
          <a:sy n="82" d="100"/>
        </p:scale>
        <p:origin x="4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7C6A4-536F-4903-98D5-6733D5D3559C}" type="datetimeFigureOut">
              <a:rPr lang="nb-NO" smtClean="0"/>
              <a:t>11.11.2015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29594-30B4-4DE0-ACAD-F9635B2ECC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883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dette sluttseminaret presenteres resultater og dokumentasjon, og hvilke forutsetninger det er viktig å være oppmerksom på.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i="1" dirty="0" err="1" smtClean="0"/>
              <a:t>Overordnet</a:t>
            </a:r>
            <a:r>
              <a:rPr lang="nn-NO" sz="1200" i="1" dirty="0" smtClean="0"/>
              <a:t> så er det i dette innlegget fokusert på kontorbygg</a:t>
            </a:r>
            <a:r>
              <a:rPr lang="nn-NO" sz="140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400" dirty="0" smtClean="0"/>
              <a:t>Presenter </a:t>
            </a:r>
            <a:r>
              <a:rPr lang="nn-NO" sz="1400" dirty="0" err="1" smtClean="0"/>
              <a:t>view</a:t>
            </a:r>
            <a:r>
              <a:rPr lang="nn-NO" sz="1400" baseline="0" dirty="0" smtClean="0"/>
              <a:t> ?</a:t>
            </a:r>
            <a:endParaRPr lang="nn-NO" sz="14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9594-30B4-4DE0-ACAD-F9635B2ECC9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536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Megler /leietager.</a:t>
            </a:r>
          </a:p>
          <a:p>
            <a:r>
              <a:rPr lang="nb-NO" dirty="0" smtClean="0"/>
              <a:t>	Forventninger</a:t>
            </a:r>
            <a:r>
              <a:rPr lang="nb-NO" baseline="0" dirty="0" smtClean="0"/>
              <a:t> til hvilke kvalitet dette kan ha. F.eks. større variasjon av temp.?</a:t>
            </a:r>
          </a:p>
          <a:p>
            <a:r>
              <a:rPr lang="nb-NO" baseline="0" dirty="0" smtClean="0"/>
              <a:t>	Spesielle krav til prosesser, utstyr mv. som leietager har?</a:t>
            </a:r>
          </a:p>
          <a:p>
            <a:r>
              <a:rPr lang="nb-NO" baseline="0" dirty="0" smtClean="0"/>
              <a:t>	Arealbehov? Åpne landskap / cellekontor? Stort behov for møterom / auditorium?</a:t>
            </a:r>
          </a:p>
          <a:p>
            <a:r>
              <a:rPr lang="nb-NO" baseline="0" dirty="0" smtClean="0"/>
              <a:t>	Energiklasse? Grønt Bygg? Ønske om BREEAM? </a:t>
            </a:r>
            <a:r>
              <a:rPr lang="nn-NO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det </a:t>
            </a:r>
            <a:r>
              <a:rPr lang="nn-NO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påvirke</a:t>
            </a:r>
            <a:r>
              <a:rPr lang="nn-NO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viljen til å akseptere for eksempel </a:t>
            </a:r>
            <a:r>
              <a:rPr lang="nn-NO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høyere</a:t>
            </a:r>
            <a:r>
              <a:rPr lang="nn-NO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temperatur og større variasjon?</a:t>
            </a:r>
            <a:endParaRPr lang="nb-NO" baseline="0" dirty="0" smtClean="0"/>
          </a:p>
          <a:p>
            <a:r>
              <a:rPr lang="nb-NO" baseline="0" dirty="0" smtClean="0"/>
              <a:t>	</a:t>
            </a:r>
          </a:p>
          <a:p>
            <a:r>
              <a:rPr lang="nb-NO" baseline="0" dirty="0" smtClean="0"/>
              <a:t>	Joakim: Tatt ut punktet om «Realistiske forventninger til inneklima» med bakgrunn i at prosjektet/forsøkene ikke gir grunnlag for å komme med et slikt krav. Alternativ kan være å dra på </a:t>
            </a:r>
            <a:r>
              <a:rPr lang="nb-NO" baseline="0" dirty="0" err="1" smtClean="0"/>
              <a:t>GK`s</a:t>
            </a:r>
            <a:r>
              <a:rPr lang="nb-NO" baseline="0" dirty="0" smtClean="0"/>
              <a:t> erfaring om en jevn årlig temperatur på 22,5-23,5 C, med variasjon på maks +/-1,5 C. før det blir mye klager.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9594-30B4-4DE0-ACAD-F9635B2ECC9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31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Megler /leietager.</a:t>
            </a:r>
          </a:p>
          <a:p>
            <a:r>
              <a:rPr lang="nb-NO" dirty="0" smtClean="0"/>
              <a:t>	Forventninger</a:t>
            </a:r>
            <a:r>
              <a:rPr lang="nb-NO" baseline="0" dirty="0" smtClean="0"/>
              <a:t> til hvilke kvalitet dette kan ha. F.eks. større variasjon av temp.?</a:t>
            </a:r>
          </a:p>
          <a:p>
            <a:r>
              <a:rPr lang="nb-NO" baseline="0" dirty="0" smtClean="0"/>
              <a:t>	Spesielle krav til prosesser, utstyr mv. som leietager har?</a:t>
            </a:r>
          </a:p>
          <a:p>
            <a:r>
              <a:rPr lang="nb-NO" baseline="0" dirty="0" smtClean="0"/>
              <a:t>	Arealbehov? Åpne landskap / cellekontor? Stort behov for møterom / auditorium?</a:t>
            </a:r>
          </a:p>
          <a:p>
            <a:r>
              <a:rPr lang="nb-NO" baseline="0" dirty="0" smtClean="0"/>
              <a:t>	Energiklasse? Grønt Bygg? Ønske om BREEAM? </a:t>
            </a:r>
            <a:r>
              <a:rPr lang="nn-NO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det </a:t>
            </a:r>
            <a:r>
              <a:rPr lang="nn-NO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påvirke</a:t>
            </a:r>
            <a:r>
              <a:rPr lang="nn-NO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viljen til å akseptere for eksempel </a:t>
            </a:r>
            <a:r>
              <a:rPr lang="nn-NO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høyere</a:t>
            </a:r>
            <a:r>
              <a:rPr lang="nn-NO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temperatur og større variasjon?</a:t>
            </a:r>
            <a:endParaRPr lang="nb-NO" baseline="0" dirty="0" smtClean="0"/>
          </a:p>
          <a:p>
            <a:r>
              <a:rPr lang="nb-NO" baseline="0" dirty="0" smtClean="0"/>
              <a:t>	</a:t>
            </a:r>
          </a:p>
          <a:p>
            <a:r>
              <a:rPr lang="nb-NO" baseline="0" dirty="0" smtClean="0"/>
              <a:t>	Joakim: Tatt ut punktet om «Realistiske forventninger til inneklima» med bakgrunn i at prosjektet/forsøkene ikke gir grunnlag for å komme med et slikt krav. Alternativ kan være å dra på </a:t>
            </a:r>
            <a:r>
              <a:rPr lang="nb-NO" baseline="0" dirty="0" err="1" smtClean="0"/>
              <a:t>GK`s</a:t>
            </a:r>
            <a:r>
              <a:rPr lang="nb-NO" baseline="0" dirty="0" smtClean="0"/>
              <a:t> erfaring om en jevn årlig temperatur på 22,5-23,5 C, med variasjon på maks +/-1,5 C. før det blir mye klager.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9594-30B4-4DE0-ACAD-F9635B2ECC9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0130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Forutsetninger</a:t>
            </a:r>
          </a:p>
          <a:p>
            <a:r>
              <a:rPr lang="nb-NO" dirty="0" smtClean="0"/>
              <a:t>	Areal som skal leies ut?</a:t>
            </a:r>
          </a:p>
          <a:p>
            <a:r>
              <a:rPr lang="nb-NO" dirty="0" smtClean="0"/>
              <a:t>	</a:t>
            </a:r>
            <a:r>
              <a:rPr lang="nb-NO" dirty="0" err="1" smtClean="0"/>
              <a:t>Str</a:t>
            </a:r>
            <a:r>
              <a:rPr lang="nb-NO" dirty="0" smtClean="0"/>
              <a:t>.</a:t>
            </a:r>
            <a:r>
              <a:rPr lang="nb-NO" baseline="0" dirty="0" smtClean="0"/>
              <a:t> på bygg?</a:t>
            </a:r>
          </a:p>
          <a:p>
            <a:r>
              <a:rPr lang="nb-NO" baseline="0" dirty="0" smtClean="0"/>
              <a:t>	Type leietagere?</a:t>
            </a:r>
          </a:p>
          <a:p>
            <a:r>
              <a:rPr lang="nb-NO" baseline="0" dirty="0" smtClean="0"/>
              <a:t>	Planlegging av inndeling av bygget i soner / områder i </a:t>
            </a:r>
            <a:r>
              <a:rPr lang="nb-NO" baseline="0" dirty="0" err="1" smtClean="0"/>
              <a:t>fht</a:t>
            </a:r>
            <a:r>
              <a:rPr lang="nb-NO" baseline="0" dirty="0" smtClean="0"/>
              <a:t>. klimakrav og hva som kan være hensiktsmessig i </a:t>
            </a:r>
            <a:r>
              <a:rPr lang="nb-NO" baseline="0" dirty="0" err="1" smtClean="0"/>
              <a:t>fht</a:t>
            </a:r>
            <a:r>
              <a:rPr lang="nb-NO" baseline="0" dirty="0" smtClean="0"/>
              <a:t>. 	funksjonalitet / styring av anlegg?</a:t>
            </a:r>
          </a:p>
          <a:p>
            <a:r>
              <a:rPr lang="nb-NO" baseline="0" dirty="0" smtClean="0"/>
              <a:t>	Avklare begrensninger som vil være retningsgivende for evt. leietagere.</a:t>
            </a:r>
          </a:p>
          <a:p>
            <a:endParaRPr lang="nb-NO" baseline="0" dirty="0" smtClean="0"/>
          </a:p>
          <a:p>
            <a:r>
              <a:rPr lang="nb-NO" baseline="0" dirty="0" smtClean="0"/>
              <a:t>	Joakim: Oppfattes som generelt, kan vi knytte dette mer opp mot det å fjerne det tradisjonelle varmeanlegget. Lagt til punkt/mulighet for å legge inn eksempelvis EL-list </a:t>
            </a:r>
            <a:r>
              <a:rPr lang="nb-NO" baseline="0" dirty="0" err="1" smtClean="0"/>
              <a:t>e.l</a:t>
            </a:r>
            <a:r>
              <a:rPr lang="nb-NO" baseline="0" dirty="0" smtClean="0"/>
              <a:t> lokalt dersom beregninger viser mindre behov.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9594-30B4-4DE0-ACAD-F9635B2ECC9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529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Prosjektering</a:t>
            </a:r>
          </a:p>
          <a:p>
            <a:r>
              <a:rPr lang="nb-NO" dirty="0" smtClean="0"/>
              <a:t>	Vurdere områder</a:t>
            </a:r>
            <a:r>
              <a:rPr lang="nb-NO" baseline="0" dirty="0" smtClean="0"/>
              <a:t> som naturlig hører sammen /</a:t>
            </a:r>
            <a:r>
              <a:rPr lang="nb-NO" dirty="0" smtClean="0"/>
              <a:t> soneinndeling. Smart layout.</a:t>
            </a:r>
          </a:p>
          <a:p>
            <a:r>
              <a:rPr lang="nb-NO" dirty="0" smtClean="0"/>
              <a:t>	Vurdere flere aggregater</a:t>
            </a:r>
            <a:r>
              <a:rPr lang="nb-NO" baseline="0" dirty="0" smtClean="0"/>
              <a:t> </a:t>
            </a:r>
            <a:r>
              <a:rPr lang="nb-NO" baseline="0" dirty="0" smtClean="0">
                <a:sym typeface="Wingdings" panose="05000000000000000000" pitchFamily="2" charset="2"/>
              </a:rPr>
              <a:t> desentralisert gir enklere regulering og </a:t>
            </a:r>
            <a:r>
              <a:rPr lang="nb-NO" baseline="0" dirty="0" err="1" smtClean="0">
                <a:sym typeface="Wingdings" panose="05000000000000000000" pitchFamily="2" charset="2"/>
              </a:rPr>
              <a:t>temp.kontroll</a:t>
            </a:r>
            <a:r>
              <a:rPr lang="nb-NO" baseline="0" dirty="0" smtClean="0">
                <a:sym typeface="Wingdings" panose="05000000000000000000" pitchFamily="2" charset="2"/>
              </a:rPr>
              <a:t>. Kortere kanaler.</a:t>
            </a:r>
          </a:p>
          <a:p>
            <a:r>
              <a:rPr lang="nb-NO" baseline="0" dirty="0" smtClean="0">
                <a:sym typeface="Wingdings" panose="05000000000000000000" pitchFamily="2" charset="2"/>
              </a:rPr>
              <a:t>	Automatikk blir omtrent somvanlig med bevegelse/</a:t>
            </a:r>
            <a:r>
              <a:rPr lang="nb-NO" baseline="0" dirty="0" err="1" smtClean="0">
                <a:sym typeface="Wingdings" panose="05000000000000000000" pitchFamily="2" charset="2"/>
              </a:rPr>
              <a:t>tilstedeverelse</a:t>
            </a:r>
            <a:r>
              <a:rPr lang="nb-NO" baseline="0" dirty="0" smtClean="0">
                <a:sym typeface="Wingdings" panose="05000000000000000000" pitchFamily="2" charset="2"/>
              </a:rPr>
              <a:t>, T og evt. CO2 styring.</a:t>
            </a:r>
          </a:p>
          <a:p>
            <a:endParaRPr lang="nb-NO" baseline="0" dirty="0" smtClean="0">
              <a:sym typeface="Wingdings" panose="05000000000000000000" pitchFamily="2" charset="2"/>
            </a:endParaRPr>
          </a:p>
          <a:p>
            <a:r>
              <a:rPr lang="nb-NO" baseline="0" dirty="0" smtClean="0">
                <a:sym typeface="Wingdings" panose="05000000000000000000" pitchFamily="2" charset="2"/>
              </a:rPr>
              <a:t>	Joakim: Første to punktene blir ivaretatt av ny TEK, allerede sagt at løsningen er ment for «lavenergibygg/</a:t>
            </a:r>
            <a:r>
              <a:rPr lang="nb-NO" baseline="0" dirty="0" err="1" smtClean="0">
                <a:sym typeface="Wingdings" panose="05000000000000000000" pitchFamily="2" charset="2"/>
              </a:rPr>
              <a:t>passivhus</a:t>
            </a:r>
            <a:r>
              <a:rPr lang="nb-NO" baseline="0" dirty="0" smtClean="0">
                <a:sym typeface="Wingdings" panose="05000000000000000000" pitchFamily="2" charset="2"/>
              </a:rPr>
              <a:t>» </a:t>
            </a:r>
            <a:r>
              <a:rPr lang="nb-NO" baseline="0" dirty="0" err="1" smtClean="0">
                <a:sym typeface="Wingdings" panose="05000000000000000000" pitchFamily="2" charset="2"/>
              </a:rPr>
              <a:t>Rehab</a:t>
            </a:r>
            <a:r>
              <a:rPr lang="nb-NO" baseline="0" dirty="0" smtClean="0">
                <a:sym typeface="Wingdings" panose="05000000000000000000" pitchFamily="2" charset="2"/>
              </a:rPr>
              <a:t> kan det fremdeles være relevant for.  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9594-30B4-4DE0-ACAD-F9635B2ECC9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369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BH:</a:t>
            </a:r>
          </a:p>
          <a:p>
            <a:r>
              <a:rPr lang="nb-NO" dirty="0" smtClean="0"/>
              <a:t>	Godt klimaskall og gode vinduer. Små luftlekkasjer.</a:t>
            </a:r>
          </a:p>
          <a:p>
            <a:r>
              <a:rPr lang="nb-NO" dirty="0" smtClean="0"/>
              <a:t>	Godt</a:t>
            </a:r>
            <a:r>
              <a:rPr lang="nb-NO" baseline="0" dirty="0" smtClean="0"/>
              <a:t> isolerte tilluftskanaler for å unngå varmetap.</a:t>
            </a:r>
          </a:p>
          <a:p>
            <a:r>
              <a:rPr lang="nb-NO" baseline="0" dirty="0" smtClean="0"/>
              <a:t>	Krav til </a:t>
            </a:r>
            <a:r>
              <a:rPr lang="nb-NO" baseline="0" dirty="0" err="1" smtClean="0"/>
              <a:t>tilluftsventil</a:t>
            </a:r>
            <a:r>
              <a:rPr lang="nb-NO" baseline="0" dirty="0" smtClean="0"/>
              <a:t> </a:t>
            </a:r>
            <a:r>
              <a:rPr lang="nb-NO" baseline="0" dirty="0" smtClean="0">
                <a:sym typeface="Wingdings" panose="05000000000000000000" pitchFamily="2" charset="2"/>
              </a:rPr>
              <a:t> god regulering av luftmengder og samtidig gi god omrøring ved overtemperert luft.</a:t>
            </a:r>
          </a:p>
          <a:p>
            <a:r>
              <a:rPr lang="nb-NO" baseline="0" dirty="0" smtClean="0">
                <a:sym typeface="Wingdings" panose="05000000000000000000" pitchFamily="2" charset="2"/>
              </a:rPr>
              <a:t>	RI / </a:t>
            </a:r>
            <a:r>
              <a:rPr lang="nb-NO" baseline="0" dirty="0" err="1" smtClean="0">
                <a:sym typeface="Wingdings" panose="05000000000000000000" pitchFamily="2" charset="2"/>
              </a:rPr>
              <a:t>Tot.entr</a:t>
            </a:r>
            <a:r>
              <a:rPr lang="nb-NO" baseline="0" dirty="0" smtClean="0">
                <a:sym typeface="Wingdings" panose="05000000000000000000" pitchFamily="2" charset="2"/>
              </a:rPr>
              <a:t>. må verifisere ved beregning at bygget kan varmes opp med 1-3°C overtemperert luft. Prosjektets målinger viste at det var vesentlig 	varmetap….</a:t>
            </a:r>
          </a:p>
          <a:p>
            <a:r>
              <a:rPr lang="nb-NO" baseline="0" dirty="0" smtClean="0">
                <a:sym typeface="Wingdings" panose="05000000000000000000" pitchFamily="2" charset="2"/>
              </a:rPr>
              <a:t>	Mulighet for lokal </a:t>
            </a:r>
            <a:r>
              <a:rPr lang="nb-NO" baseline="0" dirty="0" err="1" smtClean="0">
                <a:sym typeface="Wingdings" panose="05000000000000000000" pitchFamily="2" charset="2"/>
              </a:rPr>
              <a:t>temp.regulering</a:t>
            </a:r>
            <a:r>
              <a:rPr lang="nb-NO" baseline="0" dirty="0" smtClean="0">
                <a:sym typeface="Wingdings" panose="05000000000000000000" pitchFamily="2" charset="2"/>
              </a:rPr>
              <a:t> med en regulator i rommet. (psykologisk faktor 1-2 gr. regulering?)</a:t>
            </a:r>
          </a:p>
          <a:p>
            <a:endParaRPr lang="nb-NO" baseline="0" dirty="0" smtClean="0">
              <a:sym typeface="Wingdings" panose="05000000000000000000" pitchFamily="2" charset="2"/>
            </a:endParaRPr>
          </a:p>
          <a:p>
            <a:r>
              <a:rPr lang="nb-NO" baseline="0" dirty="0" smtClean="0">
                <a:sym typeface="Wingdings" panose="05000000000000000000" pitchFamily="2" charset="2"/>
              </a:rPr>
              <a:t>	Joakim: Fjernet første kulepunkt med samme begrunnelse som slide 1. Endret noe på formulering i setninger.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9594-30B4-4DE0-ACAD-F9635B2ECC9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272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9594-30B4-4DE0-ACAD-F9635B2ECC9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3916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Statisk beregning ikke tatt hensyn til dynamikken i rommet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9594-30B4-4DE0-ACAD-F9635B2ECC9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5477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Statisk beregning ikke tatt hensyn til dynamikken i rommet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29594-30B4-4DE0-ACAD-F9635B2ECC9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052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15E6-6CEC-48A0-8B86-5F0DC3534756}" type="datetimeFigureOut">
              <a:rPr lang="nb-NO" smtClean="0"/>
              <a:t>11.11.2015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4123-2B69-4C08-B75A-145CEBDC32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973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15E6-6CEC-48A0-8B86-5F0DC3534756}" type="datetimeFigureOut">
              <a:rPr lang="nb-NO" smtClean="0"/>
              <a:t>11.11.2015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4123-2B69-4C08-B75A-145CEBDC32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93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15E6-6CEC-48A0-8B86-5F0DC3534756}" type="datetimeFigureOut">
              <a:rPr lang="nb-NO" smtClean="0"/>
              <a:t>11.11.2015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4123-2B69-4C08-B75A-145CEBDC32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4294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OG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6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5"/>
          <a:stretch/>
        </p:blipFill>
        <p:spPr>
          <a:xfrm>
            <a:off x="-11500" y="6240450"/>
            <a:ext cx="12218895" cy="617546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11815226" y="6332025"/>
            <a:ext cx="606809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nb-NO" sz="1800" dirty="0">
              <a:ln>
                <a:noFill/>
              </a:ln>
            </a:endParaRPr>
          </a:p>
        </p:txBody>
      </p:sp>
      <p:sp>
        <p:nvSpPr>
          <p:cNvPr id="11" name="Plassholder for lysbildenummer 5"/>
          <p:cNvSpPr txBox="1">
            <a:spLocks/>
          </p:cNvSpPr>
          <p:nvPr userDrawn="1"/>
        </p:nvSpPr>
        <p:spPr>
          <a:xfrm>
            <a:off x="11620208" y="6250856"/>
            <a:ext cx="598689" cy="365125"/>
          </a:xfrm>
          <a:prstGeom prst="rect">
            <a:avLst/>
          </a:prstGeom>
          <a:noFill/>
        </p:spPr>
        <p:txBody>
          <a:bodyPr vert="horz" lIns="91423" tIns="45712" rIns="91423" bIns="45712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z="1050" smtClean="0"/>
              <a:pPr/>
              <a:t>‹#›</a:t>
            </a:fld>
            <a:endParaRPr lang="nb-NO" sz="105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600" y="1742536"/>
            <a:ext cx="10972800" cy="432965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216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15E6-6CEC-48A0-8B86-5F0DC3534756}" type="datetimeFigureOut">
              <a:rPr lang="nb-NO" smtClean="0"/>
              <a:t>11.11.2015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4123-2B69-4C08-B75A-145CEBDC32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26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15E6-6CEC-48A0-8B86-5F0DC3534756}" type="datetimeFigureOut">
              <a:rPr lang="nb-NO" smtClean="0"/>
              <a:t>11.11.2015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4123-2B69-4C08-B75A-145CEBDC32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76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15E6-6CEC-48A0-8B86-5F0DC3534756}" type="datetimeFigureOut">
              <a:rPr lang="nb-NO" smtClean="0"/>
              <a:t>11.11.2015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4123-2B69-4C08-B75A-145CEBDC32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810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15E6-6CEC-48A0-8B86-5F0DC3534756}" type="datetimeFigureOut">
              <a:rPr lang="nb-NO" smtClean="0"/>
              <a:t>11.11.2015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4123-2B69-4C08-B75A-145CEBDC32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121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15E6-6CEC-48A0-8B86-5F0DC3534756}" type="datetimeFigureOut">
              <a:rPr lang="nb-NO" smtClean="0"/>
              <a:t>11.11.2015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4123-2B69-4C08-B75A-145CEBDC32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044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15E6-6CEC-48A0-8B86-5F0DC3534756}" type="datetimeFigureOut">
              <a:rPr lang="nb-NO" smtClean="0"/>
              <a:t>11.11.2015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4123-2B69-4C08-B75A-145CEBDC32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455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15E6-6CEC-48A0-8B86-5F0DC3534756}" type="datetimeFigureOut">
              <a:rPr lang="nb-NO" smtClean="0"/>
              <a:t>11.11.2015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4123-2B69-4C08-B75A-145CEBDC32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00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15E6-6CEC-48A0-8B86-5F0DC3534756}" type="datetimeFigureOut">
              <a:rPr lang="nb-NO" smtClean="0"/>
              <a:t>11.11.2015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D4123-2B69-4C08-B75A-145CEBDC32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920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715E6-6CEC-48A0-8B86-5F0DC3534756}" type="datetimeFigureOut">
              <a:rPr lang="nb-NO" smtClean="0"/>
              <a:t>11.11.2015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D4123-2B69-4C08-B75A-145CEBDC32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404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769" y="1412776"/>
            <a:ext cx="8475167" cy="494116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nb-NO" b="1" dirty="0"/>
              <a:t>Sluttseminar forskningsprosjektet </a:t>
            </a:r>
            <a:r>
              <a:rPr lang="nb-NO" b="1" dirty="0" err="1" smtClean="0"/>
              <a:t>ForKlima</a:t>
            </a:r>
            <a:r>
              <a:rPr lang="nb-NO" b="1" dirty="0" smtClean="0"/>
              <a:t>! </a:t>
            </a:r>
            <a:r>
              <a:rPr lang="nb-NO" dirty="0"/>
              <a:t/>
            </a:r>
            <a:br>
              <a:rPr lang="nb-NO" dirty="0"/>
            </a:br>
            <a:r>
              <a:rPr lang="nb-NO" sz="3100" dirty="0"/>
              <a:t>Forenklet behovsstyrt klimatisering av kontorbygg med svært lavt oppvarmingsbehov</a:t>
            </a:r>
            <a:br>
              <a:rPr lang="nb-NO" sz="3100" dirty="0"/>
            </a:br>
            <a:r>
              <a:rPr lang="nb-NO" dirty="0"/>
              <a:t/>
            </a:r>
            <a:br>
              <a:rPr lang="nb-NO" dirty="0"/>
            </a:br>
            <a:r>
              <a:rPr lang="nb-NO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Hvordan får vi dette til også i andre prosjekter?</a:t>
            </a:r>
            <a:br>
              <a:rPr lang="nb-NO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b-NO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-råd om prosess, krav og prosjektering</a:t>
            </a:r>
            <a:br>
              <a:rPr lang="nb-NO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b-NO" sz="3100" dirty="0"/>
              <a:t/>
            </a:r>
            <a:br>
              <a:rPr lang="nb-NO" sz="3100" dirty="0"/>
            </a:br>
            <a:r>
              <a:rPr lang="nb-NO" sz="1300" dirty="0"/>
              <a:t>v/Kjell Ivar Moe</a:t>
            </a:r>
            <a:br>
              <a:rPr lang="nb-NO" sz="1300" dirty="0"/>
            </a:br>
            <a:r>
              <a:rPr lang="nb-NO" sz="3100" dirty="0"/>
              <a:t/>
            </a:r>
            <a:br>
              <a:rPr lang="nb-NO" sz="3100" dirty="0"/>
            </a:br>
            <a:r>
              <a:rPr lang="nb-NO" sz="2000" dirty="0"/>
              <a:t>11. november 2015.</a:t>
            </a:r>
            <a:br>
              <a:rPr lang="nb-NO" sz="2000" dirty="0"/>
            </a:br>
            <a:r>
              <a:rPr lang="nb-NO" sz="2000" dirty="0"/>
              <a:t>SINTEF </a:t>
            </a:r>
            <a:r>
              <a:rPr lang="nb-NO" sz="2000" dirty="0" err="1"/>
              <a:t>Byggforsk</a:t>
            </a:r>
            <a:r>
              <a:rPr lang="nb-NO" sz="2000" dirty="0"/>
              <a:t> </a:t>
            </a:r>
            <a:r>
              <a:rPr lang="nb-NO" sz="2000" dirty="0" err="1"/>
              <a:t>kl</a:t>
            </a:r>
            <a:r>
              <a:rPr lang="nb-NO" sz="2000" dirty="0"/>
              <a:t> 14.45-15.00</a:t>
            </a:r>
            <a:r>
              <a:rPr lang="nb-NO" dirty="0"/>
              <a:t/>
            </a:r>
            <a:br>
              <a:rPr lang="nb-NO" dirty="0"/>
            </a:br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322" y="390848"/>
            <a:ext cx="1500383" cy="38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5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19536" y="1988840"/>
            <a:ext cx="8229600" cy="1143000"/>
          </a:xfrm>
        </p:spPr>
        <p:txBody>
          <a:bodyPr/>
          <a:lstStyle/>
          <a:p>
            <a:r>
              <a:rPr lang="nb-NO" dirty="0" smtClean="0"/>
              <a:t>Takk for oppmerksomheten!</a:t>
            </a:r>
            <a:endParaRPr lang="nb-NO" dirty="0"/>
          </a:p>
        </p:txBody>
      </p:sp>
      <p:pic>
        <p:nvPicPr>
          <p:cNvPr id="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322" y="390848"/>
            <a:ext cx="1500383" cy="38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1" y="3501008"/>
            <a:ext cx="2408243" cy="26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402832" cy="11430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Prosess</a:t>
            </a:r>
            <a:endParaRPr lang="nb-NO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Plassholder for innhold 2"/>
          <p:cNvSpPr txBox="1">
            <a:spLocks/>
          </p:cNvSpPr>
          <p:nvPr/>
        </p:nvSpPr>
        <p:spPr>
          <a:xfrm>
            <a:off x="1981200" y="846138"/>
            <a:ext cx="5299048" cy="580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u="sng" dirty="0"/>
          </a:p>
          <a:p>
            <a:r>
              <a:rPr lang="nn-NO" u="sng" dirty="0"/>
              <a:t>Kommunikasjon</a:t>
            </a:r>
            <a:r>
              <a:rPr lang="nn-NO" dirty="0"/>
              <a:t>:</a:t>
            </a:r>
          </a:p>
          <a:p>
            <a:endParaRPr lang="nn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n-NO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Forventningsavklaringer</a:t>
            </a:r>
            <a:r>
              <a:rPr lang="nn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00050" lvl="1" indent="0">
              <a:buNone/>
            </a:pPr>
            <a:r>
              <a:rPr lang="nn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mellom 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leietager</a:t>
            </a:r>
            <a:r>
              <a:rPr lang="nn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megler</a:t>
            </a:r>
          </a:p>
          <a:p>
            <a:pPr lvl="1"/>
            <a:endParaRPr lang="nn-N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/>
            <a:r>
              <a:rPr lang="nn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Avdekke </a:t>
            </a:r>
            <a:r>
              <a:rPr lang="nn-NO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spesiell </a:t>
            </a:r>
            <a:r>
              <a:rPr lang="nn-NO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virksomhet</a:t>
            </a:r>
            <a:r>
              <a:rPr lang="nn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 kan </a:t>
            </a:r>
            <a:r>
              <a:rPr lang="nn-NO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påvirke</a:t>
            </a:r>
            <a:r>
              <a:rPr lang="nn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klima-</a:t>
            </a:r>
            <a:r>
              <a:rPr lang="nn-NO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anleggene</a:t>
            </a:r>
            <a:r>
              <a:rPr lang="nn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nn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Mye datakapasitet/serverpark, 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laboratorievirksomhet</a:t>
            </a:r>
            <a:r>
              <a:rPr lang="nn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treningssenter osv.</a:t>
            </a:r>
          </a:p>
          <a:p>
            <a:pPr lvl="1"/>
            <a:r>
              <a:rPr lang="nn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Omfang av møterom, auditorium</a:t>
            </a:r>
          </a:p>
          <a:p>
            <a:pPr lvl="1"/>
            <a:r>
              <a:rPr lang="nn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 på </a:t>
            </a:r>
            <a:r>
              <a:rPr lang="nn-NO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arbeidsplassenes</a:t>
            </a:r>
            <a:r>
              <a:rPr lang="nn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tetthet </a:t>
            </a:r>
          </a:p>
          <a:p>
            <a:pPr lvl="1"/>
            <a:r>
              <a:rPr lang="nn-NO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Osv</a:t>
            </a:r>
            <a:r>
              <a:rPr lang="nn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</a:p>
          <a:p>
            <a:endParaRPr lang="en-US" sz="2400" dirty="0"/>
          </a:p>
          <a:p>
            <a:pPr marL="457200" lvl="1" indent="0">
              <a:buNone/>
            </a:pPr>
            <a:endParaRPr lang="nn-NO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322" y="390848"/>
            <a:ext cx="1500383" cy="38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02" y="1196752"/>
            <a:ext cx="3353738" cy="23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2"/>
          <p:cNvSpPr txBox="1">
            <a:spLocks/>
          </p:cNvSpPr>
          <p:nvPr/>
        </p:nvSpPr>
        <p:spPr>
          <a:xfrm>
            <a:off x="2165104" y="1124744"/>
            <a:ext cx="5515072" cy="48965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n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Bevisste og engasjerte </a:t>
            </a:r>
            <a:r>
              <a:rPr lang="nn-NO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leietagere</a:t>
            </a:r>
            <a:endParaRPr lang="nn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n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n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Miljøkrav til bygget?</a:t>
            </a:r>
          </a:p>
          <a:p>
            <a:pPr lvl="1"/>
            <a:r>
              <a:rPr lang="nn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BREEAM, ZEB, Energiklasse, PH, Grønt bygg</a:t>
            </a:r>
          </a:p>
          <a:p>
            <a:pPr lvl="1"/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Vesentlige besparelser på det totale CO</a:t>
            </a:r>
            <a:r>
              <a:rPr lang="nb-NO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-regnestykke</a:t>
            </a:r>
            <a:r>
              <a:rPr lang="nn-N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nn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n-NO" sz="2800" dirty="0"/>
              <a:t>Bruker/</a:t>
            </a:r>
            <a:r>
              <a:rPr lang="nn-NO" sz="2800" dirty="0" err="1"/>
              <a:t>leietager</a:t>
            </a:r>
            <a:r>
              <a:rPr lang="nn-NO" sz="2800" dirty="0"/>
              <a:t> krav/behov og ønsker </a:t>
            </a:r>
            <a:r>
              <a:rPr lang="nn-NO" sz="2800" dirty="0" err="1"/>
              <a:t>oppsummeres</a:t>
            </a:r>
            <a:r>
              <a:rPr lang="nn-NO" sz="2800" dirty="0"/>
              <a:t> i en </a:t>
            </a:r>
            <a:r>
              <a:rPr lang="nn-NO" sz="2800" dirty="0">
                <a:sym typeface="Wingdings" panose="05000000000000000000" pitchFamily="2" charset="2"/>
              </a:rPr>
              <a:t> </a:t>
            </a:r>
            <a:r>
              <a:rPr lang="nn-NO" sz="2800" i="1" dirty="0" err="1"/>
              <a:t>Leietagerspesifikasjon</a:t>
            </a:r>
            <a:endParaRPr lang="nn-NO" sz="20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322" y="390848"/>
            <a:ext cx="1500383" cy="38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1902">
            <a:off x="8039857" y="1288676"/>
            <a:ext cx="1637381" cy="259387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402832" cy="11430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Prosess forts.</a:t>
            </a:r>
            <a:endParaRPr lang="nb-NO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Prosess forts.</a:t>
            </a:r>
            <a:endParaRPr lang="nb-NO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Plassholder for innhold 2"/>
          <p:cNvSpPr txBox="1">
            <a:spLocks/>
          </p:cNvSpPr>
          <p:nvPr/>
        </p:nvSpPr>
        <p:spPr>
          <a:xfrm>
            <a:off x="2165104" y="1052736"/>
            <a:ext cx="5999636" cy="532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n-NO" sz="2400" u="sng" dirty="0"/>
          </a:p>
          <a:p>
            <a:pPr marL="0" indent="0">
              <a:buNone/>
            </a:pPr>
            <a:r>
              <a:rPr lang="nn-NO" sz="2600" u="sng" dirty="0"/>
              <a:t>Kommunikasjon</a:t>
            </a:r>
            <a:r>
              <a:rPr lang="nn-NO" sz="2600" dirty="0"/>
              <a:t>:</a:t>
            </a:r>
          </a:p>
          <a:p>
            <a:r>
              <a:rPr lang="nn-NO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Forventningsavklaring </a:t>
            </a:r>
            <a:r>
              <a:rPr lang="nn-NO" sz="2600" i="1" dirty="0"/>
              <a:t>mellom</a:t>
            </a:r>
          </a:p>
          <a:p>
            <a:pPr marL="400050" lvl="1" indent="0">
              <a:buNone/>
            </a:pPr>
            <a:r>
              <a:rPr lang="nn-NO" sz="2600" i="1" dirty="0"/>
              <a:t>utbygger/utleier og </a:t>
            </a:r>
            <a:r>
              <a:rPr lang="nn-NO" sz="2600" i="1" dirty="0" err="1"/>
              <a:t>rådgiver</a:t>
            </a:r>
            <a:r>
              <a:rPr lang="nn-NO" sz="2600" i="1" dirty="0"/>
              <a:t>/utleiemegler</a:t>
            </a:r>
          </a:p>
          <a:p>
            <a:endParaRPr lang="nn-NO" sz="2600" i="1" dirty="0"/>
          </a:p>
          <a:p>
            <a:pPr lvl="1"/>
            <a:r>
              <a:rPr lang="nb-NO" sz="2600" dirty="0"/>
              <a:t>Energiklasse? Grønt Bygg? Ønske om BREEAM?</a:t>
            </a:r>
            <a:endParaRPr lang="nn-NO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nn-NO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nn-NO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</a:t>
            </a:r>
            <a:r>
              <a:rPr lang="nn-NO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type </a:t>
            </a:r>
            <a:r>
              <a:rPr lang="nn-NO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leietagere</a:t>
            </a:r>
            <a:r>
              <a:rPr lang="nn-NO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ønsker BH primært? Er det </a:t>
            </a:r>
            <a:r>
              <a:rPr lang="nn-NO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mulighet</a:t>
            </a:r>
            <a:r>
              <a:rPr lang="nn-NO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andre </a:t>
            </a:r>
            <a:r>
              <a:rPr lang="nn-NO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firmaer</a:t>
            </a:r>
            <a:r>
              <a:rPr lang="nn-NO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 annen </a:t>
            </a:r>
            <a:r>
              <a:rPr lang="nn-NO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virksomhet</a:t>
            </a:r>
            <a:r>
              <a:rPr lang="nn-NO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enn kontorbruk?</a:t>
            </a:r>
          </a:p>
          <a:p>
            <a:pPr lvl="2"/>
            <a:endParaRPr lang="nn-NO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nn-NO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Kvalitetsnivå på </a:t>
            </a:r>
            <a:r>
              <a:rPr lang="nn-NO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lokalene</a:t>
            </a:r>
            <a:r>
              <a:rPr lang="nn-NO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n-NO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</a:t>
            </a:r>
            <a:r>
              <a:rPr lang="nn-NO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slags </a:t>
            </a:r>
            <a:r>
              <a:rPr lang="nn-NO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virksomhet</a:t>
            </a:r>
            <a:r>
              <a:rPr lang="nn-NO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kan </a:t>
            </a:r>
            <a:r>
              <a:rPr lang="nn-NO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leietager</a:t>
            </a:r>
            <a:r>
              <a:rPr lang="nn-NO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 i tillegg til vanlig kontorarbeidsplasser, fleksibilitet, inneklima?</a:t>
            </a:r>
          </a:p>
          <a:p>
            <a:pPr lvl="1"/>
            <a:endParaRPr lang="nn-NO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nn-NO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Definere </a:t>
            </a:r>
            <a:r>
              <a:rPr lang="nn-NO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begrensninger</a:t>
            </a:r>
            <a:r>
              <a:rPr lang="nn-NO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 er aktuelt i </a:t>
            </a:r>
            <a:r>
              <a:rPr lang="nn-NO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lokalene</a:t>
            </a:r>
            <a:r>
              <a:rPr lang="nn-NO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1"/>
            <a:endParaRPr lang="nn-NO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nn-NO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vanskelig å gjøre alle til lags. </a:t>
            </a:r>
            <a:r>
              <a:rPr lang="nn-NO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Opplevelse</a:t>
            </a:r>
            <a:r>
              <a:rPr lang="nn-NO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 kaldt eller varmt er svært individuell. Om det blir et problem kan man vurdere tilleggsvarme lokalt.</a:t>
            </a:r>
          </a:p>
          <a:p>
            <a:pPr lvl="1"/>
            <a:endParaRPr lang="nn-N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n-NO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  <a:p>
            <a:pPr marL="457200" lvl="1" indent="0">
              <a:buNone/>
            </a:pPr>
            <a:endParaRPr lang="nn-NO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322" y="390848"/>
            <a:ext cx="1500383" cy="38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40" y="1324505"/>
            <a:ext cx="1832320" cy="174246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36" y="3619712"/>
            <a:ext cx="1366329" cy="94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Krav til utstyr og prosjektering</a:t>
            </a:r>
          </a:p>
        </p:txBody>
      </p:sp>
      <p:sp>
        <p:nvSpPr>
          <p:cNvPr id="4" name="Plassholder for innhold 2"/>
          <p:cNvSpPr txBox="1">
            <a:spLocks/>
          </p:cNvSpPr>
          <p:nvPr/>
        </p:nvSpPr>
        <p:spPr>
          <a:xfrm>
            <a:off x="2030508" y="1417638"/>
            <a:ext cx="573109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n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Godt isolert bygg og gode vinduer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n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Lave </a:t>
            </a:r>
            <a:r>
              <a:rPr lang="nn-NO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luftlekkasjer</a:t>
            </a:r>
            <a:r>
              <a:rPr lang="nn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n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tett bygg</a:t>
            </a:r>
            <a:endParaRPr lang="nn-N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n-NO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Beregninger</a:t>
            </a:r>
            <a:r>
              <a:rPr lang="nn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 viser at internlaster og en moderat oppvarming på 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1-3 </a:t>
            </a:r>
            <a:r>
              <a:rPr lang="nb-NO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</a:t>
            </a: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nn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 tilluften vil klare å dekke krav til transmisjons- og infiltrasjonstap.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n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nn-NO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tilluftsventil</a:t>
            </a:r>
            <a:r>
              <a:rPr lang="nn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 er dokumentert å kunne </a:t>
            </a:r>
            <a:r>
              <a:rPr lang="nn-NO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håndtere</a:t>
            </a:r>
            <a:r>
              <a:rPr lang="nn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variable luftmengder og samtidig skaper nok </a:t>
            </a:r>
            <a:r>
              <a:rPr lang="nn-NO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omrøring</a:t>
            </a:r>
            <a:r>
              <a:rPr lang="nn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nn-NO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overtemperert</a:t>
            </a:r>
            <a:r>
              <a:rPr lang="nn-N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luft for å unngå «varmluftputer» ved tak.</a:t>
            </a:r>
            <a:endParaRPr lang="nn-NO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  <a:p>
            <a:pPr marL="457200" lvl="1" indent="0">
              <a:buNone/>
            </a:pPr>
            <a:endParaRPr lang="nn-NO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322" y="390848"/>
            <a:ext cx="1500383" cy="38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08" y="1417638"/>
            <a:ext cx="26860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91544" y="461473"/>
            <a:ext cx="8229600" cy="850106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Krav forts.</a:t>
            </a:r>
          </a:p>
        </p:txBody>
      </p:sp>
      <p:sp>
        <p:nvSpPr>
          <p:cNvPr id="4" name="Plassholder for innhold 2"/>
          <p:cNvSpPr txBox="1">
            <a:spLocks/>
          </p:cNvSpPr>
          <p:nvPr/>
        </p:nvSpPr>
        <p:spPr>
          <a:xfrm>
            <a:off x="2016200" y="1052736"/>
            <a:ext cx="5976664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panose="020B0604020202020204" pitchFamily="34" charset="0"/>
              <a:buChar char="•"/>
            </a:pPr>
            <a:endParaRPr lang="nn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n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Tilluftskanaler bør være tilstrekkelig isolert for å sikre at temperaturen på tilluft frem til ventilen </a:t>
            </a:r>
            <a:r>
              <a:rPr lang="nn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ikke</a:t>
            </a:r>
            <a:r>
              <a:rPr lang="nn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nn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reduseres</a:t>
            </a:r>
            <a:r>
              <a:rPr lang="nn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for mye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nn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n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Tilrettelegge</a:t>
            </a:r>
            <a:r>
              <a:rPr lang="nn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lokal regulering i soner og på cellekontor +/- 1,5 </a:t>
            </a:r>
            <a:r>
              <a:rPr lang="nn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</a:t>
            </a:r>
            <a:r>
              <a:rPr lang="nn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nn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Times New Roman" panose="02020603050405020304" pitchFamily="18" charset="0"/>
              </a:rPr>
              <a:t>Vurdere soneinndeling av bygget, lage en plan og prosjektere ut i fra dette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nb-NO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Times New Roman" panose="02020603050405020304" pitchFamily="18" charset="0"/>
              </a:rPr>
              <a:t>Planlegge med soner som har plass til krysninger og ekstra VB (sonebatteri) i nærheten av sjakter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nb-NO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Times New Roman" panose="02020603050405020304" pitchFamily="18" charset="0"/>
              </a:rPr>
              <a:t>Merk:</a:t>
            </a:r>
          </a:p>
          <a:p>
            <a:pPr marL="444500" lvl="2" indent="0">
              <a:buNone/>
            </a:pPr>
            <a:r>
              <a:rPr lang="nb-NO" dirty="0">
                <a:latin typeface="Calibri" panose="020F0502020204030204" pitchFamily="34" charset="0"/>
                <a:cs typeface="Times New Roman" panose="02020603050405020304" pitchFamily="18" charset="0"/>
              </a:rPr>
              <a:t>For Klima prosjektet utarbeider rapporter med forslag til tekst som kan benyttes som hjelpemiddel i planleggingsprosessen</a:t>
            </a:r>
            <a:endParaRPr lang="nn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nn-N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nn-NO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322" y="390848"/>
            <a:ext cx="1500383" cy="38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1" y="1052736"/>
            <a:ext cx="1635853" cy="153361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2708920"/>
            <a:ext cx="1728192" cy="12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Faktiske internlaster</a:t>
            </a:r>
          </a:p>
        </p:txBody>
      </p:sp>
      <p:sp>
        <p:nvSpPr>
          <p:cNvPr id="4" name="Plassholder for innhold 2"/>
          <p:cNvSpPr txBox="1">
            <a:spLocks/>
          </p:cNvSpPr>
          <p:nvPr/>
        </p:nvSpPr>
        <p:spPr>
          <a:xfrm>
            <a:off x="1981200" y="1194597"/>
            <a:ext cx="6563072" cy="447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nn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Eksempel på faktiske </a:t>
            </a:r>
            <a:r>
              <a:rPr lang="nn-NO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målinger</a:t>
            </a:r>
            <a:r>
              <a:rPr lang="nn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n-NO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</a:t>
            </a:r>
            <a:r>
              <a:rPr lang="nn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2012: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800"/>
              </a:spcAft>
              <a:tabLst>
                <a:tab pos="360363" algn="l"/>
              </a:tabLst>
            </a:pPr>
            <a:r>
              <a:rPr lang="nb-NO" sz="1800" b="1" dirty="0"/>
              <a:t>	Konfigurasjon 1: (Relativt tungt pc arbeid med ytelsesbehov)</a:t>
            </a:r>
            <a:endParaRPr lang="nb-NO" sz="1800" dirty="0"/>
          </a:p>
          <a:p>
            <a:pPr marL="400050" lvl="1" indent="0">
              <a:spcBef>
                <a:spcPts val="0"/>
              </a:spcBef>
              <a:spcAft>
                <a:spcPts val="800"/>
              </a:spcAft>
              <a:buNone/>
              <a:tabLst>
                <a:tab pos="360363" algn="l"/>
              </a:tabLst>
            </a:pPr>
            <a:r>
              <a:rPr lang="nb-NO" sz="1800" dirty="0"/>
              <a:t>Stasjonær pc, to skjermer, plassbelysning og hev/senk pult.</a:t>
            </a:r>
            <a:endParaRPr lang="nb-NO" sz="1800" b="1" dirty="0"/>
          </a:p>
          <a:p>
            <a:pPr>
              <a:spcBef>
                <a:spcPts val="0"/>
              </a:spcBef>
              <a:spcAft>
                <a:spcPts val="800"/>
              </a:spcAft>
              <a:tabLst>
                <a:tab pos="360363" algn="l"/>
              </a:tabLst>
            </a:pPr>
            <a:r>
              <a:rPr lang="nb-NO" sz="1800" b="1" dirty="0"/>
              <a:t>Konfigurasjon 2: (Normalt arbeid med </a:t>
            </a:r>
            <a:r>
              <a:rPr lang="nb-NO" sz="1800" b="1" dirty="0" err="1"/>
              <a:t>laptop</a:t>
            </a:r>
            <a:r>
              <a:rPr lang="nb-NO" sz="1800" b="1" dirty="0"/>
              <a:t> i </a:t>
            </a:r>
            <a:r>
              <a:rPr lang="nb-NO" sz="1800" b="1" dirty="0" err="1"/>
              <a:t>docking</a:t>
            </a:r>
            <a:r>
              <a:rPr lang="nb-NO" sz="1800" b="1" dirty="0"/>
              <a:t> som dekker de fleste behov)</a:t>
            </a:r>
            <a:endParaRPr lang="nb-NO" sz="1800" dirty="0"/>
          </a:p>
          <a:p>
            <a:pPr marL="360363" lvl="1" indent="0">
              <a:spcBef>
                <a:spcPts val="0"/>
              </a:spcBef>
              <a:spcAft>
                <a:spcPts val="800"/>
              </a:spcAft>
              <a:buNone/>
              <a:tabLst>
                <a:tab pos="360363" algn="l"/>
              </a:tabLst>
            </a:pPr>
            <a:r>
              <a:rPr lang="nb-NO" sz="1800" dirty="0"/>
              <a:t>Kraftig </a:t>
            </a:r>
            <a:r>
              <a:rPr lang="nb-NO" sz="1800" dirty="0" err="1"/>
              <a:t>laptop</a:t>
            </a:r>
            <a:r>
              <a:rPr lang="nb-NO" sz="1800" dirty="0"/>
              <a:t> i </a:t>
            </a:r>
            <a:r>
              <a:rPr lang="nb-NO" sz="1800" dirty="0" err="1"/>
              <a:t>dock</a:t>
            </a:r>
            <a:r>
              <a:rPr lang="nb-NO" sz="1800" dirty="0"/>
              <a:t>, to skjermer, plassbelysning og hev/senk pult.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nb-NO" sz="1800" b="1" dirty="0"/>
              <a:t>Konfigurasjon 3: (Lett arbeid uten spesielt krevende programvare med liten </a:t>
            </a:r>
            <a:r>
              <a:rPr lang="nb-NO" sz="1800" b="1" dirty="0" err="1"/>
              <a:t>laptop</a:t>
            </a:r>
            <a:r>
              <a:rPr lang="nb-NO" sz="1800" b="1" dirty="0"/>
              <a:t> i </a:t>
            </a:r>
            <a:r>
              <a:rPr lang="nb-NO" sz="1800" b="1" dirty="0" err="1"/>
              <a:t>docking</a:t>
            </a:r>
            <a:r>
              <a:rPr lang="nb-NO" sz="1800" b="1" dirty="0"/>
              <a:t>)</a:t>
            </a:r>
          </a:p>
          <a:p>
            <a:pPr marL="360363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nb-NO" sz="1800" dirty="0"/>
              <a:t>Enkel </a:t>
            </a:r>
            <a:r>
              <a:rPr lang="nb-NO" sz="1800" dirty="0" err="1"/>
              <a:t>laptop</a:t>
            </a:r>
            <a:r>
              <a:rPr lang="nb-NO" sz="1800" dirty="0"/>
              <a:t> i </a:t>
            </a:r>
            <a:r>
              <a:rPr lang="nb-NO" sz="1800" dirty="0" err="1"/>
              <a:t>docking</a:t>
            </a:r>
            <a:r>
              <a:rPr lang="nb-NO" sz="1800" dirty="0"/>
              <a:t>, </a:t>
            </a:r>
            <a:r>
              <a:rPr lang="nb-NO" sz="1800" dirty="0" err="1"/>
              <a:t>èn</a:t>
            </a:r>
            <a:r>
              <a:rPr lang="nb-NO" sz="1800" dirty="0"/>
              <a:t> skjerm, plassbelysning og hev/senk pult.</a:t>
            </a:r>
          </a:p>
          <a:p>
            <a:pPr marL="457200" lvl="1" indent="0">
              <a:buNone/>
            </a:pPr>
            <a:endParaRPr lang="nn-NO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322" y="390848"/>
            <a:ext cx="1500383" cy="38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425362"/>
              </p:ext>
            </p:extLst>
          </p:nvPr>
        </p:nvGraphicFramePr>
        <p:xfrm>
          <a:off x="2423592" y="4869160"/>
          <a:ext cx="5688632" cy="1392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203"/>
                <a:gridCol w="2008189"/>
                <a:gridCol w="2160240"/>
              </a:tblGrid>
              <a:tr h="421141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</a:tabLst>
                      </a:pPr>
                      <a:r>
                        <a:rPr lang="nb-NO" sz="1100" dirty="0">
                          <a:effectLst/>
                        </a:rPr>
                        <a:t>Type arbeid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</a:tabLst>
                      </a:pPr>
                      <a:r>
                        <a:rPr lang="nb-NO" sz="1100" dirty="0">
                          <a:effectLst/>
                        </a:rPr>
                        <a:t>Effekt i </a:t>
                      </a:r>
                      <a:r>
                        <a:rPr lang="nb-NO" sz="1100" dirty="0" smtClean="0">
                          <a:effectLst/>
                        </a:rPr>
                        <a:t>driftstid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</a:tabLst>
                      </a:pPr>
                      <a:r>
                        <a:rPr lang="nb-NO" sz="1100" dirty="0" smtClean="0">
                          <a:effectLst/>
                        </a:rPr>
                        <a:t>(W</a:t>
                      </a:r>
                      <a:r>
                        <a:rPr lang="nb-NO" sz="1100" dirty="0">
                          <a:effectLst/>
                        </a:rPr>
                        <a:t>/ </a:t>
                      </a:r>
                      <a:r>
                        <a:rPr lang="nb-NO" sz="1100" dirty="0" err="1">
                          <a:effectLst/>
                        </a:rPr>
                        <a:t>arb</a:t>
                      </a:r>
                      <a:r>
                        <a:rPr lang="nb-NO" sz="1100" dirty="0">
                          <a:effectLst/>
                        </a:rPr>
                        <a:t>. plass)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</a:tabLst>
                      </a:pPr>
                      <a:r>
                        <a:rPr lang="nb-NO" sz="1100" dirty="0">
                          <a:effectLst/>
                        </a:rPr>
                        <a:t>Effekt ved </a:t>
                      </a:r>
                      <a:r>
                        <a:rPr lang="nb-NO" sz="1100" dirty="0" smtClean="0">
                          <a:effectLst/>
                        </a:rPr>
                        <a:t>standby/natt</a:t>
                      </a:r>
                    </a:p>
                    <a:p>
                      <a:pPr algn="l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</a:tabLst>
                      </a:pPr>
                      <a:r>
                        <a:rPr lang="nb-NO" sz="1100" dirty="0" smtClean="0">
                          <a:effectLst/>
                        </a:rPr>
                        <a:t>(W/</a:t>
                      </a:r>
                      <a:r>
                        <a:rPr lang="nb-NO" sz="1100" dirty="0" err="1" smtClean="0">
                          <a:effectLst/>
                        </a:rPr>
                        <a:t>arb</a:t>
                      </a:r>
                      <a:r>
                        <a:rPr lang="nb-NO" sz="1100" dirty="0">
                          <a:effectLst/>
                        </a:rPr>
                        <a:t>. plass)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631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</a:tabLst>
                      </a:pPr>
                      <a:r>
                        <a:rPr lang="nb-NO" sz="1100">
                          <a:effectLst/>
                        </a:rPr>
                        <a:t>Konfigurasjon 1</a:t>
                      </a:r>
                      <a:endParaRPr lang="nb-N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</a:tabLst>
                      </a:pPr>
                      <a:r>
                        <a:rPr lang="nb-NO" sz="1100" dirty="0">
                          <a:effectLst/>
                        </a:rPr>
                        <a:t>178*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</a:tabLst>
                      </a:pPr>
                      <a:r>
                        <a:rPr lang="nb-NO" sz="1100" dirty="0">
                          <a:effectLst/>
                        </a:rPr>
                        <a:t>5,5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631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</a:tabLst>
                      </a:pPr>
                      <a:r>
                        <a:rPr lang="nb-NO" sz="1100">
                          <a:effectLst/>
                        </a:rPr>
                        <a:t>Konfigurasjon 2</a:t>
                      </a:r>
                      <a:endParaRPr lang="nb-N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</a:tabLst>
                      </a:pPr>
                      <a:r>
                        <a:rPr lang="nb-NO" sz="1100" dirty="0">
                          <a:effectLst/>
                        </a:rPr>
                        <a:t>128*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</a:tabLst>
                      </a:pPr>
                      <a:r>
                        <a:rPr lang="nb-NO" sz="1100" dirty="0">
                          <a:effectLst/>
                        </a:rPr>
                        <a:t>4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3631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</a:tabLst>
                      </a:pPr>
                      <a:r>
                        <a:rPr lang="nb-NO" sz="1100">
                          <a:effectLst/>
                        </a:rPr>
                        <a:t>Konfigurasjon 3</a:t>
                      </a:r>
                      <a:endParaRPr lang="nb-N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</a:tabLst>
                      </a:pPr>
                      <a:r>
                        <a:rPr lang="nb-NO" sz="1100">
                          <a:effectLst/>
                        </a:rPr>
                        <a:t>65*</a:t>
                      </a:r>
                      <a:endParaRPr lang="nb-NO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180340" algn="l"/>
                        </a:tabLst>
                      </a:pPr>
                      <a:r>
                        <a:rPr lang="nb-NO" sz="1100" dirty="0">
                          <a:effectLst/>
                        </a:rPr>
                        <a:t>3,5</a:t>
                      </a:r>
                      <a:endParaRPr lang="nb-NO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2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322" y="390848"/>
            <a:ext cx="1500383" cy="38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1991545" y="807409"/>
            <a:ext cx="8874125" cy="60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Når kan man dekke lokalt varmebehov</a:t>
            </a:r>
          </a:p>
          <a:p>
            <a:pPr marL="358775" lvl="1"/>
            <a:r>
              <a:rPr lang="nb-NO" altLang="nb-NO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med ventilasjon?</a:t>
            </a:r>
            <a:r>
              <a:rPr lang="nb-NO" altLang="nb-NO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nb-NO" altLang="nb-NO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altLang="nb-NO" sz="1600" dirty="0"/>
          </a:p>
        </p:txBody>
      </p:sp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2927648" y="2600037"/>
            <a:ext cx="2952328" cy="351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  <a:defRPr/>
            </a:pPr>
            <a:r>
              <a:rPr lang="nb-NO" altLang="nb-NO" sz="1600" b="1" dirty="0"/>
              <a:t>Forutsetninger:</a:t>
            </a:r>
          </a:p>
          <a:p>
            <a:pPr>
              <a:lnSpc>
                <a:spcPct val="90000"/>
              </a:lnSpc>
              <a:defRPr/>
            </a:pPr>
            <a:r>
              <a:rPr lang="nb-NO" altLang="nb-NO" sz="1600" dirty="0" err="1"/>
              <a:t>Agulv</a:t>
            </a:r>
            <a:r>
              <a:rPr lang="nb-NO" altLang="nb-NO" sz="1600" dirty="0"/>
              <a:t> =10 m² (kontor) </a:t>
            </a:r>
          </a:p>
          <a:p>
            <a:pPr>
              <a:lnSpc>
                <a:spcPct val="90000"/>
              </a:lnSpc>
              <a:defRPr/>
            </a:pPr>
            <a:r>
              <a:rPr lang="nb-NO" altLang="nb-NO" sz="1600" dirty="0"/>
              <a:t>Fasadeareal: 7,5 m²</a:t>
            </a:r>
          </a:p>
          <a:p>
            <a:pPr>
              <a:lnSpc>
                <a:spcPct val="90000"/>
              </a:lnSpc>
              <a:defRPr/>
            </a:pPr>
            <a:r>
              <a:rPr lang="nb-NO" altLang="nb-NO" sz="1600" dirty="0"/>
              <a:t>Vindusareal: 2 m</a:t>
            </a:r>
          </a:p>
          <a:p>
            <a:pPr>
              <a:lnSpc>
                <a:spcPct val="90000"/>
              </a:lnSpc>
              <a:defRPr/>
            </a:pPr>
            <a:r>
              <a:rPr lang="nb-NO" altLang="nb-NO" sz="1600" dirty="0"/>
              <a:t>Takhøyde: 3 m</a:t>
            </a:r>
          </a:p>
          <a:p>
            <a:pPr>
              <a:lnSpc>
                <a:spcPct val="90000"/>
              </a:lnSpc>
              <a:defRPr/>
            </a:pPr>
            <a:r>
              <a:rPr lang="nb-NO" altLang="nb-NO" sz="1600" dirty="0"/>
              <a:t>U-vegg: 0,12 W/m²K</a:t>
            </a:r>
          </a:p>
          <a:p>
            <a:pPr>
              <a:lnSpc>
                <a:spcPct val="90000"/>
              </a:lnSpc>
              <a:defRPr/>
            </a:pPr>
            <a:r>
              <a:rPr lang="nb-NO" altLang="nb-NO" sz="1600" dirty="0"/>
              <a:t>U-vindu: 0,8 W/m²K</a:t>
            </a:r>
          </a:p>
          <a:p>
            <a:pPr>
              <a:lnSpc>
                <a:spcPct val="90000"/>
              </a:lnSpc>
              <a:defRPr/>
            </a:pPr>
            <a:r>
              <a:rPr lang="nb-NO" altLang="nb-NO" sz="1600" dirty="0"/>
              <a:t>Lekkasjetall: 0,6 oms/t</a:t>
            </a:r>
          </a:p>
          <a:p>
            <a:pPr>
              <a:lnSpc>
                <a:spcPct val="90000"/>
              </a:lnSpc>
              <a:defRPr/>
            </a:pPr>
            <a:r>
              <a:rPr lang="nb-NO" altLang="nb-NO" sz="1600" dirty="0" err="1"/>
              <a:t>Utetemp</a:t>
            </a:r>
            <a:r>
              <a:rPr lang="nb-NO" altLang="nb-NO" sz="1600" dirty="0"/>
              <a:t>: -20 °C</a:t>
            </a:r>
          </a:p>
          <a:p>
            <a:pPr>
              <a:lnSpc>
                <a:spcPct val="90000"/>
              </a:lnSpc>
              <a:defRPr/>
            </a:pPr>
            <a:r>
              <a:rPr lang="nb-NO" altLang="nb-NO" sz="1600" dirty="0" err="1"/>
              <a:t>Innetemp</a:t>
            </a:r>
            <a:r>
              <a:rPr lang="nb-NO" altLang="nb-NO" sz="1600" dirty="0"/>
              <a:t>: +20 °C</a:t>
            </a:r>
          </a:p>
          <a:p>
            <a:pPr>
              <a:lnSpc>
                <a:spcPct val="90000"/>
              </a:lnSpc>
              <a:defRPr/>
            </a:pPr>
            <a:r>
              <a:rPr lang="nb-NO" altLang="nb-NO" sz="1600" dirty="0"/>
              <a:t>Interne varmetilskudd: </a:t>
            </a:r>
          </a:p>
          <a:p>
            <a:pPr lvl="1">
              <a:lnSpc>
                <a:spcPct val="90000"/>
              </a:lnSpc>
              <a:defRPr/>
            </a:pPr>
            <a:r>
              <a:rPr lang="nb-NO" altLang="nb-NO" sz="1600" dirty="0"/>
              <a:t>Person: 7 W/m2</a:t>
            </a:r>
          </a:p>
          <a:p>
            <a:pPr lvl="1">
              <a:lnSpc>
                <a:spcPct val="90000"/>
              </a:lnSpc>
              <a:defRPr/>
            </a:pPr>
            <a:r>
              <a:rPr lang="nb-NO" altLang="nb-NO" sz="1600" dirty="0"/>
              <a:t>Lys: 4 W/m2</a:t>
            </a:r>
          </a:p>
          <a:p>
            <a:pPr lvl="1">
              <a:lnSpc>
                <a:spcPct val="90000"/>
              </a:lnSpc>
              <a:defRPr/>
            </a:pPr>
            <a:r>
              <a:rPr lang="nb-NO" altLang="nb-NO" sz="1600" dirty="0"/>
              <a:t>PC: 6 W/m2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nb-NO" altLang="nb-NO" sz="1600" dirty="0"/>
          </a:p>
        </p:txBody>
      </p:sp>
      <p:sp>
        <p:nvSpPr>
          <p:cNvPr id="2" name="Rektangel 1"/>
          <p:cNvSpPr/>
          <p:nvPr/>
        </p:nvSpPr>
        <p:spPr>
          <a:xfrm>
            <a:off x="2351584" y="2276873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nb-NO" dirty="0"/>
              <a:t>Eksempel på manuell beregning:</a:t>
            </a:r>
          </a:p>
          <a:p>
            <a:endParaRPr lang="nb-NO" altLang="nb-NO" dirty="0"/>
          </a:p>
        </p:txBody>
      </p:sp>
      <p:sp>
        <p:nvSpPr>
          <p:cNvPr id="3" name="Rektangel 2"/>
          <p:cNvSpPr/>
          <p:nvPr/>
        </p:nvSpPr>
        <p:spPr>
          <a:xfrm>
            <a:off x="2351584" y="147610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nb-NO" dirty="0"/>
              <a:t>En funksjon av (transmisjon, infiltrasjon, </a:t>
            </a:r>
            <a:r>
              <a:rPr lang="nb-NO" altLang="nb-NO" dirty="0" err="1"/>
              <a:t>utetemp</a:t>
            </a:r>
            <a:r>
              <a:rPr lang="nb-NO" altLang="nb-NO" dirty="0"/>
              <a:t>, internlast, luftmengde og </a:t>
            </a:r>
            <a:r>
              <a:rPr lang="nb-NO" altLang="nb-NO" dirty="0" err="1"/>
              <a:t>overtemp</a:t>
            </a:r>
            <a:r>
              <a:rPr lang="nb-NO" altLang="nb-NO" dirty="0"/>
              <a:t>)</a:t>
            </a:r>
            <a:endParaRPr lang="en-US" alt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996952"/>
            <a:ext cx="19050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322" y="390848"/>
            <a:ext cx="1500383" cy="38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/>
        </p:nvSpPr>
        <p:spPr bwMode="auto">
          <a:xfrm>
            <a:off x="2063552" y="1408625"/>
            <a:ext cx="5832648" cy="40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400" b="1" dirty="0"/>
              <a:t>Oppvarmingsbehov </a:t>
            </a:r>
            <a:r>
              <a:rPr lang="nb-NO" altLang="nb-NO" sz="1400" dirty="0"/>
              <a:t>pga. transmisjons- og infiltrasjonsvarmetap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400" dirty="0"/>
              <a:t>P(</a:t>
            </a:r>
            <a:r>
              <a:rPr lang="nb-NO" altLang="nb-NO" sz="1400" dirty="0" err="1"/>
              <a:t>tr+inf</a:t>
            </a:r>
            <a:r>
              <a:rPr lang="nb-NO" altLang="nb-NO" sz="1400" dirty="0"/>
              <a:t>)= (</a:t>
            </a:r>
            <a:r>
              <a:rPr lang="nb-NO" altLang="nb-NO" sz="1400" dirty="0">
                <a:latin typeface="Times New Roman" panose="02020603050405020304" pitchFamily="18" charset="0"/>
              </a:rPr>
              <a:t>ΣUA</a:t>
            </a:r>
            <a:r>
              <a:rPr lang="nb-NO" altLang="nb-NO" sz="1400" dirty="0"/>
              <a:t> + 0,33 · </a:t>
            </a:r>
            <a:r>
              <a:rPr lang="nb-NO" altLang="nb-NO" sz="1400" dirty="0" err="1">
                <a:latin typeface="Times New Roman" panose="02020603050405020304" pitchFamily="18" charset="0"/>
              </a:rPr>
              <a:t>n</a:t>
            </a:r>
            <a:r>
              <a:rPr lang="nb-NO" altLang="nb-NO" sz="1400" baseline="-25000" dirty="0" err="1">
                <a:latin typeface="Times New Roman" panose="02020603050405020304" pitchFamily="18" charset="0"/>
              </a:rPr>
              <a:t>inf</a:t>
            </a:r>
            <a:r>
              <a:rPr lang="nb-NO" altLang="nb-NO" sz="1400" dirty="0">
                <a:latin typeface="Times New Roman" panose="02020603050405020304" pitchFamily="18" charset="0"/>
              </a:rPr>
              <a:t> </a:t>
            </a:r>
            <a:r>
              <a:rPr lang="nb-NO" altLang="nb-NO" sz="1400" dirty="0"/>
              <a:t>· </a:t>
            </a:r>
            <a:r>
              <a:rPr lang="nb-NO" altLang="nb-NO" sz="1400" dirty="0">
                <a:latin typeface="Times New Roman" panose="02020603050405020304" pitchFamily="18" charset="0"/>
              </a:rPr>
              <a:t>V)</a:t>
            </a:r>
            <a:r>
              <a:rPr lang="nb-NO" altLang="nb-NO" sz="1400" dirty="0" err="1">
                <a:latin typeface="Times New Roman" panose="02020603050405020304" pitchFamily="18" charset="0"/>
              </a:rPr>
              <a:t>dTu</a:t>
            </a:r>
            <a:r>
              <a:rPr lang="nb-NO" altLang="nb-NO" sz="1400" dirty="0">
                <a:latin typeface="Times New Roman" panose="02020603050405020304" pitchFamily="18" charset="0"/>
              </a:rPr>
              <a:t>*/</a:t>
            </a:r>
            <a:r>
              <a:rPr lang="nb-NO" altLang="nb-NO" sz="1400" dirty="0" err="1">
                <a:latin typeface="Times New Roman" panose="02020603050405020304" pitchFamily="18" charset="0"/>
              </a:rPr>
              <a:t>Agulv</a:t>
            </a:r>
            <a:endParaRPr lang="nb-NO" altLang="nb-NO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400" dirty="0"/>
              <a:t>= (0,12 ·(7,5 - 2) + 0,8 · 2 + 0,33 · 0,07 · 0,6 · 10 · 3)*40/10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400" dirty="0"/>
              <a:t>=0,27*40 = 11 W/m²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nb-NO" altLang="nb-NO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400" b="1" dirty="0"/>
              <a:t>Kontor som ikke er i bruk kan ventileres med </a:t>
            </a:r>
            <a:r>
              <a:rPr lang="nb-NO" altLang="nb-NO" sz="1400" b="1" dirty="0" err="1"/>
              <a:t>overtemp</a:t>
            </a:r>
            <a:r>
              <a:rPr lang="nb-NO" altLang="nb-NO" sz="1400" b="1" dirty="0"/>
              <a:t>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400" dirty="0" err="1"/>
              <a:t>f.eks</a:t>
            </a:r>
            <a:r>
              <a:rPr lang="nb-NO" altLang="nb-NO" sz="1400" dirty="0"/>
              <a:t> 3,3</a:t>
            </a:r>
            <a:r>
              <a:rPr lang="nb-NO" altLang="nb-NO" sz="1400" baseline="30000" dirty="0"/>
              <a:t>o</a:t>
            </a:r>
            <a:r>
              <a:rPr lang="nb-NO" altLang="nb-NO" sz="1400" dirty="0"/>
              <a:t>C og 10 m3/hm2 for å dekke dette varmebehovet: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400" dirty="0"/>
              <a:t>= L*(cp*rho/3600)* </a:t>
            </a:r>
            <a:r>
              <a:rPr lang="nb-NO" altLang="nb-NO" sz="1400" dirty="0" err="1"/>
              <a:t>dTo</a:t>
            </a:r>
            <a:r>
              <a:rPr lang="nb-NO" altLang="nb-NO" sz="1400" dirty="0"/>
              <a:t>= (10/3)*3,3</a:t>
            </a:r>
            <a:r>
              <a:rPr lang="nb-NO" altLang="nb-NO" sz="1400" baseline="30000" dirty="0"/>
              <a:t>o</a:t>
            </a:r>
            <a:r>
              <a:rPr lang="nb-NO" altLang="nb-NO" sz="1400" dirty="0"/>
              <a:t>C= 11 W/m</a:t>
            </a:r>
            <a:r>
              <a:rPr lang="nb-NO" altLang="nb-NO" sz="1400" baseline="30000" dirty="0"/>
              <a:t>2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nb-NO" altLang="nb-NO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400" b="1" dirty="0"/>
              <a:t>Kontor i bruk har ikke behov for varmetilskudd </a:t>
            </a:r>
            <a:r>
              <a:rPr lang="nb-NO" altLang="nb-NO" sz="1400" dirty="0"/>
              <a:t>(17 W&gt;11W)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400" dirty="0"/>
              <a:t>– NB statisk beregning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nb-NO" altLang="nb-NO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400" b="1" dirty="0"/>
              <a:t>For å sikre termisk komfort </a:t>
            </a:r>
            <a:r>
              <a:rPr lang="nb-NO" altLang="nb-NO" sz="1400" dirty="0"/>
              <a:t>(dynamisk beregning) kan man ventilere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400" dirty="0"/>
              <a:t>med 2</a:t>
            </a:r>
            <a:r>
              <a:rPr lang="nb-NO" altLang="nb-NO" sz="1400" baseline="30000" dirty="0"/>
              <a:t>o</a:t>
            </a:r>
            <a:r>
              <a:rPr lang="nb-NO" altLang="nb-NO" sz="1400" dirty="0"/>
              <a:t>C </a:t>
            </a:r>
            <a:r>
              <a:rPr lang="nb-NO" altLang="nb-NO" sz="1400" dirty="0" err="1"/>
              <a:t>overtemperatur</a:t>
            </a:r>
            <a:r>
              <a:rPr lang="nb-NO" altLang="nb-NO" sz="1400" dirty="0"/>
              <a:t> i korte perioder: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400" dirty="0"/>
              <a:t>P= L*(cp*rho/3600)* </a:t>
            </a:r>
            <a:r>
              <a:rPr lang="nb-NO" altLang="nb-NO" sz="1400" dirty="0" err="1"/>
              <a:t>dTo</a:t>
            </a:r>
            <a:r>
              <a:rPr lang="nb-NO" altLang="nb-NO" sz="1400" dirty="0"/>
              <a:t>= (10/3)*2= 7 W/m</a:t>
            </a:r>
            <a:r>
              <a:rPr lang="nb-NO" altLang="nb-NO" sz="1400" baseline="30000" dirty="0"/>
              <a:t>2 </a:t>
            </a:r>
            <a:r>
              <a:rPr lang="nb-NO" altLang="nb-NO" sz="1400" dirty="0"/>
              <a:t> ved L=10 [m3/hm2]</a:t>
            </a:r>
            <a:endParaRPr lang="nb-NO" altLang="nb-NO" sz="1400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nb-NO" altLang="nb-NO" sz="14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063552" y="5013177"/>
            <a:ext cx="56166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nb-NO" altLang="en-US" sz="1600" b="1" dirty="0"/>
              <a:t>Løsningen er sikker når: P(</a:t>
            </a:r>
            <a:r>
              <a:rPr lang="nb-NO" altLang="en-US" sz="1600" b="1" dirty="0" err="1"/>
              <a:t>tr+inf</a:t>
            </a:r>
            <a:r>
              <a:rPr lang="nb-NO" altLang="en-US" sz="1600" b="1" dirty="0"/>
              <a:t>)&lt;</a:t>
            </a:r>
            <a:r>
              <a:rPr lang="nb-NO" altLang="en-US" sz="1600" b="1" dirty="0" err="1"/>
              <a:t>MinimumInterneVarmetilskudd</a:t>
            </a:r>
            <a:r>
              <a:rPr lang="nb-NO" altLang="en-US" sz="1600" b="1" dirty="0"/>
              <a:t> i rom i bruk.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endParaRPr lang="nb-NO" altLang="en-US" sz="1600" b="1" dirty="0"/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nb-NO" altLang="en-US" sz="1600" b="1" dirty="0"/>
              <a:t>Løsningen kan vurderes når: P(</a:t>
            </a:r>
            <a:r>
              <a:rPr lang="nb-NO" altLang="en-US" sz="1600" b="1" dirty="0" err="1"/>
              <a:t>tr+inf</a:t>
            </a:r>
            <a:r>
              <a:rPr lang="nb-NO" altLang="en-US" sz="1600" b="1" dirty="0"/>
              <a:t>)-</a:t>
            </a:r>
            <a:r>
              <a:rPr lang="nb-NO" altLang="en-US" sz="1600" b="1" dirty="0" err="1"/>
              <a:t>MinimumInterneTilskudd</a:t>
            </a:r>
            <a:r>
              <a:rPr lang="nb-NO" altLang="en-US" sz="1600" b="1" dirty="0"/>
              <a:t> &lt;(L/3)*2</a:t>
            </a:r>
            <a:r>
              <a:rPr lang="nb-NO" altLang="en-US" sz="1600" b="1" baseline="30000" dirty="0"/>
              <a:t>O</a:t>
            </a:r>
            <a:r>
              <a:rPr lang="nb-NO" altLang="en-US" sz="1600" b="1" dirty="0"/>
              <a:t>C </a:t>
            </a:r>
            <a:r>
              <a:rPr lang="nb-NO" altLang="en-US" sz="1600" b="1" dirty="0" err="1"/>
              <a:t>overtemperatur</a:t>
            </a:r>
            <a:endParaRPr lang="nb-NO" altLang="en-US" sz="1600" b="1" dirty="0"/>
          </a:p>
        </p:txBody>
      </p:sp>
      <p:sp>
        <p:nvSpPr>
          <p:cNvPr id="10" name="Rectangle 2"/>
          <p:cNvSpPr>
            <a:spLocks noGrp="1" noChangeArrowheads="1"/>
          </p:cNvSpPr>
          <p:nvPr/>
        </p:nvSpPr>
        <p:spPr bwMode="auto">
          <a:xfrm>
            <a:off x="1991545" y="807409"/>
            <a:ext cx="8874125" cy="60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Når kan man dekke lokalt varmebehov</a:t>
            </a:r>
          </a:p>
          <a:p>
            <a:pPr marL="358775" lvl="1"/>
            <a:r>
              <a:rPr lang="nb-NO" altLang="nb-NO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med ventilasjon? Forts.</a:t>
            </a:r>
            <a:r>
              <a:rPr lang="nb-NO" altLang="nb-NO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nb-NO" altLang="nb-NO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altLang="nb-NO" sz="160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47" y="2217457"/>
            <a:ext cx="13239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708</Words>
  <Application>Microsoft Office PowerPoint</Application>
  <PresentationFormat>Widescreen</PresentationFormat>
  <Paragraphs>168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Office-tema</vt:lpstr>
      <vt:lpstr>Sluttseminar forskningsprosjektet ForKlima!  Forenklet behovsstyrt klimatisering av kontorbygg med svært lavt oppvarmingsbehov  Hvordan får vi dette til også i andre prosjekter? -råd om prosess, krav og prosjektering  v/Kjell Ivar Moe  11. november 2015. SINTEF Byggforsk kl 14.45-15.00 </vt:lpstr>
      <vt:lpstr>Prosess</vt:lpstr>
      <vt:lpstr>Prosess forts.</vt:lpstr>
      <vt:lpstr>Prosess forts.</vt:lpstr>
      <vt:lpstr>Krav til utstyr og prosjektering</vt:lpstr>
      <vt:lpstr>Krav forts.</vt:lpstr>
      <vt:lpstr>Faktiske internlaster</vt:lpstr>
      <vt:lpstr>PowerPoint-presentasjon</vt:lpstr>
      <vt:lpstr>PowerPoint-presentasjon</vt:lpstr>
      <vt:lpstr>Takk for oppmerksomheten!</vt:lpstr>
    </vt:vector>
  </TitlesOfParts>
  <Company>Multiconsult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Klima! møte 24.4.2015  Veien videre……</dc:title>
  <dc:creator>Kjell Ivar Moe</dc:creator>
  <cp:lastModifiedBy>VoW</cp:lastModifiedBy>
  <cp:revision>97</cp:revision>
  <cp:lastPrinted>2015-11-02T14:09:36Z</cp:lastPrinted>
  <dcterms:created xsi:type="dcterms:W3CDTF">2015-04-23T18:59:35Z</dcterms:created>
  <dcterms:modified xsi:type="dcterms:W3CDTF">2015-11-11T11:56:32Z</dcterms:modified>
</cp:coreProperties>
</file>