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7" r:id="rId4"/>
    <p:sldId id="278" r:id="rId5"/>
    <p:sldId id="279" r:id="rId6"/>
    <p:sldId id="280" r:id="rId7"/>
    <p:sldId id="281" r:id="rId8"/>
    <p:sldId id="282" r:id="rId9"/>
    <p:sldId id="286" r:id="rId10"/>
    <p:sldId id="291" r:id="rId11"/>
    <p:sldId id="288" r:id="rId12"/>
    <p:sldId id="292" r:id="rId13"/>
    <p:sldId id="289" r:id="rId14"/>
    <p:sldId id="293" r:id="rId15"/>
    <p:sldId id="290" r:id="rId16"/>
    <p:sldId id="295" r:id="rId17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7D90"/>
    <a:srgbClr val="999999"/>
    <a:srgbClr val="CC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2" autoAdjust="0"/>
    <p:restoredTop sz="83171" autoAdjust="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A3C86-B4E0-494F-92AA-805A31DF5E5E}" type="datetimeFigureOut">
              <a:rPr lang="nb-NO" smtClean="0"/>
              <a:pPr/>
              <a:t>05.11.2015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2A686-2A50-4B2F-8E37-17632D3B9AE1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20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Brukerne</a:t>
            </a:r>
            <a:r>
              <a:rPr lang="nb-NO" baseline="0" dirty="0" smtClean="0"/>
              <a:t> gjennomgående svært godt fornøyd med inneklima. Ingen stor forskjell </a:t>
            </a:r>
            <a:r>
              <a:rPr lang="nb-NO" baseline="0" dirty="0" err="1" smtClean="0"/>
              <a:t>overtemperatur</a:t>
            </a:r>
            <a:r>
              <a:rPr lang="nb-NO" baseline="0" dirty="0" smtClean="0"/>
              <a:t>/undertemperatur (mer i regresjonsanalysen).</a:t>
            </a:r>
          </a:p>
          <a:p>
            <a:r>
              <a:rPr lang="nb-NO" baseline="0" dirty="0" smtClean="0"/>
              <a:t>Skal vi si noe om </a:t>
            </a:r>
            <a:r>
              <a:rPr lang="nb-NO" baseline="0" dirty="0" err="1" smtClean="0"/>
              <a:t>kjønnsfordelig</a:t>
            </a:r>
            <a:r>
              <a:rPr lang="nb-NO" baseline="0" dirty="0" smtClean="0"/>
              <a:t> og om de er fra GK eller andre firma (sum for andre)</a:t>
            </a:r>
          </a:p>
          <a:p>
            <a:r>
              <a:rPr lang="nb-NO" baseline="0" dirty="0" smtClean="0"/>
              <a:t>Hugo: Dette har minimale effekter i forhold (</a:t>
            </a:r>
            <a:r>
              <a:rPr lang="nb-NO" baseline="0" smtClean="0"/>
              <a:t>se regresjonsanalyse). </a:t>
            </a:r>
            <a:r>
              <a:rPr lang="nb-NO" baseline="0" dirty="0" smtClean="0"/>
              <a:t>Hensikten her er å vise at i all hovedsak er brukere fornøyd med inneklima i GK-bygget.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7224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Ingen særlig trend mellom</a:t>
            </a:r>
            <a:r>
              <a:rPr lang="nb-NO" baseline="0" dirty="0" smtClean="0"/>
              <a:t> romtemperatur og </a:t>
            </a:r>
            <a:r>
              <a:rPr lang="nb-NO" baseline="0" dirty="0" err="1" smtClean="0"/>
              <a:t>tilluftstemperatur</a:t>
            </a:r>
            <a:r>
              <a:rPr lang="nb-NO" baseline="0" dirty="0" smtClean="0"/>
              <a:t>. Dette er gode nyheter. Vi lykkes å isolere effekten av </a:t>
            </a:r>
            <a:r>
              <a:rPr lang="nb-NO" baseline="0" dirty="0" err="1" smtClean="0"/>
              <a:t>tilluftstemp</a:t>
            </a:r>
            <a:r>
              <a:rPr lang="nb-NO" baseline="0" dirty="0" smtClean="0"/>
              <a:t> rimelig bra ser det ut til. </a:t>
            </a:r>
          </a:p>
          <a:p>
            <a:r>
              <a:rPr lang="nb-NO" baseline="0" dirty="0" smtClean="0"/>
              <a:t>Kari: hva betyr det? Betyr det at vi har stoppet før romtemperaturen er påvirket av </a:t>
            </a:r>
            <a:r>
              <a:rPr lang="nb-NO" baseline="0" dirty="0" err="1" smtClean="0"/>
              <a:t>tilluftstemperaturen</a:t>
            </a:r>
            <a:r>
              <a:rPr lang="nb-NO" baseline="0" dirty="0" smtClean="0"/>
              <a:t>?</a:t>
            </a:r>
          </a:p>
          <a:p>
            <a:r>
              <a:rPr lang="nb-NO" baseline="0" dirty="0" smtClean="0"/>
              <a:t>Hugo: Ja, det kan se slik ut.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pPr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43979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Når </a:t>
            </a:r>
            <a:r>
              <a:rPr lang="nb-NO" dirty="0" err="1" smtClean="0"/>
              <a:t>overtemperatur</a:t>
            </a:r>
            <a:r>
              <a:rPr lang="nb-NO" baseline="0" dirty="0" smtClean="0"/>
              <a:t> økes med en grad, bedres oppfattet luftkvalitet med 0.3 (av 10) poeng for kvinner. For menn ingen endring.</a:t>
            </a:r>
          </a:p>
          <a:p>
            <a:r>
              <a:rPr lang="nb-NO" baseline="0" dirty="0" smtClean="0"/>
              <a:t>Videre indikerer dataene av kvinner oppgaver luftkvaliteten som bedre når </a:t>
            </a:r>
            <a:r>
              <a:rPr lang="nb-NO" strike="sngStrike" baseline="0" dirty="0" smtClean="0">
                <a:solidFill>
                  <a:srgbClr val="FF0000"/>
                </a:solidFill>
              </a:rPr>
              <a:t>luften</a:t>
            </a:r>
            <a:r>
              <a:rPr lang="nb-NO" baseline="0" dirty="0" smtClean="0">
                <a:solidFill>
                  <a:srgbClr val="FF0000"/>
                </a:solidFill>
              </a:rPr>
              <a:t> romtemperaturen </a:t>
            </a:r>
            <a:r>
              <a:rPr lang="nb-NO" baseline="0" dirty="0" smtClean="0"/>
              <a:t>er kaldere.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pPr/>
              <a:t>11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7521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Igjen,</a:t>
            </a:r>
            <a:r>
              <a:rPr lang="nb-NO" baseline="0" dirty="0" smtClean="0"/>
              <a:t> færre symptomer når </a:t>
            </a:r>
            <a:r>
              <a:rPr lang="nb-NO" baseline="0" dirty="0" err="1" smtClean="0"/>
              <a:t>overtemperatur</a:t>
            </a:r>
            <a:r>
              <a:rPr lang="nb-NO" baseline="0" dirty="0" smtClean="0"/>
              <a:t> økes.</a:t>
            </a:r>
          </a:p>
          <a:p>
            <a:r>
              <a:rPr lang="nb-NO" baseline="0" dirty="0" smtClean="0"/>
              <a:t>Menn har færre symptomer enn kvinner.</a:t>
            </a:r>
          </a:p>
          <a:p>
            <a:endParaRPr lang="nb-NO" baseline="0" dirty="0" smtClean="0"/>
          </a:p>
          <a:p>
            <a:r>
              <a:rPr lang="nb-NO" baseline="0" dirty="0" smtClean="0"/>
              <a:t>Kari: hva mener vi med færre? 10 er bedre score enn 1. Er ikke scoren høyere når de er mest fornøyd?</a:t>
            </a:r>
          </a:p>
          <a:p>
            <a:r>
              <a:rPr lang="nb-NO" baseline="0" dirty="0" smtClean="0"/>
              <a:t>Betyr færre symptomer her </a:t>
            </a:r>
            <a:r>
              <a:rPr lang="nb-NO" baseline="0" smtClean="0"/>
              <a:t>bedre score?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pPr/>
              <a:t>13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6307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pPr/>
              <a:t>14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15924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Menn</a:t>
            </a:r>
            <a:r>
              <a:rPr lang="nb-NO" baseline="0" dirty="0" smtClean="0"/>
              <a:t> er betydelig mer </a:t>
            </a:r>
            <a:r>
              <a:rPr lang="nb-NO" baseline="0" dirty="0" err="1" smtClean="0"/>
              <a:t>temrmisk</a:t>
            </a:r>
            <a:r>
              <a:rPr lang="nb-NO" baseline="0" dirty="0" smtClean="0"/>
              <a:t> komfortable enn kvinner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pPr/>
              <a:t>15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898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6002" y="1548000"/>
            <a:ext cx="6255695" cy="540000"/>
          </a:xfrm>
        </p:spPr>
        <p:txBody>
          <a:bodyPr>
            <a:normAutofit/>
          </a:bodyPr>
          <a:lstStyle>
            <a:lvl1pPr algn="l"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6000" y="2124000"/>
            <a:ext cx="6260740" cy="540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16000" y="6264000"/>
            <a:ext cx="2375616" cy="2880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B9E9266-413A-4ECA-8CFB-D0AB8B6F12EE}" type="datetime1">
              <a:rPr lang="nb-NO" smtClean="0"/>
              <a:pPr/>
              <a:t>05.11.2015</a:t>
            </a:fld>
            <a:endParaRPr lang="nb-NO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763688" cy="687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10209"/>
            <a:ext cx="1261768" cy="118862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2016000" y="1548000"/>
            <a:ext cx="7092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6264000"/>
            <a:ext cx="252000" cy="0"/>
          </a:xfrm>
          <a:prstGeom prst="line">
            <a:avLst/>
          </a:prstGeom>
          <a:ln w="1270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6416400"/>
            <a:ext cx="252000" cy="0"/>
          </a:xfrm>
          <a:prstGeom prst="line">
            <a:avLst/>
          </a:prstGeom>
          <a:ln w="1270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1003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216000"/>
            <a:ext cx="7920000" cy="936000"/>
          </a:xfrm>
        </p:spPr>
        <p:txBody>
          <a:bodyPr anchor="t">
            <a:normAutofit/>
          </a:bodyPr>
          <a:lstStyle>
            <a:lvl1pPr algn="l"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br>
              <a:rPr lang="en-US" dirty="0" smtClean="0"/>
            </a:b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8000" y="1980001"/>
            <a:ext cx="7920000" cy="4214888"/>
          </a:xfrm>
        </p:spPr>
        <p:txBody>
          <a:bodyPr/>
          <a:lstStyle>
            <a:lvl1pPr marL="342900" indent="-342900">
              <a:buFont typeface="Calibri" pitchFamily="34" charset="0"/>
              <a:buChar char="—"/>
              <a:defRPr sz="2400"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Calibri" pitchFamily="34" charset="0"/>
              <a:buChar char="—"/>
              <a:defRPr sz="2000">
                <a:latin typeface="Arial" pitchFamily="34" charset="0"/>
                <a:cs typeface="Arial" pitchFamily="34" charset="0"/>
              </a:defRPr>
            </a:lvl2pPr>
            <a:lvl3pPr marL="1143000" indent="-228600">
              <a:buFont typeface="Calibri" pitchFamily="34" charset="0"/>
              <a:buChar char="—"/>
              <a:defRPr sz="1600">
                <a:latin typeface="Arial" pitchFamily="34" charset="0"/>
                <a:cs typeface="Arial" pitchFamily="34" charset="0"/>
              </a:defRPr>
            </a:lvl3pPr>
            <a:lvl4pPr marL="1600200" indent="-228600">
              <a:buFont typeface="Calibri" pitchFamily="34" charset="0"/>
              <a:buChar char="—"/>
              <a:defRPr sz="1200">
                <a:latin typeface="Arial" pitchFamily="34" charset="0"/>
                <a:cs typeface="Arial" pitchFamily="34" charset="0"/>
              </a:defRPr>
            </a:lvl4pPr>
            <a:lvl5pPr marL="2057400" indent="-228600">
              <a:buFont typeface="Calibri" pitchFamily="34" charset="0"/>
              <a:buChar char="—"/>
              <a:defRPr sz="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8000" y="6228000"/>
            <a:ext cx="4114800" cy="365125"/>
          </a:xfrm>
        </p:spPr>
        <p:txBody>
          <a:bodyPr/>
          <a:lstStyle>
            <a:lvl1pPr>
              <a:defRPr sz="1100" baseline="0">
                <a:solidFill>
                  <a:srgbClr val="999999"/>
                </a:solidFill>
                <a:latin typeface="Arial" pitchFamily="34" charset="0"/>
              </a:defRPr>
            </a:lvl1pPr>
          </a:lstStyle>
          <a:p>
            <a:pPr>
              <a:tabLst>
                <a:tab pos="1435100" algn="l"/>
              </a:tabLst>
            </a:pPr>
            <a:r>
              <a:rPr lang="nb-NO" dirty="0" smtClean="0"/>
              <a:t>Presentasjonens tittel	</a:t>
            </a:r>
            <a:fld id="{1C8F151A-9179-45A5-8196-C235B71503F4}" type="datetime1">
              <a:rPr lang="nb-NO" smtClean="0"/>
              <a:pPr>
                <a:tabLst>
                  <a:tab pos="1435100" algn="l"/>
                </a:tabLst>
              </a:pPr>
              <a:t>05.11.2015</a:t>
            </a:fld>
            <a:endParaRPr lang="nb-NO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0"/>
            <a:ext cx="9144000" cy="0"/>
          </a:xfrm>
          <a:prstGeom prst="line">
            <a:avLst/>
          </a:prstGeom>
          <a:ln w="107950">
            <a:solidFill>
              <a:srgbClr val="277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320" y="5881496"/>
            <a:ext cx="542544" cy="493776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68000" y="6228000"/>
            <a:ext cx="792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1926368" y="6354000"/>
            <a:ext cx="0" cy="108000"/>
          </a:xfrm>
          <a:prstGeom prst="line">
            <a:avLst/>
          </a:prstGeom>
          <a:ln w="12700">
            <a:solidFill>
              <a:srgbClr val="277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8960400" y="324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960400" y="396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8961344" y="468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8961344" y="648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8960400" y="1152000"/>
            <a:ext cx="180000" cy="0"/>
          </a:xfrm>
          <a:prstGeom prst="line">
            <a:avLst/>
          </a:prstGeom>
          <a:ln w="12700">
            <a:solidFill>
              <a:srgbClr val="277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6199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216000"/>
            <a:ext cx="7920000" cy="936000"/>
          </a:xfrm>
        </p:spPr>
        <p:txBody>
          <a:bodyPr anchor="t">
            <a:normAutofit/>
          </a:bodyPr>
          <a:lstStyle>
            <a:lvl1pPr algn="l">
              <a:defRPr sz="32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br>
              <a:rPr lang="en-US" dirty="0" smtClean="0"/>
            </a:b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8000" y="6228000"/>
            <a:ext cx="4114800" cy="365125"/>
          </a:xfrm>
        </p:spPr>
        <p:txBody>
          <a:bodyPr/>
          <a:lstStyle>
            <a:lvl1pPr>
              <a:defRPr sz="1100" baseline="0">
                <a:solidFill>
                  <a:srgbClr val="999999"/>
                </a:solidFill>
                <a:latin typeface="Arial" pitchFamily="34" charset="0"/>
              </a:defRPr>
            </a:lvl1pPr>
          </a:lstStyle>
          <a:p>
            <a:pPr>
              <a:tabLst>
                <a:tab pos="1435100" algn="l"/>
              </a:tabLst>
            </a:pPr>
            <a:r>
              <a:rPr lang="nb-NO" dirty="0" smtClean="0"/>
              <a:t>Presentasjonens tittel	</a:t>
            </a:r>
            <a:fld id="{0F364B94-6D67-4A4D-8D46-337870C9B067}" type="datetime1">
              <a:rPr lang="nb-NO" smtClean="0"/>
              <a:pPr>
                <a:tabLst>
                  <a:tab pos="1435100" algn="l"/>
                </a:tabLst>
              </a:pPr>
              <a:t>05.11.2015</a:t>
            </a:fld>
            <a:endParaRPr lang="nb-NO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0"/>
            <a:ext cx="9144000" cy="0"/>
          </a:xfrm>
          <a:prstGeom prst="line">
            <a:avLst/>
          </a:prstGeom>
          <a:ln w="107950">
            <a:solidFill>
              <a:srgbClr val="277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320" y="5881496"/>
            <a:ext cx="542544" cy="493776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68000" y="6228000"/>
            <a:ext cx="792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1926368" y="6354000"/>
            <a:ext cx="0" cy="108000"/>
          </a:xfrm>
          <a:prstGeom prst="line">
            <a:avLst/>
          </a:prstGeom>
          <a:ln w="12700">
            <a:solidFill>
              <a:srgbClr val="277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8960400" y="324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960400" y="396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8961344" y="468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8961344" y="648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8960400" y="1152000"/>
            <a:ext cx="180000" cy="0"/>
          </a:xfrm>
          <a:prstGeom prst="line">
            <a:avLst/>
          </a:prstGeom>
          <a:ln w="12700">
            <a:solidFill>
              <a:srgbClr val="277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818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dirty="0" smtClean="0">
                <a:latin typeface="Arial" pitchFamily="34" charset="0"/>
                <a:cs typeface="Arial" pitchFamily="34" charset="0"/>
              </a:defRPr>
            </a:lvl1pPr>
            <a:lvl2pPr>
              <a:defRPr lang="en-US" sz="2000" dirty="0" smtClean="0">
                <a:latin typeface="Arial" pitchFamily="34" charset="0"/>
                <a:cs typeface="Arial" pitchFamily="34" charset="0"/>
              </a:defRPr>
            </a:lvl2pPr>
            <a:lvl3pPr>
              <a:defRPr lang="en-US" sz="1600" dirty="0" smtClean="0">
                <a:latin typeface="Arial" pitchFamily="34" charset="0"/>
                <a:cs typeface="Arial" pitchFamily="34" charset="0"/>
              </a:defRPr>
            </a:lvl3pPr>
            <a:lvl4pPr>
              <a:defRPr lang="en-US" sz="1200" dirty="0" smtClean="0">
                <a:latin typeface="Arial" pitchFamily="34" charset="0"/>
                <a:cs typeface="Arial" pitchFamily="34" charset="0"/>
              </a:defRPr>
            </a:lvl4pPr>
            <a:lvl5pPr>
              <a:defRPr lang="nb-NO" sz="800" dirty="0">
                <a:latin typeface="Arial" pitchFamily="34" charset="0"/>
                <a:cs typeface="Arial" pitchFamily="34" charset="0"/>
              </a:defRPr>
            </a:lvl5pPr>
          </a:lstStyle>
          <a:p>
            <a:pPr lvl="0">
              <a:buFont typeface="Calibri" pitchFamily="34" charset="0"/>
              <a:buChar char="—"/>
            </a:pPr>
            <a:r>
              <a:rPr lang="en-US" dirty="0" smtClean="0"/>
              <a:t>Click to edit text</a:t>
            </a:r>
          </a:p>
          <a:p>
            <a:pPr lvl="1">
              <a:buFont typeface="Calibri" pitchFamily="34" charset="0"/>
              <a:buChar char="—"/>
            </a:pPr>
            <a:r>
              <a:rPr lang="en-US" dirty="0" smtClean="0"/>
              <a:t>Second level</a:t>
            </a:r>
          </a:p>
          <a:p>
            <a:pPr lvl="2">
              <a:buFont typeface="Calibri" pitchFamily="34" charset="0"/>
              <a:buChar char="—"/>
            </a:pPr>
            <a:r>
              <a:rPr lang="en-US" dirty="0" smtClean="0"/>
              <a:t>Third level</a:t>
            </a:r>
          </a:p>
          <a:p>
            <a:pPr lvl="3">
              <a:buFont typeface="Calibri" pitchFamily="34" charset="0"/>
              <a:buChar char="—"/>
            </a:pPr>
            <a:r>
              <a:rPr lang="en-US" dirty="0" smtClean="0"/>
              <a:t>Fourth level</a:t>
            </a:r>
          </a:p>
          <a:p>
            <a:pPr lvl="4">
              <a:buFont typeface="Calibri" pitchFamily="34" charset="0"/>
              <a:buChar char="—"/>
            </a:pPr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572000" y="1596191"/>
            <a:ext cx="4038600" cy="4525963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dirty="0" smtClean="0">
                <a:latin typeface="Arial" pitchFamily="34" charset="0"/>
                <a:cs typeface="Arial" pitchFamily="34" charset="0"/>
              </a:defRPr>
            </a:lvl1pPr>
            <a:lvl2pPr>
              <a:defRPr lang="en-US" sz="2000" dirty="0" smtClean="0">
                <a:latin typeface="Arial" pitchFamily="34" charset="0"/>
                <a:cs typeface="Arial" pitchFamily="34" charset="0"/>
              </a:defRPr>
            </a:lvl2pPr>
            <a:lvl3pPr>
              <a:defRPr lang="en-US" sz="1600" dirty="0" smtClean="0">
                <a:latin typeface="Arial" pitchFamily="34" charset="0"/>
                <a:cs typeface="Arial" pitchFamily="34" charset="0"/>
              </a:defRPr>
            </a:lvl3pPr>
            <a:lvl4pPr>
              <a:defRPr lang="en-US" sz="1200" dirty="0" smtClean="0">
                <a:latin typeface="Arial" pitchFamily="34" charset="0"/>
                <a:cs typeface="Arial" pitchFamily="34" charset="0"/>
              </a:defRPr>
            </a:lvl4pPr>
            <a:lvl5pPr>
              <a:defRPr lang="nb-NO" sz="800" dirty="0">
                <a:latin typeface="Arial" pitchFamily="34" charset="0"/>
                <a:cs typeface="Arial" pitchFamily="34" charset="0"/>
              </a:defRPr>
            </a:lvl5pPr>
          </a:lstStyle>
          <a:p>
            <a:pPr lvl="0">
              <a:buFont typeface="Calibri" pitchFamily="34" charset="0"/>
              <a:buChar char="—"/>
            </a:pPr>
            <a:r>
              <a:rPr lang="en-US" dirty="0" smtClean="0"/>
              <a:t>Click to edit text</a:t>
            </a:r>
          </a:p>
          <a:p>
            <a:pPr lvl="1">
              <a:buFont typeface="Calibri" pitchFamily="34" charset="0"/>
              <a:buChar char="—"/>
            </a:pPr>
            <a:r>
              <a:rPr lang="en-US" dirty="0" smtClean="0"/>
              <a:t>Second level</a:t>
            </a:r>
          </a:p>
          <a:p>
            <a:pPr lvl="2">
              <a:buFont typeface="Calibri" pitchFamily="34" charset="0"/>
              <a:buChar char="—"/>
            </a:pPr>
            <a:r>
              <a:rPr lang="en-US" dirty="0" smtClean="0"/>
              <a:t>Third level</a:t>
            </a:r>
          </a:p>
          <a:p>
            <a:pPr lvl="3">
              <a:buFont typeface="Calibri" pitchFamily="34" charset="0"/>
              <a:buChar char="—"/>
            </a:pPr>
            <a:r>
              <a:rPr lang="en-US" dirty="0" smtClean="0"/>
              <a:t>Fourth level</a:t>
            </a:r>
          </a:p>
          <a:p>
            <a:pPr lvl="4">
              <a:buFont typeface="Calibri" pitchFamily="34" charset="0"/>
              <a:buChar char="—"/>
            </a:pPr>
            <a:r>
              <a:rPr lang="en-US" dirty="0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423399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D058A-49AF-4EE2-897A-36A4DD15A2D2}" type="datetimeFigureOut">
              <a:rPr lang="nb-NO" smtClean="0"/>
              <a:pPr/>
              <a:t>05.11.2015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AA185-A6F0-44EE-8B79-6F0F9E415D9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939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3276128"/>
            <a:ext cx="6260740" cy="2529136"/>
          </a:xfrm>
        </p:spPr>
        <p:txBody>
          <a:bodyPr>
            <a:normAutofit/>
          </a:bodyPr>
          <a:lstStyle/>
          <a:p>
            <a:pPr algn="ctr"/>
            <a:endParaRPr lang="nb-NO" sz="1600" dirty="0" smtClean="0"/>
          </a:p>
          <a:p>
            <a:pPr algn="ctr"/>
            <a:endParaRPr lang="nb-NO" sz="1600" dirty="0" smtClean="0"/>
          </a:p>
          <a:p>
            <a:pPr algn="ctr"/>
            <a:endParaRPr lang="nb-NO" sz="1600" dirty="0" smtClean="0"/>
          </a:p>
          <a:p>
            <a:pPr algn="ctr"/>
            <a:r>
              <a:rPr lang="nb-NO" dirty="0" smtClean="0"/>
              <a:t>Hugo Hammer</a:t>
            </a:r>
          </a:p>
          <a:p>
            <a:pPr algn="ctr"/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F0EA-F51B-4353-9F1C-536B833F0CFB}" type="datetime1">
              <a:rPr lang="nb-NO" smtClean="0"/>
              <a:pPr/>
              <a:t>05.11.2015</a:t>
            </a:fld>
            <a:endParaRPr lang="nb-N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1700808"/>
            <a:ext cx="7272808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>Kontrollerte forsøk med brukerrespons</a:t>
            </a:r>
            <a:br>
              <a:rPr lang="nb-NO" dirty="0"/>
            </a:br>
            <a:r>
              <a:rPr lang="nb-NO" dirty="0"/>
              <a:t>– forsøksdesign og resultat</a:t>
            </a:r>
          </a:p>
        </p:txBody>
      </p:sp>
    </p:spTree>
    <p:extLst>
      <p:ext uri="{BB962C8B-B14F-4D97-AF65-F5344CB8AC3E}">
        <p14:creationId xmlns:p14="http://schemas.microsoft.com/office/powerpoint/2010/main" val="227053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216000"/>
            <a:ext cx="7920000" cy="101986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Statistisk analyse</a:t>
            </a:r>
            <a:br>
              <a:rPr lang="nb-NO" dirty="0" smtClean="0"/>
            </a:br>
            <a:r>
              <a:rPr lang="nb-NO" dirty="0" smtClean="0"/>
              <a:t>Luftkvalitet</a:t>
            </a:r>
            <a:endParaRPr lang="nb-NO" dirty="0"/>
          </a:p>
        </p:txBody>
      </p:sp>
      <p:pic>
        <p:nvPicPr>
          <p:cNvPr id="5" name="Content Placeholder 3" descr="Spørsmål LimeSurve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038" y="1235868"/>
            <a:ext cx="9097962" cy="44973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7504" y="4754948"/>
            <a:ext cx="9036496" cy="513368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8765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Luftkvalitet</a:t>
            </a:r>
            <a:endParaRPr lang="nb-N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202875"/>
              </p:ext>
            </p:extLst>
          </p:nvPr>
        </p:nvGraphicFramePr>
        <p:xfrm>
          <a:off x="251519" y="3150840"/>
          <a:ext cx="8568952" cy="243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2696"/>
                <a:gridCol w="1109179"/>
                <a:gridCol w="1201847"/>
                <a:gridCol w="1273712"/>
                <a:gridCol w="1238725"/>
                <a:gridCol w="120279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Estimate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Std. Error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df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 value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(</a:t>
                      </a:r>
                      <a:r>
                        <a:rPr lang="nb-NO" sz="2000" dirty="0" err="1">
                          <a:effectLst/>
                        </a:rPr>
                        <a:t>Intercept</a:t>
                      </a:r>
                      <a:r>
                        <a:rPr lang="nb-NO" sz="2000" dirty="0">
                          <a:effectLst/>
                        </a:rPr>
                        <a:t>)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8.349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0.341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39.175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24.451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0.000 ***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Male (reference Female)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0.9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0.452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39.582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1.993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0.053 .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Over*Female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0.299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0.076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153.485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3.936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0.000 ***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Over*Male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0.044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0.068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150.75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0.655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0.513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Female*Room temp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– 0.731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179.06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– 2.807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0.006 **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Male*Room temp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0.034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0.229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180.815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0.148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0.883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91201" y="980728"/>
            <a:ext cx="792000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dirty="0" smtClean="0"/>
              <a:t>Kvinner oppfatter luftkvaliteten som signifikant bedre ved økt </a:t>
            </a:r>
            <a:r>
              <a:rPr lang="nb-NO" dirty="0" err="1" smtClean="0"/>
              <a:t>tilluftstemperatur</a:t>
            </a:r>
            <a:r>
              <a:rPr lang="nb-NO" dirty="0" smtClean="0"/>
              <a:t> i forhold til romtemperatur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Menn ingen forskjell</a:t>
            </a:r>
          </a:p>
          <a:p>
            <a:pPr>
              <a:lnSpc>
                <a:spcPct val="150000"/>
              </a:lnSpc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4134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Symptomer</a:t>
            </a:r>
            <a:endParaRPr lang="nb-NO" dirty="0"/>
          </a:p>
        </p:txBody>
      </p:sp>
      <p:pic>
        <p:nvPicPr>
          <p:cNvPr id="5" name="Content Placeholder 3" descr="Spørsmål LimeSurve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038" y="1052736"/>
            <a:ext cx="9097962" cy="44973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008" y="1484784"/>
            <a:ext cx="9036496" cy="1944216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ctangle 6"/>
          <p:cNvSpPr/>
          <p:nvPr/>
        </p:nvSpPr>
        <p:spPr>
          <a:xfrm>
            <a:off x="107504" y="5085184"/>
            <a:ext cx="9055304" cy="360040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0316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Symptomer</a:t>
            </a:r>
            <a:endParaRPr lang="nb-N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530200"/>
              </p:ext>
            </p:extLst>
          </p:nvPr>
        </p:nvGraphicFramePr>
        <p:xfrm>
          <a:off x="251520" y="3366864"/>
          <a:ext cx="8496943" cy="243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1329"/>
                <a:gridCol w="1099858"/>
                <a:gridCol w="1191748"/>
                <a:gridCol w="1263008"/>
                <a:gridCol w="1228315"/>
                <a:gridCol w="119268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Estimate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Std. Error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df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 value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(Intercept)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8.483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0.237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36.718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35.739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0.000 ***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Male (reference Female)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0.67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0.314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37.172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2.133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0.040 *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Over*Female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0.206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152.898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3.443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0.001 **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Over*Male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0.033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0.053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149.506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0.62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0.536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Female*Room temp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– 0.261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0.201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182.668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– 1.299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0.196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Male*Room temp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– 0.073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0.177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183.5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– 0.41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0.682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91201" y="980728"/>
            <a:ext cx="792000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dirty="0" smtClean="0"/>
              <a:t>Kvinner oppgir færre symptomer ved økt </a:t>
            </a:r>
            <a:r>
              <a:rPr lang="nb-NO" dirty="0" err="1" smtClean="0"/>
              <a:t>tilluftstemperatur</a:t>
            </a:r>
            <a:r>
              <a:rPr lang="nb-NO" dirty="0" smtClean="0"/>
              <a:t> i forhold til romtemperatur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Menn ingen forskjell</a:t>
            </a:r>
          </a:p>
          <a:p>
            <a:pPr>
              <a:lnSpc>
                <a:spcPct val="150000"/>
              </a:lnSpc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8091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Termisk komfort</a:t>
            </a:r>
            <a:endParaRPr lang="nb-NO" dirty="0"/>
          </a:p>
        </p:txBody>
      </p:sp>
      <p:pic>
        <p:nvPicPr>
          <p:cNvPr id="5" name="Content Placeholder 3" descr="Spørsmål LimeSurvey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6038" y="1052736"/>
            <a:ext cx="9097962" cy="44973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7504" y="3429000"/>
            <a:ext cx="9036496" cy="1152128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1622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Termisk komfort</a:t>
            </a:r>
            <a:endParaRPr lang="nb-N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522223"/>
              </p:ext>
            </p:extLst>
          </p:nvPr>
        </p:nvGraphicFramePr>
        <p:xfrm>
          <a:off x="323528" y="2996952"/>
          <a:ext cx="8424936" cy="243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9962"/>
                <a:gridCol w="1090537"/>
                <a:gridCol w="1181648"/>
                <a:gridCol w="1252305"/>
                <a:gridCol w="1217906"/>
                <a:gridCol w="118257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Estimate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Std. Error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df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 value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(Intercept)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7.704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0.26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37.575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29.668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0.000 ***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Male (reference Female)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1.625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0.344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38.058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4.725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0.000 ***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Over*Female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0.059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0.068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154.173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0.863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0.389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Over*Male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0.004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0.061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150.683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0.067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effectLst/>
                        </a:rPr>
                        <a:t>0.946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Female*Room temp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0.01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0.228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183.483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0.045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0.964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Male*Room temp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0.257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0.200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183.913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1.284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0.201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1493" y="1179189"/>
            <a:ext cx="7920000" cy="180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dirty="0" smtClean="0"/>
              <a:t>Økt </a:t>
            </a:r>
            <a:r>
              <a:rPr lang="nb-NO" dirty="0" err="1" smtClean="0"/>
              <a:t>tilluftstemperatur</a:t>
            </a:r>
            <a:r>
              <a:rPr lang="nb-NO" dirty="0" smtClean="0"/>
              <a:t> gir ingen signifikant påvirkning på termisk komfort</a:t>
            </a:r>
          </a:p>
          <a:p>
            <a:pPr>
              <a:lnSpc>
                <a:spcPct val="150000"/>
              </a:lnSpc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902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Konklusjon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268760"/>
            <a:ext cx="7920000" cy="4214888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mtClean="0"/>
          </a:p>
          <a:p>
            <a:pPr marL="0" indent="0">
              <a:buNone/>
            </a:pPr>
            <a:r>
              <a:rPr lang="nb-NO" smtClean="0"/>
              <a:t>Ved </a:t>
            </a:r>
            <a:r>
              <a:rPr lang="nb-NO" dirty="0" smtClean="0"/>
              <a:t>økt </a:t>
            </a:r>
            <a:r>
              <a:rPr lang="nb-NO" dirty="0" err="1" smtClean="0"/>
              <a:t>tilluftstemperatur</a:t>
            </a:r>
            <a:r>
              <a:rPr lang="nb-NO" dirty="0" smtClean="0"/>
              <a:t> i forhold til romtemperatur oppgir kvinner at de </a:t>
            </a:r>
          </a:p>
          <a:p>
            <a:pPr marL="0" indent="0">
              <a:buNone/>
            </a:pPr>
            <a:endParaRPr lang="nb-NO" sz="1000" dirty="0" smtClean="0"/>
          </a:p>
          <a:p>
            <a:r>
              <a:rPr lang="nb-NO" dirty="0"/>
              <a:t>O</a:t>
            </a:r>
            <a:r>
              <a:rPr lang="nb-NO" dirty="0" smtClean="0"/>
              <a:t>ppfatter luftkvaliteten som signifikant bedre </a:t>
            </a:r>
          </a:p>
          <a:p>
            <a:pPr marL="0" indent="0">
              <a:buNone/>
            </a:pPr>
            <a:endParaRPr lang="nb-NO" sz="1000" dirty="0" smtClean="0"/>
          </a:p>
          <a:p>
            <a:r>
              <a:rPr lang="nb-NO" dirty="0" smtClean="0"/>
              <a:t>Signifikant mindre symptomer</a:t>
            </a:r>
          </a:p>
        </p:txBody>
      </p:sp>
    </p:spTree>
    <p:extLst>
      <p:ext uri="{BB962C8B-B14F-4D97-AF65-F5344CB8AC3E}">
        <p14:creationId xmlns:p14="http://schemas.microsoft.com/office/powerpoint/2010/main" val="202225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Disposisjon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268760"/>
            <a:ext cx="7920000" cy="4926129"/>
          </a:xfrm>
        </p:spPr>
        <p:txBody>
          <a:bodyPr/>
          <a:lstStyle/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Forsøksdesign</a:t>
            </a:r>
          </a:p>
          <a:p>
            <a:endParaRPr lang="nb-NO" dirty="0" smtClean="0"/>
          </a:p>
          <a:p>
            <a:r>
              <a:rPr lang="nb-NO" dirty="0" smtClean="0"/>
              <a:t>Spørreundersøkelse</a:t>
            </a:r>
          </a:p>
          <a:p>
            <a:endParaRPr lang="nb-NO" dirty="0" smtClean="0"/>
          </a:p>
          <a:p>
            <a:r>
              <a:rPr lang="nb-NO" dirty="0" smtClean="0"/>
              <a:t>Resultater</a:t>
            </a:r>
          </a:p>
          <a:p>
            <a:pPr>
              <a:buNone/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Plan for eksperiment</a:t>
            </a:r>
            <a:endParaRPr lang="nb-N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113278"/>
              </p:ext>
            </p:extLst>
          </p:nvPr>
        </p:nvGraphicFramePr>
        <p:xfrm>
          <a:off x="539552" y="2924944"/>
          <a:ext cx="792003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34"/>
                <a:gridCol w="1131434"/>
                <a:gridCol w="1131434"/>
                <a:gridCol w="1131434"/>
                <a:gridCol w="1131434"/>
                <a:gridCol w="1131434"/>
                <a:gridCol w="1131434"/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19.01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21.01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23.01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03.02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04.02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05.02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Byggdel</a:t>
                      </a:r>
                      <a:r>
                        <a:rPr lang="nb-NO" dirty="0" smtClean="0"/>
                        <a:t> 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28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Byggdel</a:t>
                      </a:r>
                      <a:r>
                        <a:rPr lang="nb-NO" dirty="0" smtClean="0"/>
                        <a:t> B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21.5 / 28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Bygg</a:t>
                      </a:r>
                      <a:r>
                        <a:rPr lang="nb-NO" baseline="0" dirty="0" err="1" smtClean="0"/>
                        <a:t>del</a:t>
                      </a:r>
                      <a:r>
                        <a:rPr lang="nb-NO" baseline="0" dirty="0" smtClean="0"/>
                        <a:t> C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26 / 21.5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24 / 21.5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26 / 21.5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24</a:t>
                      </a:r>
                      <a:r>
                        <a:rPr lang="nb-NO" baseline="0" dirty="0" smtClean="0"/>
                        <a:t> </a:t>
                      </a:r>
                      <a:r>
                        <a:rPr lang="nb-NO" dirty="0" smtClean="0"/>
                        <a:t>/ 21.5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28 / 21.5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28 / 21.5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68000" y="1268759"/>
            <a:ext cx="7920000" cy="504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 smtClean="0"/>
              <a:t>Intervensjoner: </a:t>
            </a:r>
          </a:p>
          <a:p>
            <a:pPr lvl="1"/>
            <a:r>
              <a:rPr lang="nb-NO" dirty="0" smtClean="0"/>
              <a:t>10:00 – 10:30 og </a:t>
            </a:r>
          </a:p>
          <a:p>
            <a:pPr lvl="1"/>
            <a:r>
              <a:rPr lang="nb-NO" dirty="0" smtClean="0"/>
              <a:t>14:00 – </a:t>
            </a:r>
            <a:r>
              <a:rPr lang="nb-NO" dirty="0" smtClean="0"/>
              <a:t>14:30</a:t>
            </a:r>
            <a:endParaRPr lang="nb-NO" dirty="0" smtClean="0"/>
          </a:p>
          <a:p>
            <a:r>
              <a:rPr lang="nb-NO" dirty="0" err="1" smtClean="0"/>
              <a:t>Setpunkt</a:t>
            </a:r>
            <a:r>
              <a:rPr lang="nb-NO" dirty="0" smtClean="0"/>
              <a:t>-temperatur fra aggregat som gitt i tabellen 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For hver intervensjon ble undersøkelsen sendt ut til 53 dedikerte </a:t>
            </a:r>
            <a:r>
              <a:rPr lang="nb-NO" dirty="0" smtClean="0"/>
              <a:t>brukere</a:t>
            </a:r>
          </a:p>
          <a:p>
            <a:r>
              <a:rPr lang="nb-NO" dirty="0" smtClean="0"/>
              <a:t>Spørreundersøkelse sendt ut 10:15 og 14:15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09213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Spørreundersøkelse</a:t>
            </a:r>
            <a:endParaRPr lang="nb-NO" dirty="0"/>
          </a:p>
        </p:txBody>
      </p:sp>
      <p:pic>
        <p:nvPicPr>
          <p:cNvPr id="5" name="Content Placeholder 3" descr="Spørsmål LimeSurvey del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39752" y="764704"/>
            <a:ext cx="3816424" cy="5457036"/>
          </a:xfrm>
        </p:spPr>
      </p:pic>
    </p:spTree>
    <p:extLst>
      <p:ext uri="{BB962C8B-B14F-4D97-AF65-F5344CB8AC3E}">
        <p14:creationId xmlns:p14="http://schemas.microsoft.com/office/powerpoint/2010/main" val="5615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Spørreundersøkelse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01" y="980728"/>
            <a:ext cx="792000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dirty="0" smtClean="0"/>
              <a:t>Kjønn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Etasje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Bedrift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Kontortype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Astma, allergi, medisin, forkjølet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Start og sluttid for når brukerne besvarte undersøkelse</a:t>
            </a:r>
          </a:p>
          <a:p>
            <a:pPr>
              <a:lnSpc>
                <a:spcPct val="110000"/>
              </a:lnSpc>
            </a:pPr>
            <a:r>
              <a:rPr lang="nb-NO" dirty="0" smtClean="0"/>
              <a:t>Registrert </a:t>
            </a:r>
            <a:r>
              <a:rPr lang="nb-NO" dirty="0"/>
              <a:t>faktisk </a:t>
            </a:r>
            <a:r>
              <a:rPr lang="nb-NO" dirty="0" smtClean="0"/>
              <a:t>rom- </a:t>
            </a:r>
            <a:r>
              <a:rPr lang="nb-NO" dirty="0"/>
              <a:t>og </a:t>
            </a:r>
            <a:r>
              <a:rPr lang="nb-NO" dirty="0" err="1"/>
              <a:t>tilluftstemperatur</a:t>
            </a:r>
            <a:r>
              <a:rPr lang="nb-NO" dirty="0"/>
              <a:t> for hver </a:t>
            </a:r>
            <a:r>
              <a:rPr lang="nb-NO" dirty="0" smtClean="0"/>
              <a:t>bruker når undersøkelsen ble besvart</a:t>
            </a:r>
          </a:p>
          <a:p>
            <a:pPr>
              <a:lnSpc>
                <a:spcPct val="150000"/>
              </a:lnSpc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5879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Spørreundersøkelse</a:t>
            </a:r>
            <a:endParaRPr lang="nb-NO" dirty="0"/>
          </a:p>
        </p:txBody>
      </p:sp>
      <p:pic>
        <p:nvPicPr>
          <p:cNvPr id="5" name="Content Placeholder 3" descr="Spørsmål LimeSurve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038" y="1052736"/>
            <a:ext cx="9097962" cy="449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81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2420888"/>
            <a:ext cx="7920000" cy="936000"/>
          </a:xfrm>
        </p:spPr>
        <p:txBody>
          <a:bodyPr/>
          <a:lstStyle/>
          <a:p>
            <a:r>
              <a:rPr lang="nb-NO" dirty="0" smtClean="0"/>
              <a:t>Gjennomfører eksperimentene….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140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93446"/>
            <a:ext cx="5544616" cy="553636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Fordeling av scorer</a:t>
            </a:r>
            <a:endParaRPr lang="nb-NO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508104" y="1268760"/>
            <a:ext cx="3168352" cy="4926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—"/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itchFamily="34" charset="0"/>
              <a:buNone/>
            </a:pPr>
            <a:endParaRPr lang="nb-NO" dirty="0" smtClean="0"/>
          </a:p>
          <a:p>
            <a:r>
              <a:rPr lang="nb-NO" dirty="0" smtClean="0"/>
              <a:t>Tok kun vare på svar hvor begge i </a:t>
            </a:r>
            <a:r>
              <a:rPr lang="nb-NO" dirty="0" err="1" smtClean="0"/>
              <a:t>cross-over</a:t>
            </a:r>
            <a:r>
              <a:rPr lang="nb-NO" dirty="0"/>
              <a:t> </a:t>
            </a:r>
            <a:r>
              <a:rPr lang="nb-NO" dirty="0" smtClean="0"/>
              <a:t>var med</a:t>
            </a:r>
          </a:p>
          <a:p>
            <a:endParaRPr lang="nb-NO" sz="1400" dirty="0" smtClean="0"/>
          </a:p>
          <a:p>
            <a:r>
              <a:rPr lang="nb-NO" dirty="0" smtClean="0"/>
              <a:t>Totalt 190 svar fra 40 unike brukere </a:t>
            </a:r>
          </a:p>
          <a:p>
            <a:pPr marL="0" indent="0">
              <a:buNone/>
            </a:pPr>
            <a:endParaRPr lang="nb-NO" sz="1400" dirty="0"/>
          </a:p>
          <a:p>
            <a:r>
              <a:rPr lang="nb-NO" dirty="0" smtClean="0"/>
              <a:t>Noen brukere svarte 12 ganger andre kun 2 ganger </a:t>
            </a:r>
          </a:p>
          <a:p>
            <a:pPr>
              <a:buFont typeface="Calibri" pitchFamily="34" charset="0"/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711088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Tilluftstemperatur</a:t>
            </a:r>
            <a:r>
              <a:rPr lang="nb-NO" dirty="0" smtClean="0"/>
              <a:t> mot romtemperatur</a:t>
            </a:r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764704"/>
            <a:ext cx="5400600" cy="5392564"/>
          </a:xfrm>
        </p:spPr>
      </p:pic>
    </p:spTree>
    <p:extLst>
      <p:ext uri="{BB962C8B-B14F-4D97-AF65-F5344CB8AC3E}">
        <p14:creationId xmlns:p14="http://schemas.microsoft.com/office/powerpoint/2010/main" val="371078775"/>
      </p:ext>
    </p:extLst>
  </p:cSld>
  <p:clrMapOvr>
    <a:masterClrMapping/>
  </p:clrMapOvr>
</p:sld>
</file>

<file path=ppt/theme/theme1.xml><?xml version="1.0" encoding="utf-8"?>
<a:theme xmlns:a="http://schemas.openxmlformats.org/drawingml/2006/main" name="HIOA-mal_blå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HIOA-mal_blå</Template>
  <TotalTime>5746</TotalTime>
  <Words>645</Words>
  <Application>Microsoft Office PowerPoint</Application>
  <PresentationFormat>On-screen Show (4:3)</PresentationFormat>
  <Paragraphs>236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HIOA-mal_blå</vt:lpstr>
      <vt:lpstr>Kontrollerte forsøk med brukerrespons – forsøksdesign og resultat</vt:lpstr>
      <vt:lpstr>Disposisjon</vt:lpstr>
      <vt:lpstr>Plan for eksperiment</vt:lpstr>
      <vt:lpstr>Spørreundersøkelse</vt:lpstr>
      <vt:lpstr>Spørreundersøkelse</vt:lpstr>
      <vt:lpstr>Spørreundersøkelse</vt:lpstr>
      <vt:lpstr>Gjennomfører eksperimentene….</vt:lpstr>
      <vt:lpstr>Fordeling av scorer</vt:lpstr>
      <vt:lpstr>Tilluftstemperatur mot romtemperatur</vt:lpstr>
      <vt:lpstr>Statistisk analyse Luftkvalitet</vt:lpstr>
      <vt:lpstr>Luftkvalitet</vt:lpstr>
      <vt:lpstr>Symptomer</vt:lpstr>
      <vt:lpstr>Symptomer</vt:lpstr>
      <vt:lpstr>Termisk komfort</vt:lpstr>
      <vt:lpstr>Termisk komfort</vt:lpstr>
      <vt:lpstr>Konklusjon</vt:lpstr>
    </vt:vector>
  </TitlesOfParts>
  <Company>Høgskolen i Oslo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Beregninger ved HiOA</dc:title>
  <dc:creator>Hugo Lewi Hammer</dc:creator>
  <cp:lastModifiedBy>Hugo Lewi Hammer</cp:lastModifiedBy>
  <cp:revision>690</cp:revision>
  <cp:lastPrinted>2015-11-02T16:20:59Z</cp:lastPrinted>
  <dcterms:created xsi:type="dcterms:W3CDTF">2011-09-07T10:01:35Z</dcterms:created>
  <dcterms:modified xsi:type="dcterms:W3CDTF">2015-11-05T06:15:34Z</dcterms:modified>
</cp:coreProperties>
</file>