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0"/>
  </p:notesMasterIdLst>
  <p:sldIdLst>
    <p:sldId id="256" r:id="rId7"/>
    <p:sldId id="383" r:id="rId8"/>
    <p:sldId id="385" r:id="rId9"/>
    <p:sldId id="315" r:id="rId10"/>
    <p:sldId id="325" r:id="rId11"/>
    <p:sldId id="270" r:id="rId12"/>
    <p:sldId id="328" r:id="rId13"/>
    <p:sldId id="378" r:id="rId14"/>
    <p:sldId id="382" r:id="rId15"/>
    <p:sldId id="346" r:id="rId16"/>
    <p:sldId id="387" r:id="rId17"/>
    <p:sldId id="389" r:id="rId18"/>
    <p:sldId id="282" r:id="rId19"/>
  </p:sldIdLst>
  <p:sldSz cx="9144000" cy="5143500" type="screen16x9"/>
  <p:notesSz cx="7315200" cy="96012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38" autoAdjust="0"/>
  </p:normalViewPr>
  <p:slideViewPr>
    <p:cSldViewPr>
      <p:cViewPr>
        <p:scale>
          <a:sx n="125" d="100"/>
          <a:sy n="125" d="100"/>
        </p:scale>
        <p:origin x="-1224" y="-300"/>
      </p:cViewPr>
      <p:guideLst>
        <p:guide orient="horz" pos="1620"/>
        <p:guide pos="288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nb-NO"/>
          </a:p>
        </p:txBody>
      </p:sp>
      <p:sp>
        <p:nvSpPr>
          <p:cNvPr id="3" name="Plassholder for dato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C4E5F2B-F22D-4CDC-BE84-A4AAC87ED3FE}" type="datetimeFigureOut">
              <a:rPr lang="nb-NO" smtClean="0"/>
              <a:t>05.11.2015</a:t>
            </a:fld>
            <a:endParaRPr lang="nb-NO"/>
          </a:p>
        </p:txBody>
      </p:sp>
      <p:sp>
        <p:nvSpPr>
          <p:cNvPr id="4" name="Plassholder for lysbilde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nb-NO"/>
          </a:p>
        </p:txBody>
      </p:sp>
      <p:sp>
        <p:nvSpPr>
          <p:cNvPr id="5" name="Plassholder for notat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nb-NO"/>
          </a:p>
        </p:txBody>
      </p:sp>
      <p:sp>
        <p:nvSpPr>
          <p:cNvPr id="7" name="Plassholder for lysbildenumm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61853F5-ED9F-4027-9F4B-8114B31A8EC6}" type="slidenum">
              <a:rPr lang="nb-NO" smtClean="0"/>
              <a:t>‹#›</a:t>
            </a:fld>
            <a:endParaRPr lang="nb-NO"/>
          </a:p>
        </p:txBody>
      </p:sp>
    </p:spTree>
    <p:extLst>
      <p:ext uri="{BB962C8B-B14F-4D97-AF65-F5344CB8AC3E}">
        <p14:creationId xmlns:p14="http://schemas.microsoft.com/office/powerpoint/2010/main" val="3381932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61853F5-ED9F-4027-9F4B-8114B31A8EC6}" type="slidenum">
              <a:rPr lang="nb-NO" smtClean="0"/>
              <a:t>2</a:t>
            </a:fld>
            <a:endParaRPr lang="nb-NO"/>
          </a:p>
        </p:txBody>
      </p:sp>
    </p:spTree>
    <p:extLst>
      <p:ext uri="{BB962C8B-B14F-4D97-AF65-F5344CB8AC3E}">
        <p14:creationId xmlns:p14="http://schemas.microsoft.com/office/powerpoint/2010/main" val="41613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457200" y="720725"/>
            <a:ext cx="6400800" cy="3600450"/>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a:defRPr/>
            </a:pPr>
            <a:fld id="{309B75EC-13DA-40A4-A12F-C394BF1284C6}" type="slidenum">
              <a:rPr lang="nn-NO" smtClean="0"/>
              <a:pPr>
                <a:defRPr/>
              </a:pPr>
              <a:t>4</a:t>
            </a:fld>
            <a:endParaRPr lang="nn-NO"/>
          </a:p>
        </p:txBody>
      </p:sp>
    </p:spTree>
    <p:extLst>
      <p:ext uri="{BB962C8B-B14F-4D97-AF65-F5344CB8AC3E}">
        <p14:creationId xmlns:p14="http://schemas.microsoft.com/office/powerpoint/2010/main" val="258471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457200" y="720725"/>
            <a:ext cx="6400800" cy="3600450"/>
          </a:xfrm>
        </p:spPr>
      </p:sp>
      <p:sp>
        <p:nvSpPr>
          <p:cNvPr id="3" name="Plassholder for notater 2"/>
          <p:cNvSpPr>
            <a:spLocks noGrp="1"/>
          </p:cNvSpPr>
          <p:nvPr>
            <p:ph type="body" idx="1"/>
          </p:nvPr>
        </p:nvSpPr>
        <p:spPr/>
        <p:txBody>
          <a:bodyPr/>
          <a:lstStyle/>
          <a:p>
            <a:pPr marL="174860" indent="-174860">
              <a:buFont typeface="Arial" panose="020B0604020202020204" pitchFamily="34" charset="0"/>
              <a:buChar char="•"/>
            </a:pPr>
            <a:r>
              <a:rPr lang="nb-NO" dirty="0" smtClean="0"/>
              <a:t>Vent. Anlegget ventilerer, varmer og kjøler</a:t>
            </a:r>
          </a:p>
          <a:p>
            <a:pPr marL="174860" indent="-174860">
              <a:buFont typeface="Arial" panose="020B0604020202020204" pitchFamily="34" charset="0"/>
              <a:buChar char="•"/>
            </a:pPr>
            <a:r>
              <a:rPr lang="nb-NO" baseline="0" dirty="0" smtClean="0"/>
              <a:t>Ingen tradisjonelle radiatorer/ varmeovner </a:t>
            </a:r>
            <a:endParaRPr lang="nb-NO" dirty="0" smtClean="0"/>
          </a:p>
          <a:p>
            <a:pPr marL="174860" indent="-174860">
              <a:buFont typeface="Arial" panose="020B0604020202020204" pitchFamily="34" charset="0"/>
              <a:buChar char="•"/>
            </a:pPr>
            <a:r>
              <a:rPr lang="nb-NO" dirty="0" smtClean="0"/>
              <a:t>Husk </a:t>
            </a:r>
            <a:r>
              <a:rPr lang="nb-NO" dirty="0" err="1" smtClean="0"/>
              <a:t>lysstyring</a:t>
            </a:r>
            <a:endParaRPr lang="nb-NO" dirty="0" smtClean="0"/>
          </a:p>
          <a:p>
            <a:pPr marL="174860" indent="-174860">
              <a:buFont typeface="Arial" panose="020B0604020202020204" pitchFamily="34" charset="0"/>
              <a:buChar char="•"/>
            </a:pPr>
            <a:r>
              <a:rPr lang="nb-NO" dirty="0" err="1" smtClean="0"/>
              <a:t>Passivhus</a:t>
            </a:r>
            <a:r>
              <a:rPr lang="nb-NO" dirty="0" smtClean="0"/>
              <a:t> – maks 2,5</a:t>
            </a:r>
            <a:r>
              <a:rPr lang="nb-NO" baseline="0" dirty="0" smtClean="0"/>
              <a:t> °</a:t>
            </a:r>
            <a:r>
              <a:rPr lang="nb-NO" dirty="0" smtClean="0"/>
              <a:t>C  </a:t>
            </a:r>
            <a:r>
              <a:rPr lang="nb-NO" dirty="0" err="1" smtClean="0"/>
              <a:t>overtemp</a:t>
            </a:r>
            <a:r>
              <a:rPr lang="nb-NO" dirty="0" smtClean="0"/>
              <a:t>. I praksis ved DUT</a:t>
            </a:r>
            <a:endParaRPr lang="nb-NO" dirty="0"/>
          </a:p>
        </p:txBody>
      </p:sp>
      <p:sp>
        <p:nvSpPr>
          <p:cNvPr id="4" name="Plassholder for lysbildenummer 3"/>
          <p:cNvSpPr>
            <a:spLocks noGrp="1"/>
          </p:cNvSpPr>
          <p:nvPr>
            <p:ph type="sldNum" sz="quarter" idx="10"/>
          </p:nvPr>
        </p:nvSpPr>
        <p:spPr/>
        <p:txBody>
          <a:bodyPr/>
          <a:lstStyle/>
          <a:p>
            <a:pPr>
              <a:defRPr/>
            </a:pPr>
            <a:fld id="{309B75EC-13DA-40A4-A12F-C394BF1284C6}" type="slidenum">
              <a:rPr lang="nn-NO" smtClean="0"/>
              <a:pPr>
                <a:defRPr/>
              </a:pPr>
              <a:t>5</a:t>
            </a:fld>
            <a:endParaRPr lang="nn-NO"/>
          </a:p>
        </p:txBody>
      </p:sp>
    </p:spTree>
    <p:extLst>
      <p:ext uri="{BB962C8B-B14F-4D97-AF65-F5344CB8AC3E}">
        <p14:creationId xmlns:p14="http://schemas.microsoft.com/office/powerpoint/2010/main" val="1829676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marL="174860" indent="-174860">
              <a:buFont typeface="Arial" panose="020B0604020202020204" pitchFamily="34" charset="0"/>
              <a:buChar char="•"/>
            </a:pPr>
            <a:r>
              <a:rPr lang="nb-NO" dirty="0" smtClean="0"/>
              <a:t>Hva skjer utenom arbeidstid</a:t>
            </a:r>
          </a:p>
          <a:p>
            <a:pPr marL="174860" indent="-174860">
              <a:buFont typeface="Arial" panose="020B0604020202020204" pitchFamily="34" charset="0"/>
              <a:buChar char="•"/>
            </a:pPr>
            <a:r>
              <a:rPr lang="nb-NO" dirty="0" smtClean="0"/>
              <a:t>Ingen </a:t>
            </a:r>
            <a:r>
              <a:rPr lang="nb-NO" dirty="0" err="1" smtClean="0"/>
              <a:t>urstyring</a:t>
            </a:r>
            <a:r>
              <a:rPr lang="nb-NO" dirty="0" smtClean="0"/>
              <a:t>, men presensstyring</a:t>
            </a:r>
            <a:endParaRPr lang="nb-NO" dirty="0"/>
          </a:p>
        </p:txBody>
      </p:sp>
      <p:sp>
        <p:nvSpPr>
          <p:cNvPr id="4" name="Slide Number Placeholder 3"/>
          <p:cNvSpPr>
            <a:spLocks noGrp="1"/>
          </p:cNvSpPr>
          <p:nvPr>
            <p:ph type="sldNum" sz="quarter" idx="10"/>
          </p:nvPr>
        </p:nvSpPr>
        <p:spPr/>
        <p:txBody>
          <a:bodyPr/>
          <a:lstStyle/>
          <a:p>
            <a:pPr>
              <a:defRPr/>
            </a:pPr>
            <a:fld id="{309B75EC-13DA-40A4-A12F-C394BF1284C6}" type="slidenum">
              <a:rPr lang="nn-NO" smtClean="0"/>
              <a:pPr>
                <a:defRPr/>
              </a:pPr>
              <a:t>6</a:t>
            </a:fld>
            <a:endParaRPr lang="nn-NO"/>
          </a:p>
        </p:txBody>
      </p:sp>
    </p:spTree>
    <p:extLst>
      <p:ext uri="{BB962C8B-B14F-4D97-AF65-F5344CB8AC3E}">
        <p14:creationId xmlns:p14="http://schemas.microsoft.com/office/powerpoint/2010/main" val="2604407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marL="174860" indent="-174860">
              <a:buFont typeface="Arial" panose="020B0604020202020204" pitchFamily="34" charset="0"/>
              <a:buChar char="•"/>
            </a:pPr>
            <a:r>
              <a:rPr lang="nb-NO" dirty="0" smtClean="0"/>
              <a:t>Styres av </a:t>
            </a:r>
            <a:r>
              <a:rPr lang="nb-NO" dirty="0" err="1" smtClean="0"/>
              <a:t>Lindinventsystemet</a:t>
            </a:r>
            <a:endParaRPr lang="nb-NO" dirty="0" smtClean="0"/>
          </a:p>
          <a:p>
            <a:pPr marL="174860" indent="-174860">
              <a:buFont typeface="Arial" panose="020B0604020202020204" pitchFamily="34" charset="0"/>
              <a:buChar char="•"/>
            </a:pPr>
            <a:r>
              <a:rPr lang="nb-NO" dirty="0" smtClean="0"/>
              <a:t>Brukes ved lave utetemperaturer og/ eller når rom/ soner ikke er i  bruk</a:t>
            </a:r>
          </a:p>
          <a:p>
            <a:pPr marL="174860" indent="-174860">
              <a:buFont typeface="Arial" panose="020B0604020202020204" pitchFamily="34" charset="0"/>
              <a:buChar char="•"/>
            </a:pPr>
            <a:r>
              <a:rPr lang="nb-NO" dirty="0" smtClean="0"/>
              <a:t>Ca. 2 % av tiden i fyringssesongen ???</a:t>
            </a:r>
            <a:endParaRPr lang="nb-NO" dirty="0"/>
          </a:p>
        </p:txBody>
      </p:sp>
      <p:sp>
        <p:nvSpPr>
          <p:cNvPr id="4" name="Slide Number Placeholder 3"/>
          <p:cNvSpPr>
            <a:spLocks noGrp="1"/>
          </p:cNvSpPr>
          <p:nvPr>
            <p:ph type="sldNum" sz="quarter" idx="10"/>
          </p:nvPr>
        </p:nvSpPr>
        <p:spPr/>
        <p:txBody>
          <a:bodyPr/>
          <a:lstStyle/>
          <a:p>
            <a:pPr>
              <a:defRPr/>
            </a:pPr>
            <a:fld id="{309B75EC-13DA-40A4-A12F-C394BF1284C6}" type="slidenum">
              <a:rPr lang="nn-NO" smtClean="0"/>
              <a:pPr>
                <a:defRPr/>
              </a:pPr>
              <a:t>7</a:t>
            </a:fld>
            <a:endParaRPr lang="nn-NO"/>
          </a:p>
        </p:txBody>
      </p:sp>
    </p:spTree>
    <p:extLst>
      <p:ext uri="{BB962C8B-B14F-4D97-AF65-F5344CB8AC3E}">
        <p14:creationId xmlns:p14="http://schemas.microsoft.com/office/powerpoint/2010/main" val="705828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marL="174860" indent="-174860" defTabSz="966612">
              <a:buFont typeface="Arial" panose="020B0604020202020204" pitchFamily="34" charset="0"/>
              <a:buChar char="•"/>
              <a:defRPr/>
            </a:pPr>
            <a:r>
              <a:rPr lang="nb-NO" sz="1300" dirty="0"/>
              <a:t>«At spana er at ana, at </a:t>
            </a:r>
            <a:r>
              <a:rPr lang="nb-NO" sz="1300" dirty="0" err="1"/>
              <a:t>mäta</a:t>
            </a:r>
            <a:r>
              <a:rPr lang="nb-NO" sz="1300" dirty="0"/>
              <a:t> er at </a:t>
            </a:r>
            <a:r>
              <a:rPr lang="nb-NO" sz="1300" dirty="0" err="1"/>
              <a:t>väta</a:t>
            </a:r>
            <a:r>
              <a:rPr lang="nb-NO" sz="1300" dirty="0"/>
              <a:t>…»</a:t>
            </a:r>
          </a:p>
          <a:p>
            <a:pPr marL="174860" indent="-174860">
              <a:buFont typeface="Arial" panose="020B0604020202020204" pitchFamily="34" charset="0"/>
              <a:buChar char="•"/>
            </a:pPr>
            <a:r>
              <a:rPr lang="nb-NO" dirty="0" smtClean="0"/>
              <a:t>Test av </a:t>
            </a:r>
            <a:r>
              <a:rPr lang="nb-NO" dirty="0" err="1" smtClean="0"/>
              <a:t>overtemperaturens</a:t>
            </a:r>
            <a:r>
              <a:rPr lang="nb-NO" dirty="0" smtClean="0"/>
              <a:t> innvirkning på ventilasjonseffektiviteten</a:t>
            </a:r>
          </a:p>
          <a:p>
            <a:pPr marL="174860" indent="-174860">
              <a:buFont typeface="Arial" panose="020B0604020202020204" pitchFamily="34" charset="0"/>
              <a:buChar char="•"/>
            </a:pPr>
            <a:r>
              <a:rPr lang="nb-NO" dirty="0" smtClean="0"/>
              <a:t>CFD beregninger – feltmålinger</a:t>
            </a:r>
          </a:p>
          <a:p>
            <a:pPr marL="174860" indent="-174860">
              <a:buFont typeface="Arial" panose="020B0604020202020204" pitchFamily="34" charset="0"/>
              <a:buChar char="•"/>
            </a:pPr>
            <a:r>
              <a:rPr lang="nb-NO" dirty="0" smtClean="0"/>
              <a:t>Intervensjonsstudier mot brukerne av bygget  - </a:t>
            </a:r>
            <a:r>
              <a:rPr lang="nb-NO" dirty="0" err="1" smtClean="0"/>
              <a:t>reg</a:t>
            </a:r>
            <a:r>
              <a:rPr lang="nb-NO" dirty="0" smtClean="0"/>
              <a:t> . Av temp</a:t>
            </a:r>
            <a:endParaRPr lang="nb-NO" dirty="0"/>
          </a:p>
        </p:txBody>
      </p:sp>
      <p:sp>
        <p:nvSpPr>
          <p:cNvPr id="4" name="Slide Number Placeholder 3"/>
          <p:cNvSpPr>
            <a:spLocks noGrp="1"/>
          </p:cNvSpPr>
          <p:nvPr>
            <p:ph type="sldNum" sz="quarter" idx="10"/>
          </p:nvPr>
        </p:nvSpPr>
        <p:spPr/>
        <p:txBody>
          <a:bodyPr/>
          <a:lstStyle/>
          <a:p>
            <a:pPr>
              <a:defRPr/>
            </a:pPr>
            <a:fld id="{309B75EC-13DA-40A4-A12F-C394BF1284C6}" type="slidenum">
              <a:rPr lang="nn-NO" smtClean="0"/>
              <a:pPr>
                <a:defRPr/>
              </a:pPr>
              <a:t>10</a:t>
            </a:fld>
            <a:endParaRPr lang="nn-NO"/>
          </a:p>
        </p:txBody>
      </p:sp>
    </p:spTree>
    <p:extLst>
      <p:ext uri="{BB962C8B-B14F-4D97-AF65-F5344CB8AC3E}">
        <p14:creationId xmlns:p14="http://schemas.microsoft.com/office/powerpoint/2010/main" val="2982484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nb-NO" dirty="0" smtClean="0"/>
              <a:t>GK fikk  sin eget</a:t>
            </a:r>
            <a:r>
              <a:rPr lang="nb-NO" baseline="0" dirty="0" smtClean="0"/>
              <a:t> fullskala «forskningsobjekt» vår engen «ingeniørlekekasse»</a:t>
            </a:r>
            <a:endParaRPr lang="nb-NO" dirty="0"/>
          </a:p>
        </p:txBody>
      </p:sp>
      <p:sp>
        <p:nvSpPr>
          <p:cNvPr id="4" name="Slide Number Placeholder 3"/>
          <p:cNvSpPr>
            <a:spLocks noGrp="1"/>
          </p:cNvSpPr>
          <p:nvPr>
            <p:ph type="sldNum" sz="quarter" idx="10"/>
          </p:nvPr>
        </p:nvSpPr>
        <p:spPr/>
        <p:txBody>
          <a:bodyPr/>
          <a:lstStyle/>
          <a:p>
            <a:fld id="{A61853F5-ED9F-4027-9F4B-8114B31A8EC6}" type="slidenum">
              <a:rPr lang="nb-NO" smtClean="0"/>
              <a:t>11</a:t>
            </a:fld>
            <a:endParaRPr lang="nb-NO"/>
          </a:p>
        </p:txBody>
      </p:sp>
    </p:spTree>
    <p:extLst>
      <p:ext uri="{BB962C8B-B14F-4D97-AF65-F5344CB8AC3E}">
        <p14:creationId xmlns:p14="http://schemas.microsoft.com/office/powerpoint/2010/main" val="4140596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nb-NO" dirty="0" smtClean="0"/>
              <a:t>Vi blir mer konkurransedyktige når vi vet at ting fungerer, ingen «tillegg» i </a:t>
            </a:r>
            <a:r>
              <a:rPr lang="nb-NO" smtClean="0"/>
              <a:t>pris </a:t>
            </a:r>
            <a:r>
              <a:rPr lang="nb-NO" smtClean="0"/>
              <a:t>på grunn </a:t>
            </a:r>
            <a:r>
              <a:rPr lang="nb-NO" dirty="0" smtClean="0"/>
              <a:t>av usikkerhet.</a:t>
            </a:r>
            <a:endParaRPr lang="nb-NO" dirty="0"/>
          </a:p>
        </p:txBody>
      </p:sp>
      <p:sp>
        <p:nvSpPr>
          <p:cNvPr id="4" name="Slide Number Placeholder 3"/>
          <p:cNvSpPr>
            <a:spLocks noGrp="1"/>
          </p:cNvSpPr>
          <p:nvPr>
            <p:ph type="sldNum" sz="quarter" idx="10"/>
          </p:nvPr>
        </p:nvSpPr>
        <p:spPr/>
        <p:txBody>
          <a:bodyPr/>
          <a:lstStyle/>
          <a:p>
            <a:fld id="{A61853F5-ED9F-4027-9F4B-8114B31A8EC6}" type="slidenum">
              <a:rPr lang="nb-NO" smtClean="0"/>
              <a:t>12</a:t>
            </a:fld>
            <a:endParaRPr lang="nb-NO"/>
          </a:p>
        </p:txBody>
      </p:sp>
    </p:spTree>
    <p:extLst>
      <p:ext uri="{BB962C8B-B14F-4D97-AF65-F5344CB8AC3E}">
        <p14:creationId xmlns:p14="http://schemas.microsoft.com/office/powerpoint/2010/main" val="33030488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pic>
        <p:nvPicPr>
          <p:cNvPr id="1029" name="Picture 5" descr="O:\AVD\103-Konsern\2. Presentasjoner\Ny_mal_2014_2015\Ny_16_9_format\Topp_Bunnfelt\Bunn_96ppi.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77972"/>
            <a:ext cx="9143999" cy="165528"/>
          </a:xfrm>
          <a:prstGeom prst="rect">
            <a:avLst/>
          </a:prstGeom>
          <a:noFill/>
          <a:extLst>
            <a:ext uri="{909E8E84-426E-40DD-AFC4-6F175D3DCCD1}">
              <a14:hiddenFill xmlns:a14="http://schemas.microsoft.com/office/drawing/2010/main">
                <a:solidFill>
                  <a:srgbClr val="FFFFFF"/>
                </a:solidFill>
              </a14:hiddenFill>
            </a:ext>
          </a:extLst>
        </p:spPr>
      </p:pic>
      <p:sp>
        <p:nvSpPr>
          <p:cNvPr id="2" name="Tittel 1"/>
          <p:cNvSpPr>
            <a:spLocks noGrp="1"/>
          </p:cNvSpPr>
          <p:nvPr>
            <p:ph type="ctrTitle"/>
          </p:nvPr>
        </p:nvSpPr>
        <p:spPr>
          <a:xfrm>
            <a:off x="685800" y="1248157"/>
            <a:ext cx="7772400" cy="351295"/>
          </a:xfrm>
        </p:spPr>
        <p:txBody>
          <a:bodyPr>
            <a:normAutofit/>
          </a:bodyPr>
          <a:lstStyle>
            <a:lvl1pPr>
              <a:defRPr sz="1800">
                <a:solidFill>
                  <a:schemeClr val="tx1">
                    <a:lumMod val="50000"/>
                    <a:lumOff val="50000"/>
                  </a:schemeClr>
                </a:solidFill>
                <a:latin typeface="Arial" panose="020B0604020202020204" pitchFamily="34" charset="0"/>
                <a:cs typeface="Arial" panose="020B0604020202020204" pitchFamily="34" charset="0"/>
              </a:defRPr>
            </a:lvl1pPr>
          </a:lstStyle>
          <a:p>
            <a:r>
              <a:rPr lang="nb-NO" smtClean="0"/>
              <a:t>Klikk for å redigere tittelstil</a:t>
            </a:r>
            <a:endParaRPr lang="nb-NO" dirty="0"/>
          </a:p>
        </p:txBody>
      </p:sp>
      <p:sp>
        <p:nvSpPr>
          <p:cNvPr id="3" name="Undertittel 2"/>
          <p:cNvSpPr>
            <a:spLocks noGrp="1"/>
          </p:cNvSpPr>
          <p:nvPr>
            <p:ph type="subTitle" idx="1"/>
          </p:nvPr>
        </p:nvSpPr>
        <p:spPr>
          <a:xfrm>
            <a:off x="1371600" y="1635646"/>
            <a:ext cx="6400800" cy="214923"/>
          </a:xfrm>
        </p:spPr>
        <p:txBody>
          <a:bodyPr>
            <a:noAutofit/>
          </a:bodyPr>
          <a:lstStyle>
            <a:lvl1pPr marL="0" indent="0" algn="ctr">
              <a:buNone/>
              <a:defRPr sz="1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dirty="0"/>
          </a:p>
        </p:txBody>
      </p:sp>
      <p:sp>
        <p:nvSpPr>
          <p:cNvPr id="4" name="Plassholder for dato 3"/>
          <p:cNvSpPr>
            <a:spLocks noGrp="1"/>
          </p:cNvSpPr>
          <p:nvPr>
            <p:ph type="dt" sz="half" idx="10"/>
          </p:nvPr>
        </p:nvSpPr>
        <p:spPr>
          <a:xfrm>
            <a:off x="467544" y="5004038"/>
            <a:ext cx="2133600" cy="136447"/>
          </a:xfrm>
        </p:spPr>
        <p:txBody>
          <a:bodyPr/>
          <a:lstStyle>
            <a:lvl1pPr>
              <a:defRPr sz="800">
                <a:solidFill>
                  <a:schemeClr val="bg1"/>
                </a:solidFill>
                <a:latin typeface="Arial" panose="020B0604020202020204" pitchFamily="34" charset="0"/>
                <a:cs typeface="Arial" panose="020B0604020202020204" pitchFamily="34" charset="0"/>
              </a:defRPr>
            </a:lvl1pPr>
          </a:lstStyle>
          <a:p>
            <a:fld id="{E8C834CD-56B9-4C23-BC88-A64FA0EFBB24}" type="datetime1">
              <a:rPr lang="nb-NO" smtClean="0"/>
              <a:t>05.11.2015</a:t>
            </a:fld>
            <a:endParaRPr lang="nb-NO"/>
          </a:p>
        </p:txBody>
      </p:sp>
      <p:sp>
        <p:nvSpPr>
          <p:cNvPr id="5" name="Plassholder for bunntekst 4"/>
          <p:cNvSpPr>
            <a:spLocks noGrp="1"/>
          </p:cNvSpPr>
          <p:nvPr>
            <p:ph type="ftr" sz="quarter" idx="11"/>
          </p:nvPr>
        </p:nvSpPr>
        <p:spPr>
          <a:xfrm>
            <a:off x="3124200" y="5000870"/>
            <a:ext cx="2895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r>
              <a:rPr lang="nb-NO" smtClean="0"/>
              <a:t>Rediger bunntekst</a:t>
            </a:r>
            <a:endParaRPr lang="nb-NO" dirty="0"/>
          </a:p>
        </p:txBody>
      </p:sp>
      <p:sp>
        <p:nvSpPr>
          <p:cNvPr id="6" name="Plassholder for lysbildenummer 5"/>
          <p:cNvSpPr>
            <a:spLocks noGrp="1"/>
          </p:cNvSpPr>
          <p:nvPr>
            <p:ph type="sldNum" sz="quarter" idx="12"/>
          </p:nvPr>
        </p:nvSpPr>
        <p:spPr>
          <a:xfrm>
            <a:off x="8464141" y="5001563"/>
            <a:ext cx="679831"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8F22D3A8-F005-4E53-90AD-76CCA2618B46}" type="slidenum">
              <a:rPr lang="nb-NO" smtClean="0"/>
              <a:pPr/>
              <a:t>‹#›</a:t>
            </a:fld>
            <a:endParaRPr lang="nb-NO" dirty="0"/>
          </a:p>
        </p:txBody>
      </p:sp>
      <p:sp>
        <p:nvSpPr>
          <p:cNvPr id="8" name="Plassholder for bilde 7"/>
          <p:cNvSpPr>
            <a:spLocks noGrp="1"/>
          </p:cNvSpPr>
          <p:nvPr>
            <p:ph type="pic" sz="quarter" idx="13"/>
          </p:nvPr>
        </p:nvSpPr>
        <p:spPr>
          <a:xfrm>
            <a:off x="0" y="2041433"/>
            <a:ext cx="9144000" cy="2930400"/>
          </a:xfrm>
        </p:spPr>
        <p:txBody>
          <a:bodyPr/>
          <a:lstStyle/>
          <a:p>
            <a:r>
              <a:rPr lang="nb-NO" smtClean="0"/>
              <a:t>Klikk ikonet for å legge til et bilde</a:t>
            </a:r>
            <a:endParaRPr lang="nb-NO"/>
          </a:p>
        </p:txBody>
      </p:sp>
      <p:pic>
        <p:nvPicPr>
          <p:cNvPr id="1027" name="Picture 3" descr="O:\AVD\103-Konsern\2. Presentasjoner\Ny_mal_2014_2015\Ny_16_9_format\Topp_Bunnfelt\Topp1s_96ppi.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0"/>
            <a:ext cx="9144000" cy="1073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49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26760"/>
            <a:ext cx="8229600" cy="857250"/>
          </a:xfrm>
        </p:spPr>
        <p:txBody>
          <a:bodyPr>
            <a:normAutofit/>
          </a:bodyPr>
          <a:lstStyle>
            <a:lvl1pPr algn="l">
              <a:defRPr sz="1800">
                <a:solidFill>
                  <a:schemeClr val="tx1">
                    <a:lumMod val="50000"/>
                    <a:lumOff val="50000"/>
                  </a:schemeClr>
                </a:solidFill>
                <a:latin typeface="Arial" panose="020B0604020202020204" pitchFamily="34" charset="0"/>
                <a:cs typeface="Arial" panose="020B0604020202020204" pitchFamily="34" charset="0"/>
              </a:defRPr>
            </a:lvl1pPr>
          </a:lstStyle>
          <a:p>
            <a:r>
              <a:rPr lang="nb-NO" smtClean="0"/>
              <a:t>Klikk for å redigere tittelstil</a:t>
            </a:r>
            <a:endParaRPr lang="nb-NO" dirty="0"/>
          </a:p>
        </p:txBody>
      </p:sp>
      <p:sp>
        <p:nvSpPr>
          <p:cNvPr id="3" name="Plassholder for innhold 2"/>
          <p:cNvSpPr>
            <a:spLocks noGrp="1"/>
          </p:cNvSpPr>
          <p:nvPr>
            <p:ph idx="1"/>
          </p:nvPr>
        </p:nvSpPr>
        <p:spPr/>
        <p:txBody>
          <a:bodyPr>
            <a:normAutofit/>
          </a:bodyPr>
          <a:lstStyle>
            <a:lvl1pPr>
              <a:defRPr sz="1200">
                <a:solidFill>
                  <a:schemeClr val="tx1">
                    <a:lumMod val="50000"/>
                    <a:lumOff val="50000"/>
                  </a:schemeClr>
                </a:solidFill>
                <a:latin typeface="Arial" panose="020B0604020202020204" pitchFamily="34" charset="0"/>
                <a:cs typeface="Arial" panose="020B0604020202020204" pitchFamily="34" charset="0"/>
              </a:defRPr>
            </a:lvl1pPr>
            <a:lvl2pPr>
              <a:defRPr sz="1200">
                <a:solidFill>
                  <a:schemeClr val="tx1">
                    <a:lumMod val="50000"/>
                    <a:lumOff val="50000"/>
                  </a:schemeClr>
                </a:solidFill>
                <a:latin typeface="Arial" panose="020B0604020202020204" pitchFamily="34" charset="0"/>
                <a:cs typeface="Arial" panose="020B0604020202020204" pitchFamily="34" charset="0"/>
              </a:defRPr>
            </a:lvl2pPr>
            <a:lvl3pPr>
              <a:defRPr sz="1200">
                <a:solidFill>
                  <a:schemeClr val="tx1">
                    <a:lumMod val="50000"/>
                    <a:lumOff val="50000"/>
                  </a:schemeClr>
                </a:solidFill>
                <a:latin typeface="Arial" panose="020B0604020202020204" pitchFamily="34" charset="0"/>
                <a:cs typeface="Arial" panose="020B0604020202020204" pitchFamily="34" charset="0"/>
              </a:defRPr>
            </a:lvl3pPr>
            <a:lvl4pPr>
              <a:defRPr sz="1200">
                <a:solidFill>
                  <a:schemeClr val="tx1">
                    <a:lumMod val="50000"/>
                    <a:lumOff val="50000"/>
                  </a:schemeClr>
                </a:solidFill>
                <a:latin typeface="Arial" panose="020B0604020202020204" pitchFamily="34" charset="0"/>
                <a:cs typeface="Arial" panose="020B0604020202020204" pitchFamily="34" charset="0"/>
              </a:defRPr>
            </a:lvl4pPr>
            <a:lvl5pPr>
              <a:defRPr sz="1200">
                <a:solidFill>
                  <a:schemeClr val="tx1">
                    <a:lumMod val="50000"/>
                    <a:lumOff val="50000"/>
                  </a:schemeClr>
                </a:solidFill>
                <a:latin typeface="Arial" panose="020B0604020202020204" pitchFamily="34" charset="0"/>
                <a:cs typeface="Arial" panose="020B0604020202020204" pitchFamily="34" charset="0"/>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2052" name="Picture 4" descr="O:\AVD\103-Konsern\2. Presentasjoner\Ny_mal_2014_2015\Ny_16_9_format\Topp_Bunnfelt\Topp_underside_96ppi.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847"/>
            <a:ext cx="9144000" cy="51941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O:\AVD\103-Konsern\2. Presentasjoner\Ny_mal_2014_2015\Ny_16_9_format\Topp_Bunnfelt\Bunn_96ppi.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977972"/>
            <a:ext cx="9143999" cy="165528"/>
          </a:xfrm>
          <a:prstGeom prst="rect">
            <a:avLst/>
          </a:prstGeom>
          <a:noFill/>
          <a:extLst>
            <a:ext uri="{909E8E84-426E-40DD-AFC4-6F175D3DCCD1}">
              <a14:hiddenFill xmlns:a14="http://schemas.microsoft.com/office/drawing/2010/main">
                <a:solidFill>
                  <a:srgbClr val="FFFFFF"/>
                </a:solidFill>
              </a14:hiddenFill>
            </a:ext>
          </a:extLst>
        </p:spPr>
      </p:pic>
      <p:sp>
        <p:nvSpPr>
          <p:cNvPr id="10" name="Plassholder for dato 3"/>
          <p:cNvSpPr>
            <a:spLocks noGrp="1"/>
          </p:cNvSpPr>
          <p:nvPr>
            <p:ph type="dt" sz="half" idx="10"/>
          </p:nvPr>
        </p:nvSpPr>
        <p:spPr>
          <a:xfrm>
            <a:off x="467544" y="5004038"/>
            <a:ext cx="2133600" cy="136447"/>
          </a:xfrm>
        </p:spPr>
        <p:txBody>
          <a:bodyPr/>
          <a:lstStyle>
            <a:lvl1pPr>
              <a:defRPr sz="800">
                <a:solidFill>
                  <a:schemeClr val="bg1"/>
                </a:solidFill>
                <a:latin typeface="Arial" panose="020B0604020202020204" pitchFamily="34" charset="0"/>
                <a:cs typeface="Arial" panose="020B0604020202020204" pitchFamily="34" charset="0"/>
              </a:defRPr>
            </a:lvl1pPr>
          </a:lstStyle>
          <a:p>
            <a:fld id="{E8C834CD-56B9-4C23-BC88-A64FA0EFBB24}" type="datetime1">
              <a:rPr lang="nb-NO" smtClean="0"/>
              <a:t>05.11.2015</a:t>
            </a:fld>
            <a:endParaRPr lang="nb-NO"/>
          </a:p>
        </p:txBody>
      </p:sp>
      <p:sp>
        <p:nvSpPr>
          <p:cNvPr id="12" name="Plassholder for bunntekst 4"/>
          <p:cNvSpPr>
            <a:spLocks noGrp="1"/>
          </p:cNvSpPr>
          <p:nvPr>
            <p:ph type="ftr" sz="quarter" idx="11"/>
          </p:nvPr>
        </p:nvSpPr>
        <p:spPr>
          <a:xfrm>
            <a:off x="3124200" y="5000870"/>
            <a:ext cx="2895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r>
              <a:rPr lang="nb-NO" smtClean="0"/>
              <a:t>Rediger bunntekst</a:t>
            </a:r>
            <a:endParaRPr lang="nb-NO" dirty="0"/>
          </a:p>
        </p:txBody>
      </p:sp>
      <p:sp>
        <p:nvSpPr>
          <p:cNvPr id="13" name="Plassholder for lysbildenummer 5"/>
          <p:cNvSpPr>
            <a:spLocks noGrp="1"/>
          </p:cNvSpPr>
          <p:nvPr>
            <p:ph type="sldNum" sz="quarter" idx="12"/>
          </p:nvPr>
        </p:nvSpPr>
        <p:spPr>
          <a:xfrm>
            <a:off x="8464141" y="5001563"/>
            <a:ext cx="679831"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8F22D3A8-F005-4E53-90AD-76CCA2618B46}" type="slidenum">
              <a:rPr lang="nb-NO" smtClean="0"/>
              <a:pPr/>
              <a:t>‹#›</a:t>
            </a:fld>
            <a:endParaRPr lang="nb-NO" dirty="0"/>
          </a:p>
        </p:txBody>
      </p:sp>
    </p:spTree>
    <p:extLst>
      <p:ext uri="{BB962C8B-B14F-4D97-AF65-F5344CB8AC3E}">
        <p14:creationId xmlns:p14="http://schemas.microsoft.com/office/powerpoint/2010/main" val="408320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loverskrift">
    <p:spTree>
      <p:nvGrpSpPr>
        <p:cNvPr id="1" name=""/>
        <p:cNvGrpSpPr/>
        <p:nvPr/>
      </p:nvGrpSpPr>
      <p:grpSpPr>
        <a:xfrm>
          <a:off x="0" y="0"/>
          <a:ext cx="0" cy="0"/>
          <a:chOff x="0" y="0"/>
          <a:chExt cx="0" cy="0"/>
        </a:xfrm>
      </p:grpSpPr>
      <p:pic>
        <p:nvPicPr>
          <p:cNvPr id="3075" name="Picture 3" descr="O:\AVD\103-Konsern\2. Presentasjoner\Ny_mal_2014_2015\Ny_16_9_format\Topp_Bunnfelt\Bunn_96ppi.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977972"/>
            <a:ext cx="9144000" cy="165528"/>
          </a:xfrm>
          <a:prstGeom prst="rect">
            <a:avLst/>
          </a:prstGeom>
          <a:noFill/>
          <a:extLst>
            <a:ext uri="{909E8E84-426E-40DD-AFC4-6F175D3DCCD1}">
              <a14:hiddenFill xmlns:a14="http://schemas.microsoft.com/office/drawing/2010/main">
                <a:solidFill>
                  <a:srgbClr val="FFFFFF"/>
                </a:solidFill>
              </a14:hiddenFill>
            </a:ext>
          </a:extLst>
        </p:spPr>
      </p:pic>
      <p:sp>
        <p:nvSpPr>
          <p:cNvPr id="4" name="Plassholder for dato 3"/>
          <p:cNvSpPr>
            <a:spLocks noGrp="1"/>
          </p:cNvSpPr>
          <p:nvPr>
            <p:ph type="dt" sz="half" idx="10"/>
          </p:nvPr>
        </p:nvSpPr>
        <p:spPr>
          <a:xfrm>
            <a:off x="457200" y="5007098"/>
            <a:ext cx="2133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256B98EE-4064-477B-978D-E7F18FA23522}" type="datetime1">
              <a:rPr lang="nb-NO" smtClean="0"/>
              <a:t>05.11.2015</a:t>
            </a:fld>
            <a:endParaRPr lang="nb-NO"/>
          </a:p>
        </p:txBody>
      </p:sp>
      <p:sp>
        <p:nvSpPr>
          <p:cNvPr id="5" name="Plassholder for bunntekst 4"/>
          <p:cNvSpPr>
            <a:spLocks noGrp="1"/>
          </p:cNvSpPr>
          <p:nvPr>
            <p:ph type="ftr" sz="quarter" idx="11"/>
          </p:nvPr>
        </p:nvSpPr>
        <p:spPr>
          <a:xfrm>
            <a:off x="3124200" y="5000171"/>
            <a:ext cx="2895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r>
              <a:rPr lang="nb-NO" dirty="0" smtClean="0"/>
              <a:t>Rediger bunntekst</a:t>
            </a:r>
            <a:endParaRPr lang="nb-NO" dirty="0"/>
          </a:p>
        </p:txBody>
      </p:sp>
      <p:sp>
        <p:nvSpPr>
          <p:cNvPr id="6" name="Plassholder for lysbildenummer 5"/>
          <p:cNvSpPr>
            <a:spLocks noGrp="1"/>
          </p:cNvSpPr>
          <p:nvPr>
            <p:ph type="sldNum" sz="quarter" idx="12"/>
          </p:nvPr>
        </p:nvSpPr>
        <p:spPr>
          <a:xfrm>
            <a:off x="8389875" y="5000290"/>
            <a:ext cx="747814"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8F22D3A8-F005-4E53-90AD-76CCA2618B46}" type="slidenum">
              <a:rPr lang="nb-NO" smtClean="0"/>
              <a:pPr/>
              <a:t>‹#›</a:t>
            </a:fld>
            <a:endParaRPr lang="nb-NO"/>
          </a:p>
        </p:txBody>
      </p:sp>
      <p:pic>
        <p:nvPicPr>
          <p:cNvPr id="3074" name="Picture 2" descr="O:\AVD\103-Konsern\2. Presentasjoner\Ny_mal_2014_2015\Ny_16_9_format\Topp_Bunnfelt\Topp_underside_96ppi.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3999" cy="519416"/>
          </a:xfrm>
          <a:prstGeom prst="rect">
            <a:avLst/>
          </a:prstGeom>
          <a:noFill/>
          <a:extLst>
            <a:ext uri="{909E8E84-426E-40DD-AFC4-6F175D3DCCD1}">
              <a14:hiddenFill xmlns:a14="http://schemas.microsoft.com/office/drawing/2010/main">
                <a:solidFill>
                  <a:srgbClr val="FFFFFF"/>
                </a:solidFill>
              </a14:hiddenFill>
            </a:ext>
          </a:extLst>
        </p:spPr>
      </p:pic>
      <p:sp>
        <p:nvSpPr>
          <p:cNvPr id="8" name="Plassholder for bilde 7"/>
          <p:cNvSpPr>
            <a:spLocks noGrp="1" noChangeAspect="1"/>
          </p:cNvSpPr>
          <p:nvPr>
            <p:ph type="pic" sz="quarter" idx="13"/>
          </p:nvPr>
        </p:nvSpPr>
        <p:spPr>
          <a:xfrm>
            <a:off x="6748832" y="771550"/>
            <a:ext cx="2124000" cy="3960000"/>
          </a:xfrm>
        </p:spPr>
        <p:txBody>
          <a:bodyPr/>
          <a:lstStyle/>
          <a:p>
            <a:r>
              <a:rPr lang="nb-NO" smtClean="0"/>
              <a:t>Klikk ikonet for å legge til et bilde</a:t>
            </a:r>
            <a:endParaRPr lang="nb-NO"/>
          </a:p>
        </p:txBody>
      </p:sp>
      <p:sp>
        <p:nvSpPr>
          <p:cNvPr id="11" name="Tittel 1"/>
          <p:cNvSpPr>
            <a:spLocks noGrp="1"/>
          </p:cNvSpPr>
          <p:nvPr>
            <p:ph type="title"/>
          </p:nvPr>
        </p:nvSpPr>
        <p:spPr>
          <a:xfrm>
            <a:off x="457200" y="226760"/>
            <a:ext cx="8229600" cy="857250"/>
          </a:xfrm>
        </p:spPr>
        <p:txBody>
          <a:bodyPr>
            <a:normAutofit/>
          </a:bodyPr>
          <a:lstStyle>
            <a:lvl1pPr algn="l">
              <a:defRPr sz="1800">
                <a:solidFill>
                  <a:schemeClr val="tx1">
                    <a:lumMod val="50000"/>
                    <a:lumOff val="50000"/>
                  </a:schemeClr>
                </a:solidFill>
                <a:latin typeface="Arial" panose="020B0604020202020204" pitchFamily="34" charset="0"/>
                <a:cs typeface="Arial" panose="020B0604020202020204" pitchFamily="34" charset="0"/>
              </a:defRPr>
            </a:lvl1pPr>
          </a:lstStyle>
          <a:p>
            <a:r>
              <a:rPr lang="nb-NO" smtClean="0"/>
              <a:t>Klikk for å redigere tittelstil</a:t>
            </a:r>
            <a:endParaRPr lang="nb-NO" dirty="0"/>
          </a:p>
        </p:txBody>
      </p:sp>
      <p:sp>
        <p:nvSpPr>
          <p:cNvPr id="10" name="Plassholder for tekst 9"/>
          <p:cNvSpPr>
            <a:spLocks noGrp="1"/>
          </p:cNvSpPr>
          <p:nvPr>
            <p:ph type="body" sz="quarter" idx="14"/>
          </p:nvPr>
        </p:nvSpPr>
        <p:spPr>
          <a:xfrm>
            <a:off x="468313" y="1131888"/>
            <a:ext cx="6191250" cy="3600450"/>
          </a:xfrm>
        </p:spPr>
        <p:txBody>
          <a:bodyPr>
            <a:normAutofit/>
          </a:bodyPr>
          <a:lstStyle>
            <a:lvl1pPr>
              <a:defRPr sz="1200">
                <a:solidFill>
                  <a:schemeClr val="tx1">
                    <a:lumMod val="50000"/>
                    <a:lumOff val="50000"/>
                  </a:schemeClr>
                </a:solidFill>
                <a:latin typeface="Arial" panose="020B0604020202020204" pitchFamily="34" charset="0"/>
                <a:cs typeface="Arial" panose="020B0604020202020204" pitchFamily="34" charset="0"/>
              </a:defRPr>
            </a:lvl1pPr>
            <a:lvl2pPr>
              <a:defRPr sz="1200">
                <a:solidFill>
                  <a:schemeClr val="tx1">
                    <a:lumMod val="50000"/>
                    <a:lumOff val="50000"/>
                  </a:schemeClr>
                </a:solidFill>
                <a:latin typeface="Arial" panose="020B0604020202020204" pitchFamily="34" charset="0"/>
                <a:cs typeface="Arial" panose="020B0604020202020204" pitchFamily="34" charset="0"/>
              </a:defRPr>
            </a:lvl2pPr>
            <a:lvl3pPr>
              <a:defRPr sz="1200">
                <a:solidFill>
                  <a:schemeClr val="tx1">
                    <a:lumMod val="50000"/>
                    <a:lumOff val="50000"/>
                  </a:schemeClr>
                </a:solidFill>
                <a:latin typeface="Arial" panose="020B0604020202020204" pitchFamily="34" charset="0"/>
                <a:cs typeface="Arial" panose="020B0604020202020204" pitchFamily="34" charset="0"/>
              </a:defRPr>
            </a:lvl3pPr>
            <a:lvl4pPr>
              <a:defRPr sz="1200">
                <a:solidFill>
                  <a:schemeClr val="tx1">
                    <a:lumMod val="50000"/>
                    <a:lumOff val="50000"/>
                  </a:schemeClr>
                </a:solidFill>
                <a:latin typeface="Arial" panose="020B0604020202020204" pitchFamily="34" charset="0"/>
                <a:cs typeface="Arial" panose="020B0604020202020204" pitchFamily="34" charset="0"/>
              </a:defRPr>
            </a:lvl4pPr>
            <a:lvl5pPr>
              <a:defRPr sz="1200">
                <a:solidFill>
                  <a:schemeClr val="tx1">
                    <a:lumMod val="50000"/>
                    <a:lumOff val="50000"/>
                  </a:schemeClr>
                </a:solidFill>
                <a:latin typeface="Arial" panose="020B0604020202020204" pitchFamily="34" charset="0"/>
                <a:cs typeface="Arial" panose="020B0604020202020204" pitchFamily="34" charset="0"/>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Tree>
    <p:extLst>
      <p:ext uri="{BB962C8B-B14F-4D97-AF65-F5344CB8AC3E}">
        <p14:creationId xmlns:p14="http://schemas.microsoft.com/office/powerpoint/2010/main" val="184385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pic>
        <p:nvPicPr>
          <p:cNvPr id="4099" name="Picture 3" descr="O:\AVD\103-Konsern\2. Presentasjoner\Ny_mal_2014_2015\Ny_16_9_format\Topp_Bunnfelt\Topp_underside_96ppi.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9417"/>
          </a:xfrm>
          <a:prstGeom prst="rect">
            <a:avLst/>
          </a:prstGeom>
          <a:noFill/>
          <a:extLst>
            <a:ext uri="{909E8E84-426E-40DD-AFC4-6F175D3DCCD1}">
              <a14:hiddenFill xmlns:a14="http://schemas.microsoft.com/office/drawing/2010/main">
                <a:solidFill>
                  <a:srgbClr val="FFFFFF"/>
                </a:solidFill>
              </a14:hiddenFill>
            </a:ext>
          </a:extLst>
        </p:spPr>
      </p:pic>
      <p:sp>
        <p:nvSpPr>
          <p:cNvPr id="10" name="Tittel 1"/>
          <p:cNvSpPr>
            <a:spLocks noGrp="1"/>
          </p:cNvSpPr>
          <p:nvPr>
            <p:ph type="title"/>
          </p:nvPr>
        </p:nvSpPr>
        <p:spPr>
          <a:xfrm>
            <a:off x="457200" y="226760"/>
            <a:ext cx="8229600" cy="857250"/>
          </a:xfrm>
        </p:spPr>
        <p:txBody>
          <a:bodyPr>
            <a:normAutofit/>
          </a:bodyPr>
          <a:lstStyle>
            <a:lvl1pPr algn="l">
              <a:defRPr sz="1800">
                <a:solidFill>
                  <a:schemeClr val="tx1">
                    <a:lumMod val="50000"/>
                    <a:lumOff val="50000"/>
                  </a:schemeClr>
                </a:solidFill>
                <a:latin typeface="Arial" panose="020B0604020202020204" pitchFamily="34" charset="0"/>
                <a:cs typeface="Arial" panose="020B0604020202020204" pitchFamily="34" charset="0"/>
              </a:defRPr>
            </a:lvl1pPr>
          </a:lstStyle>
          <a:p>
            <a:r>
              <a:rPr lang="nb-NO" smtClean="0"/>
              <a:t>Klikk for å redigere tittelstil</a:t>
            </a:r>
            <a:endParaRPr lang="nb-NO" dirty="0"/>
          </a:p>
        </p:txBody>
      </p:sp>
      <p:sp>
        <p:nvSpPr>
          <p:cNvPr id="9" name="Plassholder for bilde 8"/>
          <p:cNvSpPr>
            <a:spLocks noGrp="1"/>
          </p:cNvSpPr>
          <p:nvPr>
            <p:ph type="pic" sz="quarter" idx="13"/>
          </p:nvPr>
        </p:nvSpPr>
        <p:spPr>
          <a:xfrm>
            <a:off x="4109506" y="1131588"/>
            <a:ext cx="4566950" cy="3044633"/>
          </a:xfrm>
        </p:spPr>
        <p:txBody>
          <a:bodyPr/>
          <a:lstStyle/>
          <a:p>
            <a:r>
              <a:rPr lang="nb-NO" smtClean="0"/>
              <a:t>Klikk ikonet for å legge til et bilde</a:t>
            </a:r>
            <a:endParaRPr lang="nb-NO" dirty="0"/>
          </a:p>
        </p:txBody>
      </p:sp>
      <p:sp>
        <p:nvSpPr>
          <p:cNvPr id="12" name="Plassholder for tekst 11"/>
          <p:cNvSpPr>
            <a:spLocks noGrp="1"/>
          </p:cNvSpPr>
          <p:nvPr>
            <p:ph type="body" sz="quarter" idx="14"/>
          </p:nvPr>
        </p:nvSpPr>
        <p:spPr>
          <a:xfrm>
            <a:off x="468313" y="1131888"/>
            <a:ext cx="3382962" cy="3600450"/>
          </a:xfrm>
        </p:spPr>
        <p:txBody>
          <a:bodyPr>
            <a:normAutofit/>
          </a:bodyPr>
          <a:lstStyle>
            <a:lvl1pPr>
              <a:defRPr sz="1200">
                <a:solidFill>
                  <a:schemeClr val="tx1">
                    <a:lumMod val="50000"/>
                    <a:lumOff val="50000"/>
                  </a:schemeClr>
                </a:solidFill>
                <a:latin typeface="Arial" panose="020B0604020202020204" pitchFamily="34" charset="0"/>
                <a:cs typeface="Arial" panose="020B0604020202020204" pitchFamily="34" charset="0"/>
              </a:defRPr>
            </a:lvl1pPr>
            <a:lvl2pPr>
              <a:defRPr sz="1200">
                <a:solidFill>
                  <a:schemeClr val="tx1">
                    <a:lumMod val="50000"/>
                    <a:lumOff val="50000"/>
                  </a:schemeClr>
                </a:solidFill>
                <a:latin typeface="Arial" panose="020B0604020202020204" pitchFamily="34" charset="0"/>
                <a:cs typeface="Arial" panose="020B0604020202020204" pitchFamily="34" charset="0"/>
              </a:defRPr>
            </a:lvl2pPr>
            <a:lvl3pPr>
              <a:defRPr sz="1200">
                <a:solidFill>
                  <a:schemeClr val="tx1">
                    <a:lumMod val="50000"/>
                    <a:lumOff val="50000"/>
                  </a:schemeClr>
                </a:solidFill>
                <a:latin typeface="Arial" panose="020B0604020202020204" pitchFamily="34" charset="0"/>
                <a:cs typeface="Arial" panose="020B0604020202020204" pitchFamily="34" charset="0"/>
              </a:defRPr>
            </a:lvl3pPr>
            <a:lvl4pPr>
              <a:defRPr sz="1200">
                <a:solidFill>
                  <a:schemeClr val="tx1">
                    <a:lumMod val="50000"/>
                    <a:lumOff val="50000"/>
                  </a:schemeClr>
                </a:solidFill>
                <a:latin typeface="Arial" panose="020B0604020202020204" pitchFamily="34" charset="0"/>
                <a:cs typeface="Arial" panose="020B0604020202020204" pitchFamily="34" charset="0"/>
              </a:defRPr>
            </a:lvl4pPr>
            <a:lvl5pPr>
              <a:defRPr sz="1200">
                <a:solidFill>
                  <a:schemeClr val="tx1">
                    <a:lumMod val="50000"/>
                    <a:lumOff val="50000"/>
                  </a:schemeClr>
                </a:solidFill>
                <a:latin typeface="Arial" panose="020B0604020202020204" pitchFamily="34" charset="0"/>
                <a:cs typeface="Arial" panose="020B0604020202020204" pitchFamily="34" charset="0"/>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1" name="Picture 3" descr="O:\AVD\103-Konsern\2. Presentasjoner\Ny_mal_2014_2015\Ny_16_9_format\Topp_Bunnfelt\Bunn_96ppi.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980943"/>
            <a:ext cx="9144000" cy="165528"/>
          </a:xfrm>
          <a:prstGeom prst="rect">
            <a:avLst/>
          </a:prstGeom>
          <a:noFill/>
          <a:extLst>
            <a:ext uri="{909E8E84-426E-40DD-AFC4-6F175D3DCCD1}">
              <a14:hiddenFill xmlns:a14="http://schemas.microsoft.com/office/drawing/2010/main">
                <a:solidFill>
                  <a:srgbClr val="FFFFFF"/>
                </a:solidFill>
              </a14:hiddenFill>
            </a:ext>
          </a:extLst>
        </p:spPr>
      </p:pic>
      <p:sp>
        <p:nvSpPr>
          <p:cNvPr id="13" name="Plassholder for dato 3"/>
          <p:cNvSpPr>
            <a:spLocks noGrp="1"/>
          </p:cNvSpPr>
          <p:nvPr>
            <p:ph type="dt" sz="half" idx="10"/>
          </p:nvPr>
        </p:nvSpPr>
        <p:spPr>
          <a:xfrm>
            <a:off x="457200" y="5006168"/>
            <a:ext cx="2133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CDC6F3D2-FDB0-4255-AAF6-EF81AFA8E72A}" type="datetime1">
              <a:rPr lang="nb-NO" smtClean="0"/>
              <a:t>05.11.2015</a:t>
            </a:fld>
            <a:endParaRPr lang="nb-NO" dirty="0"/>
          </a:p>
        </p:txBody>
      </p:sp>
      <p:sp>
        <p:nvSpPr>
          <p:cNvPr id="14" name="Plassholder for bunntekst 4"/>
          <p:cNvSpPr>
            <a:spLocks noGrp="1"/>
          </p:cNvSpPr>
          <p:nvPr>
            <p:ph type="ftr" sz="quarter" idx="11"/>
          </p:nvPr>
        </p:nvSpPr>
        <p:spPr>
          <a:xfrm>
            <a:off x="3124200" y="5000171"/>
            <a:ext cx="2895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r>
              <a:rPr lang="nb-NO" smtClean="0"/>
              <a:t>Rediger bunntekst</a:t>
            </a:r>
            <a:endParaRPr lang="nb-NO" dirty="0"/>
          </a:p>
        </p:txBody>
      </p:sp>
      <p:sp>
        <p:nvSpPr>
          <p:cNvPr id="15" name="Plassholder for lysbildenummer 5"/>
          <p:cNvSpPr>
            <a:spLocks noGrp="1"/>
          </p:cNvSpPr>
          <p:nvPr>
            <p:ph type="sldNum" sz="quarter" idx="12"/>
          </p:nvPr>
        </p:nvSpPr>
        <p:spPr>
          <a:xfrm>
            <a:off x="8389875" y="4997980"/>
            <a:ext cx="747814"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8F22D3A8-F005-4E53-90AD-76CCA2618B46}" type="slidenum">
              <a:rPr lang="nb-NO" smtClean="0"/>
              <a:pPr/>
              <a:t>‹#›</a:t>
            </a:fld>
            <a:endParaRPr lang="nb-NO"/>
          </a:p>
        </p:txBody>
      </p:sp>
    </p:spTree>
    <p:extLst>
      <p:ext uri="{BB962C8B-B14F-4D97-AF65-F5344CB8AC3E}">
        <p14:creationId xmlns:p14="http://schemas.microsoft.com/office/powerpoint/2010/main" val="325569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pic>
        <p:nvPicPr>
          <p:cNvPr id="5122" name="Picture 2" descr="O:\AVD\103-Konsern\2. Presentasjoner\Ny_mal_2014_2015\Ny_16_9_format\Topp_Bunnfelt\Topp_underside_96ppi.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213"/>
            <a:ext cx="9144000" cy="519416"/>
          </a:xfrm>
          <a:prstGeom prst="rect">
            <a:avLst/>
          </a:prstGeom>
          <a:noFill/>
          <a:extLst>
            <a:ext uri="{909E8E84-426E-40DD-AFC4-6F175D3DCCD1}">
              <a14:hiddenFill xmlns:a14="http://schemas.microsoft.com/office/drawing/2010/main">
                <a:solidFill>
                  <a:srgbClr val="FFFFFF"/>
                </a:solidFill>
              </a14:hiddenFill>
            </a:ext>
          </a:extLst>
        </p:spPr>
      </p:pic>
      <p:sp>
        <p:nvSpPr>
          <p:cNvPr id="15" name="Plassholder for bilde 8"/>
          <p:cNvSpPr>
            <a:spLocks noGrp="1"/>
          </p:cNvSpPr>
          <p:nvPr>
            <p:ph type="pic" sz="quarter" idx="13"/>
          </p:nvPr>
        </p:nvSpPr>
        <p:spPr>
          <a:xfrm>
            <a:off x="539552" y="2616050"/>
            <a:ext cx="3456384" cy="2304256"/>
          </a:xfrm>
        </p:spPr>
        <p:txBody>
          <a:bodyPr/>
          <a:lstStyle/>
          <a:p>
            <a:r>
              <a:rPr lang="nb-NO" smtClean="0"/>
              <a:t>Klikk ikonet for å legge til et bilde</a:t>
            </a:r>
            <a:endParaRPr lang="nb-NO" dirty="0"/>
          </a:p>
        </p:txBody>
      </p:sp>
      <p:sp>
        <p:nvSpPr>
          <p:cNvPr id="16" name="Tittel 1"/>
          <p:cNvSpPr>
            <a:spLocks noGrp="1"/>
          </p:cNvSpPr>
          <p:nvPr>
            <p:ph type="title"/>
          </p:nvPr>
        </p:nvSpPr>
        <p:spPr>
          <a:xfrm>
            <a:off x="457200" y="226760"/>
            <a:ext cx="8229600" cy="857250"/>
          </a:xfrm>
        </p:spPr>
        <p:txBody>
          <a:bodyPr>
            <a:normAutofit/>
          </a:bodyPr>
          <a:lstStyle>
            <a:lvl1pPr algn="l">
              <a:defRPr sz="1800">
                <a:solidFill>
                  <a:schemeClr val="tx1">
                    <a:lumMod val="50000"/>
                    <a:lumOff val="50000"/>
                  </a:schemeClr>
                </a:solidFill>
                <a:latin typeface="Arial" panose="020B0604020202020204" pitchFamily="34" charset="0"/>
                <a:cs typeface="Arial" panose="020B0604020202020204" pitchFamily="34" charset="0"/>
              </a:defRPr>
            </a:lvl1pPr>
          </a:lstStyle>
          <a:p>
            <a:r>
              <a:rPr lang="nb-NO" smtClean="0"/>
              <a:t>Klikk for å redigere tittelstil</a:t>
            </a:r>
            <a:endParaRPr lang="nb-NO" dirty="0"/>
          </a:p>
        </p:txBody>
      </p:sp>
      <p:sp>
        <p:nvSpPr>
          <p:cNvPr id="17" name="Plassholder for bilde 8"/>
          <p:cNvSpPr>
            <a:spLocks noGrp="1"/>
          </p:cNvSpPr>
          <p:nvPr>
            <p:ph type="pic" sz="quarter" idx="14"/>
          </p:nvPr>
        </p:nvSpPr>
        <p:spPr>
          <a:xfrm>
            <a:off x="5148064" y="2643758"/>
            <a:ext cx="3456384" cy="2304256"/>
          </a:xfrm>
        </p:spPr>
        <p:txBody>
          <a:bodyPr/>
          <a:lstStyle/>
          <a:p>
            <a:r>
              <a:rPr lang="nb-NO" smtClean="0"/>
              <a:t>Klikk ikonet for å legge til et bilde</a:t>
            </a:r>
            <a:endParaRPr lang="nb-NO" dirty="0"/>
          </a:p>
        </p:txBody>
      </p:sp>
      <p:sp>
        <p:nvSpPr>
          <p:cNvPr id="18" name="Plassholder for tekst 17"/>
          <p:cNvSpPr>
            <a:spLocks noGrp="1"/>
          </p:cNvSpPr>
          <p:nvPr>
            <p:ph type="body" sz="quarter" idx="15"/>
          </p:nvPr>
        </p:nvSpPr>
        <p:spPr>
          <a:xfrm>
            <a:off x="468313" y="1203325"/>
            <a:ext cx="8207375" cy="1223963"/>
          </a:xfrm>
        </p:spPr>
        <p:txBody>
          <a:bodyPr>
            <a:normAutofit/>
          </a:bodyPr>
          <a:lstStyle>
            <a:lvl1pPr>
              <a:defRPr sz="1200">
                <a:solidFill>
                  <a:schemeClr val="tx1">
                    <a:lumMod val="50000"/>
                    <a:lumOff val="50000"/>
                  </a:schemeClr>
                </a:solidFill>
                <a:latin typeface="Arial" panose="020B0604020202020204" pitchFamily="34" charset="0"/>
                <a:cs typeface="Arial" panose="020B0604020202020204" pitchFamily="34" charset="0"/>
              </a:defRPr>
            </a:lvl1pPr>
            <a:lvl2pPr>
              <a:defRPr sz="1200">
                <a:solidFill>
                  <a:schemeClr val="tx1">
                    <a:lumMod val="50000"/>
                    <a:lumOff val="50000"/>
                  </a:schemeClr>
                </a:solidFill>
                <a:latin typeface="Arial" panose="020B0604020202020204" pitchFamily="34" charset="0"/>
                <a:cs typeface="Arial" panose="020B0604020202020204" pitchFamily="34" charset="0"/>
              </a:defRPr>
            </a:lvl2pPr>
            <a:lvl3pPr>
              <a:defRPr sz="1200">
                <a:solidFill>
                  <a:schemeClr val="tx1">
                    <a:lumMod val="50000"/>
                    <a:lumOff val="50000"/>
                  </a:schemeClr>
                </a:solidFill>
                <a:latin typeface="Arial" panose="020B0604020202020204" pitchFamily="34" charset="0"/>
                <a:cs typeface="Arial" panose="020B0604020202020204" pitchFamily="34" charset="0"/>
              </a:defRPr>
            </a:lvl3pPr>
            <a:lvl4pPr>
              <a:defRPr sz="1200">
                <a:solidFill>
                  <a:schemeClr val="tx1">
                    <a:lumMod val="50000"/>
                    <a:lumOff val="50000"/>
                  </a:schemeClr>
                </a:solidFill>
                <a:latin typeface="Arial" panose="020B0604020202020204" pitchFamily="34" charset="0"/>
                <a:cs typeface="Arial" panose="020B0604020202020204" pitchFamily="34" charset="0"/>
              </a:defRPr>
            </a:lvl4pPr>
            <a:lvl5pPr>
              <a:defRPr sz="1200">
                <a:solidFill>
                  <a:schemeClr val="tx1">
                    <a:lumMod val="50000"/>
                    <a:lumOff val="50000"/>
                  </a:schemeClr>
                </a:solidFill>
                <a:latin typeface="Arial" panose="020B0604020202020204" pitchFamily="34" charset="0"/>
                <a:cs typeface="Arial" panose="020B0604020202020204" pitchFamily="34" charset="0"/>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9" name="Picture 3" descr="O:\AVD\103-Konsern\2. Presentasjoner\Ny_mal_2014_2015\Ny_16_9_format\Topp_Bunnfelt\Bunn_96ppi.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980943"/>
            <a:ext cx="9144000" cy="165528"/>
          </a:xfrm>
          <a:prstGeom prst="rect">
            <a:avLst/>
          </a:prstGeom>
          <a:noFill/>
          <a:extLst>
            <a:ext uri="{909E8E84-426E-40DD-AFC4-6F175D3DCCD1}">
              <a14:hiddenFill xmlns:a14="http://schemas.microsoft.com/office/drawing/2010/main">
                <a:solidFill>
                  <a:srgbClr val="FFFFFF"/>
                </a:solidFill>
              </a14:hiddenFill>
            </a:ext>
          </a:extLst>
        </p:spPr>
      </p:pic>
      <p:sp>
        <p:nvSpPr>
          <p:cNvPr id="20" name="Plassholder for dato 3"/>
          <p:cNvSpPr>
            <a:spLocks noGrp="1"/>
          </p:cNvSpPr>
          <p:nvPr>
            <p:ph type="dt" sz="half" idx="10"/>
          </p:nvPr>
        </p:nvSpPr>
        <p:spPr>
          <a:xfrm>
            <a:off x="457200" y="5006168"/>
            <a:ext cx="2133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CDC6F3D2-FDB0-4255-AAF6-EF81AFA8E72A}" type="datetime1">
              <a:rPr lang="nb-NO" smtClean="0"/>
              <a:t>05.11.2015</a:t>
            </a:fld>
            <a:endParaRPr lang="nb-NO" dirty="0"/>
          </a:p>
        </p:txBody>
      </p:sp>
      <p:sp>
        <p:nvSpPr>
          <p:cNvPr id="21" name="Plassholder for bunntekst 4"/>
          <p:cNvSpPr>
            <a:spLocks noGrp="1"/>
          </p:cNvSpPr>
          <p:nvPr>
            <p:ph type="ftr" sz="quarter" idx="11"/>
          </p:nvPr>
        </p:nvSpPr>
        <p:spPr>
          <a:xfrm>
            <a:off x="3124200" y="5000171"/>
            <a:ext cx="2895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r>
              <a:rPr lang="nb-NO" smtClean="0"/>
              <a:t>Rediger bunntekst</a:t>
            </a:r>
            <a:endParaRPr lang="nb-NO" dirty="0"/>
          </a:p>
        </p:txBody>
      </p:sp>
      <p:sp>
        <p:nvSpPr>
          <p:cNvPr id="22" name="Plassholder for lysbildenummer 5"/>
          <p:cNvSpPr>
            <a:spLocks noGrp="1"/>
          </p:cNvSpPr>
          <p:nvPr>
            <p:ph type="sldNum" sz="quarter" idx="12"/>
          </p:nvPr>
        </p:nvSpPr>
        <p:spPr>
          <a:xfrm>
            <a:off x="8389875" y="4997980"/>
            <a:ext cx="747814"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8F22D3A8-F005-4E53-90AD-76CCA2618B46}" type="slidenum">
              <a:rPr lang="nb-NO" smtClean="0"/>
              <a:pPr/>
              <a:t>‹#›</a:t>
            </a:fld>
            <a:endParaRPr lang="nb-NO"/>
          </a:p>
        </p:txBody>
      </p:sp>
    </p:spTree>
    <p:extLst>
      <p:ext uri="{BB962C8B-B14F-4D97-AF65-F5344CB8AC3E}">
        <p14:creationId xmlns:p14="http://schemas.microsoft.com/office/powerpoint/2010/main" val="2357750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9" name="Plassholder for bilde 8"/>
          <p:cNvSpPr>
            <a:spLocks noGrp="1"/>
          </p:cNvSpPr>
          <p:nvPr>
            <p:ph type="pic" sz="quarter" idx="10"/>
          </p:nvPr>
        </p:nvSpPr>
        <p:spPr>
          <a:xfrm>
            <a:off x="0" y="0"/>
            <a:ext cx="9144000" cy="5164138"/>
          </a:xfrm>
        </p:spPr>
        <p:txBody>
          <a:bodyPr/>
          <a:lstStyle/>
          <a:p>
            <a:r>
              <a:rPr lang="nb-NO" smtClean="0"/>
              <a:t>Klikk ikonet for å legge til et bilde</a:t>
            </a:r>
            <a:endParaRPr lang="nb-NO"/>
          </a:p>
        </p:txBody>
      </p:sp>
    </p:spTree>
    <p:extLst>
      <p:ext uri="{BB962C8B-B14F-4D97-AF65-F5344CB8AC3E}">
        <p14:creationId xmlns:p14="http://schemas.microsoft.com/office/powerpoint/2010/main" val="1620453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pic>
        <p:nvPicPr>
          <p:cNvPr id="6" name="Picture 2" descr="O:\AVD\103-Konsern\2. Presentasjoner\Ny_mal_2014_2015\Ny_16_9_format\Topp_Bunnfelt\Topp_underside_96ppi.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213"/>
            <a:ext cx="9144000" cy="519416"/>
          </a:xfrm>
          <a:prstGeom prst="rect">
            <a:avLst/>
          </a:prstGeom>
          <a:noFill/>
          <a:extLst>
            <a:ext uri="{909E8E84-426E-40DD-AFC4-6F175D3DCCD1}">
              <a14:hiddenFill xmlns:a14="http://schemas.microsoft.com/office/drawing/2010/main">
                <a:solidFill>
                  <a:srgbClr val="FFFFFF"/>
                </a:solidFill>
              </a14:hiddenFill>
            </a:ext>
          </a:extLst>
        </p:spPr>
      </p:pic>
      <p:sp>
        <p:nvSpPr>
          <p:cNvPr id="11" name="Tittel 1"/>
          <p:cNvSpPr>
            <a:spLocks noGrp="1"/>
          </p:cNvSpPr>
          <p:nvPr>
            <p:ph type="title"/>
          </p:nvPr>
        </p:nvSpPr>
        <p:spPr>
          <a:xfrm>
            <a:off x="457200" y="226760"/>
            <a:ext cx="8229600" cy="857250"/>
          </a:xfrm>
        </p:spPr>
        <p:txBody>
          <a:bodyPr>
            <a:normAutofit/>
          </a:bodyPr>
          <a:lstStyle>
            <a:lvl1pPr algn="l">
              <a:defRPr sz="1800">
                <a:solidFill>
                  <a:schemeClr val="tx1">
                    <a:lumMod val="50000"/>
                    <a:lumOff val="50000"/>
                  </a:schemeClr>
                </a:solidFill>
                <a:latin typeface="Arial" panose="020B0604020202020204" pitchFamily="34" charset="0"/>
                <a:cs typeface="Arial" panose="020B0604020202020204" pitchFamily="34" charset="0"/>
              </a:defRPr>
            </a:lvl1pPr>
          </a:lstStyle>
          <a:p>
            <a:r>
              <a:rPr lang="nb-NO" smtClean="0"/>
              <a:t>Klikk for å redigere tittelstil</a:t>
            </a:r>
            <a:endParaRPr lang="nb-NO" dirty="0"/>
          </a:p>
        </p:txBody>
      </p:sp>
      <p:sp>
        <p:nvSpPr>
          <p:cNvPr id="13" name="Plassholder for bilde 12"/>
          <p:cNvSpPr>
            <a:spLocks noGrp="1"/>
          </p:cNvSpPr>
          <p:nvPr>
            <p:ph type="pic" sz="quarter" idx="13"/>
          </p:nvPr>
        </p:nvSpPr>
        <p:spPr>
          <a:xfrm>
            <a:off x="4788024" y="771550"/>
            <a:ext cx="3960000" cy="3960000"/>
          </a:xfrm>
        </p:spPr>
        <p:txBody>
          <a:bodyPr/>
          <a:lstStyle/>
          <a:p>
            <a:r>
              <a:rPr lang="nb-NO" smtClean="0"/>
              <a:t>Klikk ikonet for å legge til et bilde</a:t>
            </a:r>
            <a:endParaRPr lang="nb-NO"/>
          </a:p>
        </p:txBody>
      </p:sp>
      <p:sp>
        <p:nvSpPr>
          <p:cNvPr id="15" name="Plassholder for tekst 14"/>
          <p:cNvSpPr>
            <a:spLocks noGrp="1"/>
          </p:cNvSpPr>
          <p:nvPr>
            <p:ph type="body" sz="quarter" idx="14"/>
          </p:nvPr>
        </p:nvSpPr>
        <p:spPr>
          <a:xfrm>
            <a:off x="468313" y="1058863"/>
            <a:ext cx="4175125" cy="3673475"/>
          </a:xfrm>
        </p:spPr>
        <p:txBody>
          <a:bodyPr>
            <a:normAutofit/>
          </a:bodyPr>
          <a:lstStyle>
            <a:lvl1pPr>
              <a:defRPr sz="1200">
                <a:solidFill>
                  <a:schemeClr val="tx1">
                    <a:lumMod val="50000"/>
                    <a:lumOff val="50000"/>
                  </a:schemeClr>
                </a:solidFill>
                <a:latin typeface="Arial" panose="020B0604020202020204" pitchFamily="34" charset="0"/>
                <a:cs typeface="Arial" panose="020B0604020202020204" pitchFamily="34" charset="0"/>
              </a:defRPr>
            </a:lvl1pPr>
            <a:lvl2pPr>
              <a:defRPr sz="1200">
                <a:solidFill>
                  <a:schemeClr val="tx1">
                    <a:lumMod val="50000"/>
                    <a:lumOff val="50000"/>
                  </a:schemeClr>
                </a:solidFill>
                <a:latin typeface="Arial" panose="020B0604020202020204" pitchFamily="34" charset="0"/>
                <a:cs typeface="Arial" panose="020B0604020202020204" pitchFamily="34" charset="0"/>
              </a:defRPr>
            </a:lvl2pPr>
            <a:lvl3pPr>
              <a:defRPr sz="1200">
                <a:solidFill>
                  <a:schemeClr val="tx1">
                    <a:lumMod val="50000"/>
                    <a:lumOff val="50000"/>
                  </a:schemeClr>
                </a:solidFill>
                <a:latin typeface="Arial" panose="020B0604020202020204" pitchFamily="34" charset="0"/>
                <a:cs typeface="Arial" panose="020B0604020202020204" pitchFamily="34" charset="0"/>
              </a:defRPr>
            </a:lvl3pPr>
            <a:lvl4pPr>
              <a:defRPr sz="1200">
                <a:solidFill>
                  <a:schemeClr val="tx1">
                    <a:lumMod val="50000"/>
                    <a:lumOff val="50000"/>
                  </a:schemeClr>
                </a:solidFill>
                <a:latin typeface="Arial" panose="020B0604020202020204" pitchFamily="34" charset="0"/>
                <a:cs typeface="Arial" panose="020B0604020202020204" pitchFamily="34" charset="0"/>
              </a:defRPr>
            </a:lvl4pPr>
            <a:lvl5pPr>
              <a:defRPr sz="1200">
                <a:solidFill>
                  <a:schemeClr val="tx1">
                    <a:lumMod val="50000"/>
                    <a:lumOff val="50000"/>
                  </a:schemeClr>
                </a:solidFill>
                <a:latin typeface="Arial" panose="020B0604020202020204" pitchFamily="34" charset="0"/>
                <a:cs typeface="Arial" panose="020B0604020202020204" pitchFamily="34" charset="0"/>
              </a:defRPr>
            </a:lvl5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pic>
        <p:nvPicPr>
          <p:cNvPr id="12" name="Picture 3" descr="O:\AVD\103-Konsern\2. Presentasjoner\Ny_mal_2014_2015\Ny_16_9_format\Topp_Bunnfelt\Bunn_96ppi.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4980943"/>
            <a:ext cx="9144000" cy="165528"/>
          </a:xfrm>
          <a:prstGeom prst="rect">
            <a:avLst/>
          </a:prstGeom>
          <a:noFill/>
          <a:extLst>
            <a:ext uri="{909E8E84-426E-40DD-AFC4-6F175D3DCCD1}">
              <a14:hiddenFill xmlns:a14="http://schemas.microsoft.com/office/drawing/2010/main">
                <a:solidFill>
                  <a:srgbClr val="FFFFFF"/>
                </a:solidFill>
              </a14:hiddenFill>
            </a:ext>
          </a:extLst>
        </p:spPr>
      </p:pic>
      <p:sp>
        <p:nvSpPr>
          <p:cNvPr id="14" name="Plassholder for dato 3"/>
          <p:cNvSpPr>
            <a:spLocks noGrp="1"/>
          </p:cNvSpPr>
          <p:nvPr>
            <p:ph type="dt" sz="half" idx="10"/>
          </p:nvPr>
        </p:nvSpPr>
        <p:spPr>
          <a:xfrm>
            <a:off x="457200" y="5006168"/>
            <a:ext cx="2133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CDC6F3D2-FDB0-4255-AAF6-EF81AFA8E72A}" type="datetime1">
              <a:rPr lang="nb-NO" smtClean="0"/>
              <a:t>05.11.2015</a:t>
            </a:fld>
            <a:endParaRPr lang="nb-NO" dirty="0"/>
          </a:p>
        </p:txBody>
      </p:sp>
      <p:sp>
        <p:nvSpPr>
          <p:cNvPr id="16" name="Plassholder for bunntekst 4"/>
          <p:cNvSpPr>
            <a:spLocks noGrp="1"/>
          </p:cNvSpPr>
          <p:nvPr>
            <p:ph type="ftr" sz="quarter" idx="11"/>
          </p:nvPr>
        </p:nvSpPr>
        <p:spPr>
          <a:xfrm>
            <a:off x="3124200" y="5000171"/>
            <a:ext cx="2895600"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r>
              <a:rPr lang="nb-NO" smtClean="0"/>
              <a:t>Rediger bunntekst</a:t>
            </a:r>
            <a:endParaRPr lang="nb-NO" dirty="0"/>
          </a:p>
        </p:txBody>
      </p:sp>
      <p:sp>
        <p:nvSpPr>
          <p:cNvPr id="17" name="Plassholder for lysbildenummer 5"/>
          <p:cNvSpPr>
            <a:spLocks noGrp="1"/>
          </p:cNvSpPr>
          <p:nvPr>
            <p:ph type="sldNum" sz="quarter" idx="12"/>
          </p:nvPr>
        </p:nvSpPr>
        <p:spPr>
          <a:xfrm>
            <a:off x="8389875" y="4997980"/>
            <a:ext cx="747814" cy="140525"/>
          </a:xfrm>
        </p:spPr>
        <p:txBody>
          <a:bodyPr/>
          <a:lstStyle>
            <a:lvl1pPr>
              <a:defRPr sz="800">
                <a:solidFill>
                  <a:schemeClr val="bg1"/>
                </a:solidFill>
                <a:latin typeface="Arial" panose="020B0604020202020204" pitchFamily="34" charset="0"/>
                <a:cs typeface="Arial" panose="020B0604020202020204" pitchFamily="34" charset="0"/>
              </a:defRPr>
            </a:lvl1pPr>
          </a:lstStyle>
          <a:p>
            <a:fld id="{8F22D3A8-F005-4E53-90AD-76CCA2618B46}" type="slidenum">
              <a:rPr lang="nb-NO" smtClean="0"/>
              <a:pPr/>
              <a:t>‹#›</a:t>
            </a:fld>
            <a:endParaRPr lang="nb-NO"/>
          </a:p>
        </p:txBody>
      </p:sp>
    </p:spTree>
    <p:extLst>
      <p:ext uri="{BB962C8B-B14F-4D97-AF65-F5344CB8AC3E}">
        <p14:creationId xmlns:p14="http://schemas.microsoft.com/office/powerpoint/2010/main" val="3012134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4" name="Plassholder for dato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C21E20A-CA76-4968-83B2-9CA149F8119D}" type="datetime1">
              <a:rPr lang="nb-NO" smtClean="0"/>
              <a:t>05.11.2015</a:t>
            </a:fld>
            <a:endParaRPr lang="nb-NO"/>
          </a:p>
        </p:txBody>
      </p:sp>
      <p:sp>
        <p:nvSpPr>
          <p:cNvPr id="5" name="Plassholder for bunnteks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b-NO" smtClean="0"/>
              <a:t>Rediger bunntekst</a:t>
            </a:r>
            <a:endParaRPr lang="nb-NO" dirty="0"/>
          </a:p>
        </p:txBody>
      </p:sp>
      <p:sp>
        <p:nvSpPr>
          <p:cNvPr id="6" name="Plassholder for lysbilde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F22D3A8-F005-4E53-90AD-76CCA2618B46}" type="slidenum">
              <a:rPr lang="nb-NO" smtClean="0"/>
              <a:t>‹#›</a:t>
            </a:fld>
            <a:endParaRPr lang="nb-NO"/>
          </a:p>
        </p:txBody>
      </p:sp>
    </p:spTree>
    <p:extLst>
      <p:ext uri="{BB962C8B-B14F-4D97-AF65-F5344CB8AC3E}">
        <p14:creationId xmlns:p14="http://schemas.microsoft.com/office/powerpoint/2010/main" val="2367372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3568" y="1347614"/>
            <a:ext cx="7772400" cy="1440160"/>
          </a:xfrm>
        </p:spPr>
        <p:txBody>
          <a:bodyPr>
            <a:noAutofit/>
          </a:bodyPr>
          <a:lstStyle/>
          <a:p>
            <a:r>
              <a:rPr lang="nb-NO" sz="4000" b="1" dirty="0" smtClean="0"/>
              <a:t/>
            </a:r>
            <a:br>
              <a:rPr lang="nb-NO" sz="4000" b="1" dirty="0" smtClean="0"/>
            </a:br>
            <a:r>
              <a:rPr lang="nb-NO" sz="3200" dirty="0" smtClean="0"/>
              <a:t>Hvorfor et prosjekt som </a:t>
            </a:r>
            <a:r>
              <a:rPr lang="nb-NO" sz="3200" dirty="0" err="1" smtClean="0"/>
              <a:t>ForKlima</a:t>
            </a:r>
            <a:r>
              <a:rPr lang="nb-NO" sz="3200" dirty="0" smtClean="0"/>
              <a:t> ?</a:t>
            </a:r>
            <a:r>
              <a:rPr lang="nb-NO" sz="4000" dirty="0"/>
              <a:t/>
            </a:r>
            <a:br>
              <a:rPr lang="nb-NO" sz="4000" dirty="0"/>
            </a:br>
            <a:endParaRPr lang="nb-NO" sz="4000" dirty="0"/>
          </a:p>
        </p:txBody>
      </p:sp>
      <p:sp>
        <p:nvSpPr>
          <p:cNvPr id="3" name="Undertittel 2"/>
          <p:cNvSpPr>
            <a:spLocks noGrp="1"/>
          </p:cNvSpPr>
          <p:nvPr>
            <p:ph type="subTitle" idx="1"/>
          </p:nvPr>
        </p:nvSpPr>
        <p:spPr>
          <a:xfrm>
            <a:off x="0" y="2715766"/>
            <a:ext cx="8784976" cy="936104"/>
          </a:xfrm>
        </p:spPr>
        <p:txBody>
          <a:bodyPr>
            <a:normAutofit fontScale="25000" lnSpcReduction="20000"/>
          </a:bodyPr>
          <a:lstStyle/>
          <a:p>
            <a:r>
              <a:rPr lang="nb-NO" sz="6200" b="1" dirty="0" smtClean="0">
                <a:latin typeface="Arial" panose="020B0604020202020204" pitchFamily="34" charset="0"/>
                <a:cs typeface="Arial" panose="020B0604020202020204" pitchFamily="34" charset="0"/>
              </a:rPr>
              <a:t>   </a:t>
            </a:r>
          </a:p>
          <a:p>
            <a:r>
              <a:rPr lang="nb-NO" sz="9600" dirty="0" smtClean="0">
                <a:latin typeface="Arial" panose="020B0604020202020204" pitchFamily="34" charset="0"/>
                <a:cs typeface="Arial" panose="020B0604020202020204" pitchFamily="34" charset="0"/>
              </a:rPr>
              <a:t>11 november 2015 – sluttseminar</a:t>
            </a:r>
          </a:p>
          <a:p>
            <a:endParaRPr lang="nb-NO" sz="9600" dirty="0" smtClean="0">
              <a:latin typeface="Arial" panose="020B0604020202020204" pitchFamily="34" charset="0"/>
              <a:cs typeface="Arial" panose="020B0604020202020204" pitchFamily="34" charset="0"/>
            </a:endParaRPr>
          </a:p>
          <a:p>
            <a:r>
              <a:rPr lang="nb-NO" sz="9600" dirty="0" smtClean="0">
                <a:latin typeface="Arial" panose="020B0604020202020204" pitchFamily="34" charset="0"/>
                <a:cs typeface="Arial" panose="020B0604020202020204" pitchFamily="34" charset="0"/>
              </a:rPr>
              <a:t>Espen Aronsen, Fagsjef energi GK Norge AS</a:t>
            </a:r>
          </a:p>
          <a:p>
            <a:r>
              <a:rPr lang="nb-NO" sz="5000" dirty="0" smtClean="0">
                <a:latin typeface="Arial" panose="020B0604020202020204" pitchFamily="34" charset="0"/>
                <a:cs typeface="Arial" panose="020B0604020202020204" pitchFamily="34" charset="0"/>
              </a:rPr>
              <a:t> </a:t>
            </a:r>
          </a:p>
          <a:p>
            <a:r>
              <a:rPr lang="nb-NO" b="1" dirty="0">
                <a:latin typeface="Arial" panose="020B0604020202020204" pitchFamily="34" charset="0"/>
                <a:cs typeface="Arial" panose="020B0604020202020204" pitchFamily="34" charset="0"/>
              </a:rPr>
              <a:t/>
            </a:r>
            <a:br>
              <a:rPr lang="nb-NO" b="1" dirty="0">
                <a:latin typeface="Arial" panose="020B0604020202020204" pitchFamily="34" charset="0"/>
                <a:cs typeface="Arial" panose="020B0604020202020204" pitchFamily="34" charset="0"/>
              </a:rPr>
            </a:br>
            <a:endParaRPr lang="nb-NO" dirty="0"/>
          </a:p>
        </p:txBody>
      </p:sp>
      <p:sp>
        <p:nvSpPr>
          <p:cNvPr id="4" name="Plassholder for bunntekst 3"/>
          <p:cNvSpPr>
            <a:spLocks noGrp="1"/>
          </p:cNvSpPr>
          <p:nvPr>
            <p:ph type="ftr" sz="quarter" idx="11"/>
          </p:nvPr>
        </p:nvSpPr>
        <p:spPr>
          <a:xfrm>
            <a:off x="3203848" y="5073237"/>
            <a:ext cx="2895600" cy="140525"/>
          </a:xfrm>
        </p:spPr>
        <p:txBody>
          <a:bodyPr/>
          <a:lstStyle/>
          <a:p>
            <a:r>
              <a:rPr lang="nb-NO" dirty="0" err="1" smtClean="0"/>
              <a:t>ForKlima</a:t>
            </a:r>
            <a:endParaRPr lang="nb-NO" dirty="0" smtClean="0"/>
          </a:p>
          <a:p>
            <a:endParaRPr lang="nb-NO" dirty="0"/>
          </a:p>
        </p:txBody>
      </p:sp>
      <p:sp>
        <p:nvSpPr>
          <p:cNvPr id="5" name="Plassholder for lysbildenummer 4"/>
          <p:cNvSpPr>
            <a:spLocks noGrp="1"/>
          </p:cNvSpPr>
          <p:nvPr>
            <p:ph type="sldNum" sz="quarter" idx="12"/>
          </p:nvPr>
        </p:nvSpPr>
        <p:spPr/>
        <p:txBody>
          <a:bodyPr/>
          <a:lstStyle/>
          <a:p>
            <a:fld id="{8F22D3A8-F005-4E53-90AD-76CCA2618B46}" type="slidenum">
              <a:rPr lang="nb-NO" smtClean="0"/>
              <a:pPr/>
              <a:t>1</a:t>
            </a:fld>
            <a:endParaRPr lang="nb-NO" dirty="0"/>
          </a:p>
        </p:txBody>
      </p:sp>
    </p:spTree>
    <p:extLst>
      <p:ext uri="{BB962C8B-B14F-4D97-AF65-F5344CB8AC3E}">
        <p14:creationId xmlns:p14="http://schemas.microsoft.com/office/powerpoint/2010/main" val="2823745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2800" dirty="0"/>
              <a:t>Hvorfor et prosjekt som </a:t>
            </a:r>
            <a:r>
              <a:rPr lang="nb-NO" sz="2800" dirty="0" err="1"/>
              <a:t>ForKlima</a:t>
            </a:r>
            <a:r>
              <a:rPr lang="nb-NO" sz="2800" dirty="0"/>
              <a:t> ?</a:t>
            </a:r>
          </a:p>
        </p:txBody>
      </p:sp>
      <p:sp>
        <p:nvSpPr>
          <p:cNvPr id="3" name="Plassholder for innhold 2"/>
          <p:cNvSpPr>
            <a:spLocks noGrp="1"/>
          </p:cNvSpPr>
          <p:nvPr>
            <p:ph idx="1"/>
          </p:nvPr>
        </p:nvSpPr>
        <p:spPr/>
        <p:txBody>
          <a:bodyPr/>
          <a:lstStyle/>
          <a:p>
            <a:r>
              <a:rPr lang="nb-NO" sz="1400" b="1" dirty="0">
                <a:latin typeface="Arial" panose="020B0604020202020204" pitchFamily="34" charset="0"/>
                <a:cs typeface="Arial" panose="020B0604020202020204" pitchFamily="34" charset="0"/>
              </a:rPr>
              <a:t>In God we trust, all others must bring data… </a:t>
            </a:r>
            <a:endParaRPr lang="nb-NO" sz="1400" b="1" dirty="0" smtClean="0">
              <a:latin typeface="Arial" panose="020B0604020202020204" pitchFamily="34" charset="0"/>
              <a:cs typeface="Arial" panose="020B0604020202020204" pitchFamily="34" charset="0"/>
            </a:endParaRPr>
          </a:p>
          <a:p>
            <a:pPr marL="0" indent="0">
              <a:buNone/>
            </a:pPr>
            <a:r>
              <a:rPr lang="nb-NO" sz="1700" b="1" i="1" dirty="0"/>
              <a:t>     </a:t>
            </a:r>
            <a:r>
              <a:rPr lang="nb-NO" sz="1700" b="1" i="1" dirty="0" err="1"/>
              <a:t>W.Edwards</a:t>
            </a:r>
            <a:r>
              <a:rPr lang="nb-NO" sz="1700" b="1" i="1" dirty="0"/>
              <a:t> Demming </a:t>
            </a:r>
          </a:p>
          <a:p>
            <a:endParaRPr lang="nb-NO" b="1" dirty="0" smtClean="0">
              <a:latin typeface="Arial" panose="020B0604020202020204" pitchFamily="34" charset="0"/>
              <a:cs typeface="Arial" panose="020B0604020202020204" pitchFamily="34" charset="0"/>
            </a:endParaRPr>
          </a:p>
          <a:p>
            <a:endParaRPr lang="nb-NO" dirty="0"/>
          </a:p>
        </p:txBody>
      </p:sp>
      <p:sp>
        <p:nvSpPr>
          <p:cNvPr id="4" name="Plassholder for dato 3"/>
          <p:cNvSpPr>
            <a:spLocks noGrp="1"/>
          </p:cNvSpPr>
          <p:nvPr>
            <p:ph type="dt" sz="half" idx="10"/>
          </p:nvPr>
        </p:nvSpPr>
        <p:spPr/>
        <p:txBody>
          <a:bodyPr/>
          <a:lstStyle/>
          <a:p>
            <a:pPr>
              <a:defRPr/>
            </a:pPr>
            <a:endParaRPr lang="nn-NO" dirty="0"/>
          </a:p>
        </p:txBody>
      </p:sp>
    </p:spTree>
    <p:extLst>
      <p:ext uri="{BB962C8B-B14F-4D97-AF65-F5344CB8AC3E}">
        <p14:creationId xmlns:p14="http://schemas.microsoft.com/office/powerpoint/2010/main" val="348096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9502"/>
            <a:ext cx="8229600" cy="857250"/>
          </a:xfrm>
        </p:spPr>
        <p:txBody>
          <a:bodyPr/>
          <a:lstStyle/>
          <a:p>
            <a:pPr algn="ctr"/>
            <a:r>
              <a:rPr lang="nb-NO" sz="2800" dirty="0"/>
              <a:t>Hvorfor et prosjekt som </a:t>
            </a:r>
            <a:r>
              <a:rPr lang="nb-NO" sz="2800" dirty="0" err="1"/>
              <a:t>ForKlima</a:t>
            </a:r>
            <a:r>
              <a:rPr lang="nb-NO" sz="2800" dirty="0"/>
              <a:t> ?</a:t>
            </a:r>
            <a:r>
              <a:rPr lang="nb-NO" sz="2400" b="1" dirty="0"/>
              <a:t/>
            </a:r>
            <a:br>
              <a:rPr lang="nb-NO" sz="2400" b="1" dirty="0"/>
            </a:br>
            <a:endParaRPr lang="nb-NO" dirty="0"/>
          </a:p>
        </p:txBody>
      </p:sp>
      <p:sp>
        <p:nvSpPr>
          <p:cNvPr id="3" name="Content Placeholder 2"/>
          <p:cNvSpPr>
            <a:spLocks noGrp="1"/>
          </p:cNvSpPr>
          <p:nvPr>
            <p:ph idx="1"/>
          </p:nvPr>
        </p:nvSpPr>
        <p:spPr/>
        <p:txBody>
          <a:bodyPr>
            <a:normAutofit/>
          </a:bodyPr>
          <a:lstStyle/>
          <a:p>
            <a:r>
              <a:rPr lang="nb-NO" sz="1800" dirty="0" smtClean="0"/>
              <a:t>Objektiv dokumentasjon som står seg mot kritiske blikk…</a:t>
            </a:r>
          </a:p>
          <a:p>
            <a:endParaRPr lang="nb-NO" sz="1800" dirty="0"/>
          </a:p>
          <a:p>
            <a:r>
              <a:rPr lang="nb-NO" sz="1800" dirty="0" smtClean="0"/>
              <a:t>Erfaringsutveksling og læring mellom rådgiver, byggherre, arkitekt, entreprenør og forskere, noe som gjør oss alle bedre!</a:t>
            </a:r>
          </a:p>
          <a:p>
            <a:endParaRPr lang="nb-NO" sz="1800" dirty="0"/>
          </a:p>
          <a:p>
            <a:r>
              <a:rPr lang="nb-NO" sz="1800" dirty="0" smtClean="0"/>
              <a:t>Alle aktører kan lære </a:t>
            </a:r>
            <a:r>
              <a:rPr lang="nb-NO" sz="1800" dirty="0" smtClean="0"/>
              <a:t>av</a:t>
            </a:r>
            <a:r>
              <a:rPr lang="nb-NO" sz="1800" dirty="0"/>
              <a:t> hverandre og påvirke, </a:t>
            </a:r>
            <a:r>
              <a:rPr lang="nb-NO" sz="1800" dirty="0" smtClean="0"/>
              <a:t>prosesser og bransjen gjennom slike prosjekter.</a:t>
            </a:r>
          </a:p>
          <a:p>
            <a:endParaRPr lang="nb-NO" sz="1800" dirty="0"/>
          </a:p>
          <a:p>
            <a:r>
              <a:rPr lang="nb-NO" sz="1800" dirty="0" smtClean="0"/>
              <a:t>GK har tradisjonelt deltatt i forskningsprosjekter, vi lærer mye og vi bidrar til en positiv utvikling av vår bransje.</a:t>
            </a:r>
          </a:p>
          <a:p>
            <a:endParaRPr lang="nb-NO" sz="1800" dirty="0"/>
          </a:p>
          <a:p>
            <a:endParaRPr lang="nb-NO" sz="1800" dirty="0"/>
          </a:p>
        </p:txBody>
      </p:sp>
      <p:sp>
        <p:nvSpPr>
          <p:cNvPr id="4" name="Footer Placeholder 3"/>
          <p:cNvSpPr>
            <a:spLocks noGrp="1"/>
          </p:cNvSpPr>
          <p:nvPr>
            <p:ph type="ftr" sz="quarter" idx="11"/>
          </p:nvPr>
        </p:nvSpPr>
        <p:spPr/>
        <p:txBody>
          <a:bodyPr/>
          <a:lstStyle/>
          <a:p>
            <a:r>
              <a:rPr lang="nb-NO" dirty="0" err="1" smtClean="0"/>
              <a:t>ForKlima</a:t>
            </a:r>
            <a:endParaRPr lang="nb-NO" dirty="0"/>
          </a:p>
        </p:txBody>
      </p:sp>
      <p:sp>
        <p:nvSpPr>
          <p:cNvPr id="5" name="Slide Number Placeholder 4"/>
          <p:cNvSpPr>
            <a:spLocks noGrp="1"/>
          </p:cNvSpPr>
          <p:nvPr>
            <p:ph type="sldNum" sz="quarter" idx="12"/>
          </p:nvPr>
        </p:nvSpPr>
        <p:spPr/>
        <p:txBody>
          <a:bodyPr/>
          <a:lstStyle/>
          <a:p>
            <a:fld id="{8F22D3A8-F005-4E53-90AD-76CCA2618B46}" type="slidenum">
              <a:rPr lang="nb-NO" smtClean="0"/>
              <a:pPr/>
              <a:t>11</a:t>
            </a:fld>
            <a:endParaRPr lang="nb-NO" dirty="0"/>
          </a:p>
        </p:txBody>
      </p:sp>
    </p:spTree>
    <p:extLst>
      <p:ext uri="{BB962C8B-B14F-4D97-AF65-F5344CB8AC3E}">
        <p14:creationId xmlns:p14="http://schemas.microsoft.com/office/powerpoint/2010/main" val="42579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sz="2800" dirty="0" smtClean="0"/>
              <a:t>Erfaringer…</a:t>
            </a:r>
            <a:endParaRPr lang="nb-NO" sz="2800" dirty="0"/>
          </a:p>
        </p:txBody>
      </p:sp>
      <p:sp>
        <p:nvSpPr>
          <p:cNvPr id="3" name="Content Placeholder 2"/>
          <p:cNvSpPr>
            <a:spLocks noGrp="1"/>
          </p:cNvSpPr>
          <p:nvPr>
            <p:ph idx="1"/>
          </p:nvPr>
        </p:nvSpPr>
        <p:spPr/>
        <p:txBody>
          <a:bodyPr>
            <a:normAutofit fontScale="92500" lnSpcReduction="20000"/>
          </a:bodyPr>
          <a:lstStyle/>
          <a:p>
            <a:r>
              <a:rPr lang="nb-NO" sz="1800" dirty="0" smtClean="0"/>
              <a:t>MHGK har fornøyde brukere og en fornøyd eier, energibruken er lav som beregnet.</a:t>
            </a:r>
          </a:p>
          <a:p>
            <a:endParaRPr lang="nb-NO" sz="1800" dirty="0" smtClean="0"/>
          </a:p>
          <a:p>
            <a:r>
              <a:rPr lang="nb-NO" sz="1800" dirty="0" smtClean="0"/>
              <a:t>Flere bygg, nye og rehabiliterte har/ blir levert med samme konsept som MHGK;</a:t>
            </a:r>
          </a:p>
          <a:p>
            <a:endParaRPr lang="nb-NO" sz="1800" dirty="0" smtClean="0"/>
          </a:p>
          <a:p>
            <a:pPr>
              <a:buFont typeface="Wingdings" panose="05000000000000000000" pitchFamily="2" charset="2"/>
              <a:buChar char="ü"/>
            </a:pPr>
            <a:r>
              <a:rPr lang="nb-NO" sz="1800" dirty="0" smtClean="0"/>
              <a:t>Grensesvingen 7, rehabilitert til lavenergibygg, </a:t>
            </a:r>
            <a:r>
              <a:rPr lang="nb-NO" sz="1800" dirty="0" smtClean="0"/>
              <a:t>leietaker Miljødirektoratet</a:t>
            </a:r>
            <a:endParaRPr lang="nb-NO" sz="1800" dirty="0" smtClean="0"/>
          </a:p>
          <a:p>
            <a:endParaRPr lang="nb-NO" sz="1800" dirty="0" smtClean="0"/>
          </a:p>
          <a:p>
            <a:pPr>
              <a:buFont typeface="Wingdings" panose="05000000000000000000" pitchFamily="2" charset="2"/>
              <a:buChar char="ü"/>
            </a:pPr>
            <a:r>
              <a:rPr lang="nb-NO" sz="1800" dirty="0" smtClean="0"/>
              <a:t>Solbråveien 23, rehabilitert til lavenergibygg</a:t>
            </a:r>
          </a:p>
          <a:p>
            <a:endParaRPr lang="nb-NO" sz="1800" dirty="0" smtClean="0"/>
          </a:p>
          <a:p>
            <a:pPr>
              <a:buFont typeface="Wingdings" panose="05000000000000000000" pitchFamily="2" charset="2"/>
              <a:buChar char="ü"/>
            </a:pPr>
            <a:r>
              <a:rPr lang="nb-NO" sz="1800" dirty="0" smtClean="0"/>
              <a:t>LHL, nytt privat sykehus, byggherre Aspelin Ramm</a:t>
            </a:r>
          </a:p>
          <a:p>
            <a:endParaRPr lang="nb-NO" sz="1800" dirty="0" smtClean="0"/>
          </a:p>
          <a:p>
            <a:pPr>
              <a:buFont typeface="Wingdings" panose="05000000000000000000" pitchFamily="2" charset="2"/>
              <a:buChar char="ü"/>
            </a:pPr>
            <a:r>
              <a:rPr lang="nb-NO" sz="1800" dirty="0" smtClean="0"/>
              <a:t>Hovedkontoret til Hent AS i Trondheim</a:t>
            </a:r>
          </a:p>
          <a:p>
            <a:endParaRPr lang="nb-NO" sz="1800" dirty="0"/>
          </a:p>
        </p:txBody>
      </p:sp>
      <p:sp>
        <p:nvSpPr>
          <p:cNvPr id="4" name="Footer Placeholder 3"/>
          <p:cNvSpPr>
            <a:spLocks noGrp="1"/>
          </p:cNvSpPr>
          <p:nvPr>
            <p:ph type="ftr" sz="quarter" idx="11"/>
          </p:nvPr>
        </p:nvSpPr>
        <p:spPr>
          <a:xfrm>
            <a:off x="3275856" y="5002975"/>
            <a:ext cx="2895600" cy="140525"/>
          </a:xfrm>
        </p:spPr>
        <p:txBody>
          <a:bodyPr/>
          <a:lstStyle/>
          <a:p>
            <a:r>
              <a:rPr lang="nb-NO" dirty="0" err="1" smtClean="0"/>
              <a:t>ForKlima</a:t>
            </a:r>
            <a:endParaRPr lang="nb-NO" dirty="0"/>
          </a:p>
        </p:txBody>
      </p:sp>
      <p:sp>
        <p:nvSpPr>
          <p:cNvPr id="5" name="Slide Number Placeholder 4"/>
          <p:cNvSpPr>
            <a:spLocks noGrp="1"/>
          </p:cNvSpPr>
          <p:nvPr>
            <p:ph type="sldNum" sz="quarter" idx="12"/>
          </p:nvPr>
        </p:nvSpPr>
        <p:spPr/>
        <p:txBody>
          <a:bodyPr/>
          <a:lstStyle/>
          <a:p>
            <a:fld id="{8F22D3A8-F005-4E53-90AD-76CCA2618B46}" type="slidenum">
              <a:rPr lang="nb-NO" smtClean="0"/>
              <a:pPr/>
              <a:t>12</a:t>
            </a:fld>
            <a:endParaRPr lang="nb-NO" dirty="0"/>
          </a:p>
        </p:txBody>
      </p:sp>
    </p:spTree>
    <p:extLst>
      <p:ext uri="{BB962C8B-B14F-4D97-AF65-F5344CB8AC3E}">
        <p14:creationId xmlns:p14="http://schemas.microsoft.com/office/powerpoint/2010/main" val="3882742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6644" y="380489"/>
            <a:ext cx="9087356" cy="857250"/>
          </a:xfrm>
        </p:spPr>
        <p:txBody>
          <a:bodyPr>
            <a:normAutofit/>
          </a:bodyPr>
          <a:lstStyle/>
          <a:p>
            <a:pPr algn="ctr"/>
            <a:r>
              <a:rPr lang="nb-NO" sz="2800" b="1" dirty="0" smtClean="0">
                <a:sym typeface="Wingdings"/>
              </a:rPr>
              <a:t>Takk for oppmerksomheten !</a:t>
            </a:r>
            <a:endParaRPr lang="nb-NO" sz="2800" b="1" dirty="0"/>
          </a:p>
        </p:txBody>
      </p:sp>
      <p:sp>
        <p:nvSpPr>
          <p:cNvPr id="3" name="Plassholder for innhold 2"/>
          <p:cNvSpPr>
            <a:spLocks noGrp="1"/>
          </p:cNvSpPr>
          <p:nvPr>
            <p:ph idx="1"/>
          </p:nvPr>
        </p:nvSpPr>
        <p:spPr>
          <a:xfrm>
            <a:off x="457200" y="1200153"/>
            <a:ext cx="8229600" cy="2405788"/>
          </a:xfrm>
        </p:spPr>
        <p:txBody>
          <a:bodyPr/>
          <a:lstStyle/>
          <a:p>
            <a:endParaRPr lang="nb-NO" dirty="0"/>
          </a:p>
          <a:p>
            <a:endParaRPr lang="nb-NO" dirty="0"/>
          </a:p>
          <a:p>
            <a:endParaRPr lang="nb-NO" dirty="0"/>
          </a:p>
          <a:p>
            <a:endParaRPr lang="nb-NO" dirty="0"/>
          </a:p>
        </p:txBody>
      </p:sp>
      <p:sp>
        <p:nvSpPr>
          <p:cNvPr id="4" name="Plassholder for dato 3"/>
          <p:cNvSpPr>
            <a:spLocks noGrp="1"/>
          </p:cNvSpPr>
          <p:nvPr>
            <p:ph type="dt" sz="half" idx="4294967295"/>
          </p:nvPr>
        </p:nvSpPr>
        <p:spPr>
          <a:xfrm>
            <a:off x="2945192" y="4948014"/>
            <a:ext cx="2909087" cy="159770"/>
          </a:xfrm>
          <a:prstGeom prst="rect">
            <a:avLst/>
          </a:prstGeom>
        </p:spPr>
        <p:txBody>
          <a:bodyPr/>
          <a:lstStyle/>
          <a:p>
            <a:pPr algn="ctr">
              <a:defRPr/>
            </a:pPr>
            <a:r>
              <a:rPr lang="nn-NO" dirty="0" err="1" smtClean="0"/>
              <a:t>ForKlima</a:t>
            </a:r>
            <a:endParaRPr lang="nn-NO"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436" y="2461596"/>
            <a:ext cx="1329067" cy="343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2697" y="2461596"/>
            <a:ext cx="1493978" cy="440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1473" y="2461596"/>
            <a:ext cx="2101362" cy="378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2268" y="3197035"/>
            <a:ext cx="2774254" cy="301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5191" y="1644895"/>
            <a:ext cx="1608992" cy="3643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70629" y="2483655"/>
            <a:ext cx="1849030" cy="4187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09586" y="3088250"/>
            <a:ext cx="1982735" cy="4107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2268" y="1617886"/>
            <a:ext cx="2057400" cy="357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6"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7033" y="1459450"/>
            <a:ext cx="1019050" cy="674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kstSylinder 4"/>
          <p:cNvSpPr txBox="1"/>
          <p:nvPr/>
        </p:nvSpPr>
        <p:spPr>
          <a:xfrm>
            <a:off x="2195503" y="4023764"/>
            <a:ext cx="4454318" cy="355686"/>
          </a:xfrm>
          <a:prstGeom prst="rect">
            <a:avLst/>
          </a:prstGeom>
          <a:noFill/>
        </p:spPr>
        <p:txBody>
          <a:bodyPr wrap="none" lIns="77925" tIns="38963" rIns="77925" bIns="38963" rtlCol="0">
            <a:spAutoFit/>
          </a:bodyPr>
          <a:lstStyle/>
          <a:p>
            <a:r>
              <a:rPr lang="nb-NO" dirty="0">
                <a:solidFill>
                  <a:schemeClr val="tx1">
                    <a:lumMod val="50000"/>
                    <a:lumOff val="50000"/>
                  </a:schemeClr>
                </a:solidFill>
              </a:rPr>
              <a:t>https://www.sintef.no/Projectweb/For-Klima/</a:t>
            </a:r>
          </a:p>
        </p:txBody>
      </p:sp>
      <p:pic>
        <p:nvPicPr>
          <p:cNvPr id="1026"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72200" y="1513926"/>
            <a:ext cx="2218184" cy="4651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960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sz="2800" dirty="0" smtClean="0"/>
              <a:t>Historien starter….</a:t>
            </a:r>
            <a:endParaRPr lang="nb-NO" sz="2800" dirty="0"/>
          </a:p>
        </p:txBody>
      </p:sp>
      <p:sp>
        <p:nvSpPr>
          <p:cNvPr id="3" name="Content Placeholder 2"/>
          <p:cNvSpPr>
            <a:spLocks noGrp="1"/>
          </p:cNvSpPr>
          <p:nvPr>
            <p:ph idx="1"/>
          </p:nvPr>
        </p:nvSpPr>
        <p:spPr/>
        <p:txBody>
          <a:bodyPr>
            <a:normAutofit/>
          </a:bodyPr>
          <a:lstStyle/>
          <a:p>
            <a:r>
              <a:rPr lang="nb-NO" sz="1800" dirty="0" smtClean="0"/>
              <a:t>GK trengte et nytt hovedkontor, planlegging startet allerede i 2007…</a:t>
            </a:r>
          </a:p>
          <a:p>
            <a:endParaRPr lang="nb-NO" sz="1800" dirty="0"/>
          </a:p>
          <a:p>
            <a:r>
              <a:rPr lang="nb-NO" sz="1800" dirty="0" smtClean="0"/>
              <a:t>Det åpnet for nye løsninger og innovasjon i vårt eget bygg,</a:t>
            </a:r>
          </a:p>
          <a:p>
            <a:endParaRPr lang="nb-NO" sz="1800" dirty="0"/>
          </a:p>
          <a:p>
            <a:r>
              <a:rPr lang="nb-NO" sz="1800" dirty="0" smtClean="0"/>
              <a:t>Vi ville levere et framtidsrettet bygg med konkurransedyktig pris i investeringsfasen.</a:t>
            </a:r>
          </a:p>
          <a:p>
            <a:endParaRPr lang="nb-NO" sz="1800" dirty="0" smtClean="0"/>
          </a:p>
          <a:p>
            <a:r>
              <a:rPr lang="nb-NO" sz="1800" dirty="0" err="1" smtClean="0"/>
              <a:t>Passivhus</a:t>
            </a:r>
            <a:r>
              <a:rPr lang="nb-NO" sz="1800" dirty="0" smtClean="0"/>
              <a:t>-standard </a:t>
            </a:r>
            <a:r>
              <a:rPr lang="nb-NO" sz="1800" dirty="0"/>
              <a:t>og beste energimerke </a:t>
            </a:r>
            <a:r>
              <a:rPr lang="nb-NO" sz="1800" dirty="0" smtClean="0"/>
              <a:t>var helt nødvendig for å oppnå  meget god energieffektivitet og driftsøkonomi i bruk. </a:t>
            </a:r>
            <a:endParaRPr lang="nb-NO" sz="1800" dirty="0"/>
          </a:p>
          <a:p>
            <a:pPr marL="0" indent="0">
              <a:buNone/>
            </a:pPr>
            <a:endParaRPr lang="nb-NO" sz="1800" dirty="0"/>
          </a:p>
        </p:txBody>
      </p:sp>
      <p:sp>
        <p:nvSpPr>
          <p:cNvPr id="4" name="Footer Placeholder 3"/>
          <p:cNvSpPr>
            <a:spLocks noGrp="1"/>
          </p:cNvSpPr>
          <p:nvPr>
            <p:ph type="ftr" sz="quarter" idx="11"/>
          </p:nvPr>
        </p:nvSpPr>
        <p:spPr/>
        <p:txBody>
          <a:bodyPr/>
          <a:lstStyle/>
          <a:p>
            <a:r>
              <a:rPr lang="nb-NO" dirty="0" err="1" smtClean="0"/>
              <a:t>ForKlima</a:t>
            </a:r>
            <a:endParaRPr lang="nb-NO" dirty="0"/>
          </a:p>
        </p:txBody>
      </p:sp>
      <p:sp>
        <p:nvSpPr>
          <p:cNvPr id="5" name="Slide Number Placeholder 4"/>
          <p:cNvSpPr>
            <a:spLocks noGrp="1"/>
          </p:cNvSpPr>
          <p:nvPr>
            <p:ph type="sldNum" sz="quarter" idx="12"/>
          </p:nvPr>
        </p:nvSpPr>
        <p:spPr/>
        <p:txBody>
          <a:bodyPr/>
          <a:lstStyle/>
          <a:p>
            <a:fld id="{8F22D3A8-F005-4E53-90AD-76CCA2618B46}" type="slidenum">
              <a:rPr lang="nb-NO" smtClean="0"/>
              <a:pPr/>
              <a:t>2</a:t>
            </a:fld>
            <a:endParaRPr lang="nb-NO" dirty="0"/>
          </a:p>
        </p:txBody>
      </p:sp>
    </p:spTree>
    <p:extLst>
      <p:ext uri="{BB962C8B-B14F-4D97-AF65-F5344CB8AC3E}">
        <p14:creationId xmlns:p14="http://schemas.microsoft.com/office/powerpoint/2010/main" val="1336297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sz="2800" dirty="0"/>
              <a:t>Historien </a:t>
            </a:r>
            <a:r>
              <a:rPr lang="nb-NO" sz="2800" dirty="0" smtClean="0"/>
              <a:t>fortsetter….</a:t>
            </a:r>
            <a:endParaRPr lang="nb-NO" sz="2800" dirty="0"/>
          </a:p>
        </p:txBody>
      </p:sp>
      <p:sp>
        <p:nvSpPr>
          <p:cNvPr id="3" name="Content Placeholder 2"/>
          <p:cNvSpPr>
            <a:spLocks noGrp="1"/>
          </p:cNvSpPr>
          <p:nvPr>
            <p:ph idx="1"/>
          </p:nvPr>
        </p:nvSpPr>
        <p:spPr/>
        <p:txBody>
          <a:bodyPr>
            <a:normAutofit/>
          </a:bodyPr>
          <a:lstStyle/>
          <a:p>
            <a:r>
              <a:rPr lang="nb-NO" sz="1800" dirty="0" smtClean="0"/>
              <a:t>GK og </a:t>
            </a:r>
            <a:r>
              <a:rPr lang="nb-NO" sz="1800" dirty="0" err="1" smtClean="0"/>
              <a:t>Lindinvent</a:t>
            </a:r>
            <a:r>
              <a:rPr lang="nb-NO" sz="1800" dirty="0" smtClean="0"/>
              <a:t>, vår samarbeidspartner på behovsstyrt </a:t>
            </a:r>
            <a:r>
              <a:rPr lang="nb-NO" sz="1800" dirty="0"/>
              <a:t>ventilasjon (DCV</a:t>
            </a:r>
            <a:r>
              <a:rPr lang="nb-NO" sz="1800" dirty="0" smtClean="0"/>
              <a:t>) utviklet konseptet i felleskap. Våre samlede beregninger og erfaringer tilsa at dette ville fungere ! </a:t>
            </a:r>
          </a:p>
          <a:p>
            <a:endParaRPr lang="nb-NO" sz="1800" dirty="0"/>
          </a:p>
          <a:p>
            <a:r>
              <a:rPr lang="nb-NO" sz="1800" dirty="0" smtClean="0"/>
              <a:t>Bransjen var skeptisk, dette har vi prøvd før…..dette går aldri bra, bare vent til første vinteren, det blir sikker dyrt også….</a:t>
            </a:r>
            <a:endParaRPr lang="nb-NO" sz="1800" dirty="0"/>
          </a:p>
          <a:p>
            <a:endParaRPr lang="nb-NO" sz="1800" dirty="0" smtClean="0"/>
          </a:p>
          <a:p>
            <a:r>
              <a:rPr lang="nb-NO" sz="1800" dirty="0" smtClean="0"/>
              <a:t>Til tross for skepsis (også internt) valgte vi å stole på vår kunnskap og kompetanse, hva skal vi ellers bruke den til…</a:t>
            </a:r>
            <a:endParaRPr lang="nb-NO" sz="1800" dirty="0"/>
          </a:p>
        </p:txBody>
      </p:sp>
      <p:sp>
        <p:nvSpPr>
          <p:cNvPr id="4" name="Footer Placeholder 3"/>
          <p:cNvSpPr>
            <a:spLocks noGrp="1"/>
          </p:cNvSpPr>
          <p:nvPr>
            <p:ph type="ftr" sz="quarter" idx="11"/>
          </p:nvPr>
        </p:nvSpPr>
        <p:spPr/>
        <p:txBody>
          <a:bodyPr/>
          <a:lstStyle/>
          <a:p>
            <a:r>
              <a:rPr lang="nb-NO" dirty="0" err="1" smtClean="0"/>
              <a:t>ForKlima</a:t>
            </a:r>
            <a:endParaRPr lang="nb-NO" dirty="0"/>
          </a:p>
        </p:txBody>
      </p:sp>
      <p:sp>
        <p:nvSpPr>
          <p:cNvPr id="5" name="Slide Number Placeholder 4"/>
          <p:cNvSpPr>
            <a:spLocks noGrp="1"/>
          </p:cNvSpPr>
          <p:nvPr>
            <p:ph type="sldNum" sz="quarter" idx="12"/>
          </p:nvPr>
        </p:nvSpPr>
        <p:spPr/>
        <p:txBody>
          <a:bodyPr/>
          <a:lstStyle/>
          <a:p>
            <a:fld id="{8F22D3A8-F005-4E53-90AD-76CCA2618B46}" type="slidenum">
              <a:rPr lang="nb-NO" smtClean="0"/>
              <a:pPr/>
              <a:t>3</a:t>
            </a:fld>
            <a:endParaRPr lang="nb-NO" dirty="0"/>
          </a:p>
        </p:txBody>
      </p:sp>
    </p:spTree>
    <p:extLst>
      <p:ext uri="{BB962C8B-B14F-4D97-AF65-F5344CB8AC3E}">
        <p14:creationId xmlns:p14="http://schemas.microsoft.com/office/powerpoint/2010/main" val="1324163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5" descr="Miljohuset_GK3.jpg"/>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auto">
          <a:xfrm>
            <a:off x="1644162" y="950119"/>
            <a:ext cx="5536223" cy="2345390"/>
          </a:xfrm>
          <a:prstGeom prst="rect">
            <a:avLst/>
          </a:prstGeom>
          <a:noFill/>
          <a:ln w="9525">
            <a:noFill/>
            <a:miter lim="800000"/>
            <a:headEnd/>
            <a:tailEnd/>
          </a:ln>
        </p:spPr>
      </p:pic>
      <p:sp>
        <p:nvSpPr>
          <p:cNvPr id="6" name="Tittel 26"/>
          <p:cNvSpPr>
            <a:spLocks noGrp="1"/>
          </p:cNvSpPr>
          <p:nvPr>
            <p:ph type="title"/>
          </p:nvPr>
        </p:nvSpPr>
        <p:spPr>
          <a:xfrm>
            <a:off x="457200" y="205978"/>
            <a:ext cx="8229600" cy="857250"/>
          </a:xfrm>
        </p:spPr>
        <p:txBody>
          <a:bodyPr/>
          <a:lstStyle/>
          <a:p>
            <a:pPr algn="ctr"/>
            <a:r>
              <a:rPr lang="nb-NO" sz="2800" dirty="0" smtClean="0">
                <a:ea typeface="ＭＳ Ｐゴシック" pitchFamily="34" charset="-128"/>
              </a:rPr>
              <a:t>Miljøhuset GK blir «født» juni 2012</a:t>
            </a:r>
            <a:endParaRPr lang="nb-NO" sz="2800" dirty="0">
              <a:ea typeface="ＭＳ Ｐゴシック" pitchFamily="34" charset="-128"/>
            </a:endParaRPr>
          </a:p>
        </p:txBody>
      </p:sp>
      <p:sp>
        <p:nvSpPr>
          <p:cNvPr id="7" name="Rektangel 3"/>
          <p:cNvSpPr>
            <a:spLocks noChangeArrowheads="1"/>
          </p:cNvSpPr>
          <p:nvPr/>
        </p:nvSpPr>
        <p:spPr bwMode="auto">
          <a:xfrm>
            <a:off x="1644162" y="924729"/>
            <a:ext cx="2145096" cy="309519"/>
          </a:xfrm>
          <a:prstGeom prst="rect">
            <a:avLst/>
          </a:prstGeom>
          <a:noFill/>
          <a:ln w="9525">
            <a:noFill/>
            <a:miter lim="800000"/>
            <a:headEnd/>
            <a:tailEnd/>
          </a:ln>
        </p:spPr>
        <p:txBody>
          <a:bodyPr wrap="none" lIns="77925" tIns="38963" rIns="77925" bIns="38963">
            <a:spAutoFit/>
          </a:bodyPr>
          <a:lstStyle/>
          <a:p>
            <a:r>
              <a:rPr lang="nb-NO" sz="1500" b="1" dirty="0"/>
              <a:t>Ryenstubben 10-12, Oslo</a:t>
            </a:r>
            <a:endParaRPr lang="nb-NO" sz="1500" dirty="0"/>
          </a:p>
        </p:txBody>
      </p:sp>
      <p:sp>
        <p:nvSpPr>
          <p:cNvPr id="2" name="Rektangel 1"/>
          <p:cNvSpPr/>
          <p:nvPr/>
        </p:nvSpPr>
        <p:spPr>
          <a:xfrm>
            <a:off x="395653" y="3414664"/>
            <a:ext cx="8537331" cy="1417515"/>
          </a:xfrm>
          <a:prstGeom prst="rect">
            <a:avLst/>
          </a:prstGeom>
        </p:spPr>
        <p:txBody>
          <a:bodyPr wrap="square" lIns="77925" tIns="38963" rIns="77925" bIns="38963">
            <a:spAutoFit/>
          </a:bodyPr>
          <a:lstStyle/>
          <a:p>
            <a:pPr marL="292219" indent="-292219" eaLnBrk="0" hangingPunct="0">
              <a:spcBef>
                <a:spcPct val="20000"/>
              </a:spcBef>
              <a:buClr>
                <a:srgbClr val="36478B"/>
              </a:buClr>
              <a:buSzPct val="70000"/>
              <a:buFont typeface="Wingdings" pitchFamily="2" charset="2"/>
              <a:buChar char="u"/>
              <a:defRPr/>
            </a:pPr>
            <a:r>
              <a:rPr lang="nb-NO" sz="1500" b="1" dirty="0">
                <a:solidFill>
                  <a:schemeClr val="tx1">
                    <a:lumMod val="50000"/>
                    <a:lumOff val="50000"/>
                  </a:schemeClr>
                </a:solidFill>
                <a:ea typeface="ＭＳ Ｐゴシック" pitchFamily="-107" charset="-128"/>
                <a:cs typeface="ＭＳ Ｐゴシック" pitchFamily="-107" charset="-128"/>
              </a:rPr>
              <a:t>Areal ~ 14.300 m</a:t>
            </a:r>
            <a:r>
              <a:rPr lang="nb-NO" sz="1500" b="1" baseline="30000" dirty="0">
                <a:solidFill>
                  <a:schemeClr val="tx1">
                    <a:lumMod val="50000"/>
                    <a:lumOff val="50000"/>
                  </a:schemeClr>
                </a:solidFill>
                <a:ea typeface="ＭＳ Ｐゴシック" pitchFamily="-107" charset="-128"/>
                <a:cs typeface="ＭＳ Ｐゴシック" pitchFamily="-107" charset="-128"/>
              </a:rPr>
              <a:t>2 </a:t>
            </a:r>
            <a:r>
              <a:rPr lang="nb-NO" sz="1500" b="1" dirty="0">
                <a:solidFill>
                  <a:schemeClr val="tx1">
                    <a:lumMod val="50000"/>
                    <a:lumOff val="50000"/>
                  </a:schemeClr>
                </a:solidFill>
                <a:ea typeface="ＭＳ Ｐゴシック" pitchFamily="-107" charset="-128"/>
                <a:cs typeface="ＭＳ Ｐゴシック" pitchFamily="-107" charset="-128"/>
              </a:rPr>
              <a:t>BTA</a:t>
            </a:r>
            <a:endParaRPr lang="nb-NO" sz="1500" b="1" baseline="30000" dirty="0">
              <a:solidFill>
                <a:schemeClr val="tx1">
                  <a:lumMod val="50000"/>
                  <a:lumOff val="50000"/>
                </a:schemeClr>
              </a:solidFill>
              <a:ea typeface="ＭＳ Ｐゴシック" pitchFamily="-107" charset="-128"/>
              <a:cs typeface="ＭＳ Ｐゴシック" pitchFamily="-107" charset="-128"/>
            </a:endParaRPr>
          </a:p>
          <a:p>
            <a:pPr marL="292219" indent="-292219" eaLnBrk="0" hangingPunct="0">
              <a:spcBef>
                <a:spcPct val="20000"/>
              </a:spcBef>
              <a:buClr>
                <a:srgbClr val="36478B"/>
              </a:buClr>
              <a:buSzPct val="70000"/>
              <a:buFont typeface="Wingdings" pitchFamily="2" charset="2"/>
              <a:buChar char="u"/>
              <a:defRPr/>
            </a:pPr>
            <a:r>
              <a:rPr lang="nb-NO" sz="1500" b="1" dirty="0">
                <a:solidFill>
                  <a:schemeClr val="tx1">
                    <a:lumMod val="50000"/>
                    <a:lumOff val="50000"/>
                  </a:schemeClr>
                </a:solidFill>
                <a:ea typeface="ＭＳ Ｐゴシック" pitchFamily="-107" charset="-128"/>
                <a:cs typeface="ＭＳ Ｐゴシック" pitchFamily="-107" charset="-128"/>
              </a:rPr>
              <a:t>Byggeperiode: desember 2010 – mai 2012 (innflyttet juni 2012)</a:t>
            </a:r>
          </a:p>
          <a:p>
            <a:pPr marL="292219" indent="-292219" eaLnBrk="0" hangingPunct="0">
              <a:spcBef>
                <a:spcPct val="20000"/>
              </a:spcBef>
              <a:buClr>
                <a:srgbClr val="36478B"/>
              </a:buClr>
              <a:buSzPct val="70000"/>
              <a:buFont typeface="Wingdings" pitchFamily="2" charset="2"/>
              <a:buChar char="u"/>
              <a:defRPr/>
            </a:pPr>
            <a:r>
              <a:rPr lang="nb-NO" sz="1500" b="1" dirty="0">
                <a:solidFill>
                  <a:schemeClr val="tx1">
                    <a:lumMod val="50000"/>
                    <a:lumOff val="50000"/>
                  </a:schemeClr>
                </a:solidFill>
                <a:ea typeface="ＭＳ Ｐゴシック" pitchFamily="-107" charset="-128"/>
                <a:cs typeface="ＭＳ Ｐゴシック" pitchFamily="-107" charset="-128"/>
              </a:rPr>
              <a:t>Totalt beregnet netto energibehov </a:t>
            </a:r>
            <a:r>
              <a:rPr lang="nb-NO" sz="1500" b="1" dirty="0" smtClean="0">
                <a:solidFill>
                  <a:schemeClr val="tx1">
                    <a:lumMod val="50000"/>
                    <a:lumOff val="50000"/>
                  </a:schemeClr>
                </a:solidFill>
                <a:ea typeface="ＭＳ Ｐゴシック" pitchFamily="-107" charset="-128"/>
                <a:cs typeface="ＭＳ Ｐゴシック" pitchFamily="-107" charset="-128"/>
              </a:rPr>
              <a:t>74,9 </a:t>
            </a:r>
            <a:r>
              <a:rPr lang="nb-NO" sz="1500" b="1" dirty="0">
                <a:solidFill>
                  <a:schemeClr val="tx1">
                    <a:lumMod val="50000"/>
                    <a:lumOff val="50000"/>
                  </a:schemeClr>
                </a:solidFill>
                <a:ea typeface="ＭＳ Ｐゴシック" pitchFamily="-107" charset="-128"/>
                <a:cs typeface="ＭＳ Ｐゴシック" pitchFamily="-107" charset="-128"/>
              </a:rPr>
              <a:t>kWh/m</a:t>
            </a:r>
            <a:r>
              <a:rPr lang="nb-NO" sz="1500" b="1" baseline="30000" dirty="0">
                <a:solidFill>
                  <a:schemeClr val="tx1">
                    <a:lumMod val="50000"/>
                    <a:lumOff val="50000"/>
                  </a:schemeClr>
                </a:solidFill>
                <a:ea typeface="ＭＳ Ｐゴシック" pitchFamily="-107" charset="-128"/>
                <a:cs typeface="ＭＳ Ｐゴシック" pitchFamily="-107" charset="-128"/>
              </a:rPr>
              <a:t>2</a:t>
            </a:r>
          </a:p>
          <a:p>
            <a:pPr marL="292219" indent="-292219" eaLnBrk="0" hangingPunct="0">
              <a:spcBef>
                <a:spcPct val="20000"/>
              </a:spcBef>
              <a:buClr>
                <a:srgbClr val="36478B"/>
              </a:buClr>
              <a:buSzPct val="70000"/>
              <a:buFont typeface="Wingdings" pitchFamily="2" charset="2"/>
              <a:buChar char="u"/>
              <a:defRPr/>
            </a:pPr>
            <a:r>
              <a:rPr lang="nb-NO" sz="1500" b="1" dirty="0">
                <a:solidFill>
                  <a:schemeClr val="tx1">
                    <a:lumMod val="50000"/>
                    <a:lumOff val="50000"/>
                  </a:schemeClr>
                </a:solidFill>
                <a:ea typeface="ＭＳ Ｐゴシック" pitchFamily="-107" charset="-128"/>
                <a:cs typeface="ＭＳ Ｐゴシック" pitchFamily="-107" charset="-128"/>
              </a:rPr>
              <a:t>Totalt beregnet behov for tilført energi iht. NS3701: </a:t>
            </a:r>
            <a:r>
              <a:rPr lang="nb-NO" sz="1500" b="1" dirty="0" smtClean="0">
                <a:solidFill>
                  <a:schemeClr val="tx1">
                    <a:lumMod val="50000"/>
                    <a:lumOff val="50000"/>
                  </a:schemeClr>
                </a:solidFill>
                <a:ea typeface="ＭＳ Ｐゴシック" pitchFamily="-107" charset="-128"/>
                <a:cs typeface="ＭＳ Ｐゴシック" pitchFamily="-107" charset="-128"/>
              </a:rPr>
              <a:t>68 </a:t>
            </a:r>
            <a:r>
              <a:rPr lang="nb-NO" sz="1500" b="1" dirty="0">
                <a:solidFill>
                  <a:schemeClr val="tx1">
                    <a:lumMod val="50000"/>
                    <a:lumOff val="50000"/>
                  </a:schemeClr>
                </a:solidFill>
                <a:ea typeface="ＭＳ Ｐゴシック" pitchFamily="-107" charset="-128"/>
                <a:cs typeface="ＭＳ Ｐゴシック" pitchFamily="-107" charset="-128"/>
              </a:rPr>
              <a:t>kWh/m</a:t>
            </a:r>
            <a:r>
              <a:rPr lang="nb-NO" sz="1500" b="1" baseline="30000" dirty="0">
                <a:solidFill>
                  <a:schemeClr val="tx1">
                    <a:lumMod val="50000"/>
                    <a:lumOff val="50000"/>
                  </a:schemeClr>
                </a:solidFill>
                <a:ea typeface="ＭＳ Ｐゴシック" pitchFamily="-107" charset="-128"/>
                <a:cs typeface="ＭＳ Ｐゴシック" pitchFamily="-107" charset="-128"/>
              </a:rPr>
              <a:t>2</a:t>
            </a:r>
          </a:p>
          <a:p>
            <a:pPr marL="292219" indent="-292219" eaLnBrk="0" hangingPunct="0">
              <a:spcBef>
                <a:spcPct val="20000"/>
              </a:spcBef>
              <a:buClr>
                <a:srgbClr val="36478B"/>
              </a:buClr>
              <a:buSzPct val="70000"/>
              <a:buFont typeface="Wingdings" pitchFamily="2" charset="2"/>
              <a:buChar char="u"/>
              <a:defRPr/>
            </a:pPr>
            <a:r>
              <a:rPr lang="nb-NO" sz="1500" b="1" dirty="0">
                <a:solidFill>
                  <a:schemeClr val="tx1">
                    <a:lumMod val="50000"/>
                    <a:lumOff val="50000"/>
                  </a:schemeClr>
                </a:solidFill>
                <a:ea typeface="ＭＳ Ｐゴシック" pitchFamily="-107" charset="-128"/>
                <a:cs typeface="ＭＳ Ｐゴシック" pitchFamily="-107" charset="-128"/>
              </a:rPr>
              <a:t>BREEAM sertifisert </a:t>
            </a:r>
            <a:r>
              <a:rPr lang="nb-NO" sz="1500" b="1" dirty="0" smtClean="0">
                <a:solidFill>
                  <a:schemeClr val="tx1">
                    <a:lumMod val="50000"/>
                    <a:lumOff val="50000"/>
                  </a:schemeClr>
                </a:solidFill>
                <a:ea typeface="ＭＳ Ｐゴシック" pitchFamily="-107" charset="-128"/>
                <a:cs typeface="ＭＳ Ｐゴシック" pitchFamily="-107" charset="-128"/>
              </a:rPr>
              <a:t>bygg</a:t>
            </a:r>
            <a:endParaRPr lang="nb-NO" sz="1500" b="1" dirty="0">
              <a:solidFill>
                <a:schemeClr val="tx1">
                  <a:lumMod val="50000"/>
                  <a:lumOff val="50000"/>
                </a:schemeClr>
              </a:solidFill>
              <a:ea typeface="ＭＳ Ｐゴシック" pitchFamily="-107" charset="-128"/>
              <a:cs typeface="ＭＳ Ｐゴシック" pitchFamily="-107" charset="-128"/>
            </a:endParaRPr>
          </a:p>
        </p:txBody>
      </p:sp>
    </p:spTree>
    <p:extLst>
      <p:ext uri="{BB962C8B-B14F-4D97-AF65-F5344CB8AC3E}">
        <p14:creationId xmlns:p14="http://schemas.microsoft.com/office/powerpoint/2010/main" val="2697949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1"/>
          <p:cNvSpPr>
            <a:spLocks noGrp="1"/>
          </p:cNvSpPr>
          <p:nvPr>
            <p:ph type="title"/>
          </p:nvPr>
        </p:nvSpPr>
        <p:spPr>
          <a:xfrm>
            <a:off x="457200" y="205978"/>
            <a:ext cx="8229600" cy="857250"/>
          </a:xfrm>
        </p:spPr>
        <p:txBody>
          <a:bodyPr>
            <a:normAutofit/>
          </a:bodyPr>
          <a:lstStyle/>
          <a:p>
            <a:pPr algn="ctr"/>
            <a:r>
              <a:rPr lang="nb-NO" sz="2800" b="1" dirty="0" smtClean="0">
                <a:sym typeface="Wingdings"/>
              </a:rPr>
              <a:t>Ventilasjon </a:t>
            </a:r>
            <a:r>
              <a:rPr lang="nb-NO" sz="2800" b="1" dirty="0">
                <a:sym typeface="Wingdings"/>
              </a:rPr>
              <a:t>- </a:t>
            </a:r>
            <a:r>
              <a:rPr lang="nb-NO" sz="2800" b="1" dirty="0" smtClean="0">
                <a:sym typeface="Wingdings"/>
              </a:rPr>
              <a:t>DCV</a:t>
            </a:r>
            <a:endParaRPr lang="nb-NO" sz="2800" dirty="0"/>
          </a:p>
        </p:txBody>
      </p:sp>
      <p:sp>
        <p:nvSpPr>
          <p:cNvPr id="9" name="Plassholder for innhold 2"/>
          <p:cNvSpPr>
            <a:spLocks noGrp="1"/>
          </p:cNvSpPr>
          <p:nvPr>
            <p:ph idx="1"/>
          </p:nvPr>
        </p:nvSpPr>
        <p:spPr>
          <a:xfrm>
            <a:off x="457200" y="1200151"/>
            <a:ext cx="8436327" cy="3394472"/>
          </a:xfrm>
        </p:spPr>
        <p:txBody>
          <a:bodyPr>
            <a:normAutofit/>
          </a:bodyPr>
          <a:lstStyle/>
          <a:p>
            <a:r>
              <a:rPr lang="nb-NO" sz="1800" dirty="0"/>
              <a:t>Behovsstyrt – aktive ventiler styrer luft, temperatur og lys</a:t>
            </a:r>
          </a:p>
          <a:p>
            <a:endParaRPr lang="nb-NO" sz="1800" dirty="0"/>
          </a:p>
          <a:p>
            <a:r>
              <a:rPr lang="nb-NO" sz="1800" dirty="0"/>
              <a:t>Sensorer i ventilene detekterer nærvær, temperatur og CO</a:t>
            </a:r>
            <a:r>
              <a:rPr lang="nb-NO" sz="1800" baseline="-25000" dirty="0"/>
              <a:t>2</a:t>
            </a:r>
            <a:endParaRPr lang="nb-NO" sz="1800" dirty="0"/>
          </a:p>
        </p:txBody>
      </p:sp>
      <p:pic>
        <p:nvPicPr>
          <p:cNvPr id="2054" name="Picture 6" descr="Tilluftsdon tak"/>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71651" y="2655793"/>
            <a:ext cx="4097215" cy="168592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4920879" y="2983283"/>
            <a:ext cx="3615397" cy="131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Rett pil 3"/>
          <p:cNvCxnSpPr/>
          <p:nvPr/>
        </p:nvCxnSpPr>
        <p:spPr>
          <a:xfrm>
            <a:off x="246873" y="2655793"/>
            <a:ext cx="555812" cy="3100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29325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pPr>
              <a:defRPr/>
            </a:pPr>
            <a:endParaRPr lang="nn-NO"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045" y="873085"/>
            <a:ext cx="8948970" cy="3945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Sylinder 4"/>
          <p:cNvSpPr txBox="1"/>
          <p:nvPr/>
        </p:nvSpPr>
        <p:spPr>
          <a:xfrm>
            <a:off x="6516216" y="2435422"/>
            <a:ext cx="1556581" cy="232575"/>
          </a:xfrm>
          <a:prstGeom prst="rect">
            <a:avLst/>
          </a:prstGeom>
          <a:noFill/>
        </p:spPr>
        <p:txBody>
          <a:bodyPr wrap="square" lIns="77925" tIns="38963" rIns="77925" bIns="38963" rtlCol="0">
            <a:spAutoFit/>
          </a:bodyPr>
          <a:lstStyle/>
          <a:p>
            <a:r>
              <a:rPr lang="nb-NO" sz="1000" b="1" dirty="0"/>
              <a:t>Felles varme/kjølebatteri</a:t>
            </a:r>
          </a:p>
        </p:txBody>
      </p:sp>
      <p:sp>
        <p:nvSpPr>
          <p:cNvPr id="6" name="TekstSylinder 5"/>
          <p:cNvSpPr txBox="1"/>
          <p:nvPr/>
        </p:nvSpPr>
        <p:spPr>
          <a:xfrm>
            <a:off x="4373775" y="3000382"/>
            <a:ext cx="1501771" cy="386464"/>
          </a:xfrm>
          <a:prstGeom prst="rect">
            <a:avLst/>
          </a:prstGeom>
          <a:noFill/>
        </p:spPr>
        <p:txBody>
          <a:bodyPr wrap="square" lIns="77925" tIns="38963" rIns="77925" bIns="38963" rtlCol="0">
            <a:spAutoFit/>
          </a:bodyPr>
          <a:lstStyle/>
          <a:p>
            <a:r>
              <a:rPr lang="nb-NO" sz="1000" b="1" dirty="0"/>
              <a:t>Resirkulering av luft på natt</a:t>
            </a:r>
          </a:p>
        </p:txBody>
      </p:sp>
      <p:sp>
        <p:nvSpPr>
          <p:cNvPr id="8" name="TekstSylinder 7"/>
          <p:cNvSpPr txBox="1"/>
          <p:nvPr/>
        </p:nvSpPr>
        <p:spPr>
          <a:xfrm>
            <a:off x="984508" y="363511"/>
            <a:ext cx="7298045" cy="509574"/>
          </a:xfrm>
          <a:prstGeom prst="rect">
            <a:avLst/>
          </a:prstGeom>
          <a:noFill/>
        </p:spPr>
        <p:txBody>
          <a:bodyPr wrap="square" lIns="77925" tIns="38963" rIns="77925" bIns="38963" rtlCol="0">
            <a:spAutoFit/>
          </a:bodyPr>
          <a:lstStyle/>
          <a:p>
            <a:pPr algn="ctr"/>
            <a:r>
              <a:rPr lang="nb-NO" sz="2800" b="1" dirty="0" smtClean="0">
                <a:solidFill>
                  <a:schemeClr val="tx1">
                    <a:lumMod val="50000"/>
                    <a:lumOff val="50000"/>
                  </a:schemeClr>
                </a:solidFill>
                <a:latin typeface="Arial" panose="020B0604020202020204" pitchFamily="34" charset="0"/>
                <a:cs typeface="Arial" panose="020B0604020202020204" pitchFamily="34" charset="0"/>
              </a:rPr>
              <a:t>Ventilasjonsaggregater</a:t>
            </a:r>
            <a:endParaRPr lang="nb-NO" sz="28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 name="Rektangel 1"/>
          <p:cNvSpPr/>
          <p:nvPr/>
        </p:nvSpPr>
        <p:spPr>
          <a:xfrm>
            <a:off x="1447213" y="108725"/>
            <a:ext cx="508539" cy="648074"/>
          </a:xfrm>
          <a:prstGeom prst="rect">
            <a:avLst/>
          </a:prstGeom>
        </p:spPr>
        <p:txBody>
          <a:bodyPr wrap="square" lIns="77925" tIns="38963" rIns="77925" bIns="38963">
            <a:spAutoFit/>
          </a:bodyPr>
          <a:lstStyle/>
          <a:p>
            <a:endParaRPr lang="nb-NO" sz="3700" dirty="0"/>
          </a:p>
        </p:txBody>
      </p:sp>
    </p:spTree>
    <p:extLst>
      <p:ext uri="{BB962C8B-B14F-4D97-AF65-F5344CB8AC3E}">
        <p14:creationId xmlns:p14="http://schemas.microsoft.com/office/powerpoint/2010/main" val="4283714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2800" dirty="0" smtClean="0">
                <a:sym typeface="Wingdings"/>
              </a:rPr>
              <a:t>El</a:t>
            </a:r>
            <a:r>
              <a:rPr lang="nb-NO" sz="2800" dirty="0">
                <a:sym typeface="Wingdings"/>
              </a:rPr>
              <a:t>. oppvarming – «spisslast»</a:t>
            </a:r>
            <a:endParaRPr lang="nb-NO" sz="2800" dirty="0"/>
          </a:p>
        </p:txBody>
      </p:sp>
      <p:sp>
        <p:nvSpPr>
          <p:cNvPr id="3" name="Plassholder for innhold 2"/>
          <p:cNvSpPr>
            <a:spLocks noGrp="1"/>
          </p:cNvSpPr>
          <p:nvPr>
            <p:ph idx="1"/>
          </p:nvPr>
        </p:nvSpPr>
        <p:spPr/>
        <p:txBody>
          <a:bodyPr/>
          <a:lstStyle/>
          <a:p>
            <a:r>
              <a:rPr lang="nb-NO" sz="1800" dirty="0"/>
              <a:t>Varmeelementer a 200 W i </a:t>
            </a:r>
            <a:r>
              <a:rPr lang="nb-NO" sz="1800" dirty="0" err="1" smtClean="0"/>
              <a:t>grenstaver</a:t>
            </a:r>
            <a:endParaRPr lang="nb-NO" sz="1800" dirty="0" smtClean="0"/>
          </a:p>
          <a:p>
            <a:endParaRPr lang="nb-NO" sz="1800" dirty="0"/>
          </a:p>
          <a:p>
            <a:r>
              <a:rPr lang="nb-NO" sz="1800" dirty="0"/>
              <a:t>Mobile – kan i prinsippet stå hvor som </a:t>
            </a:r>
            <a:r>
              <a:rPr lang="nb-NO" sz="1800" dirty="0" smtClean="0"/>
              <a:t>helst</a:t>
            </a:r>
          </a:p>
          <a:p>
            <a:endParaRPr lang="nb-NO" sz="1800" dirty="0"/>
          </a:p>
          <a:p>
            <a:r>
              <a:rPr lang="nb-NO" sz="1800" dirty="0"/>
              <a:t>Begrenset bruk avhengig av internlastene </a:t>
            </a:r>
          </a:p>
          <a:p>
            <a:pPr marL="0" indent="0">
              <a:buNone/>
            </a:pPr>
            <a:endParaRPr lang="nb-NO" sz="2000" dirty="0"/>
          </a:p>
          <a:p>
            <a:pPr marL="0" indent="0">
              <a:buNone/>
            </a:pPr>
            <a:endParaRPr lang="nb-NO" sz="2000" b="1" dirty="0"/>
          </a:p>
          <a:p>
            <a:pPr marL="0" indent="0">
              <a:buNone/>
            </a:pPr>
            <a:endParaRPr lang="nb-NO" sz="2000" b="1" dirty="0">
              <a:solidFill>
                <a:srgbClr val="FF0000"/>
              </a:solidFill>
            </a:endParaRPr>
          </a:p>
          <a:p>
            <a:endParaRPr lang="nb-NO" sz="2000" b="1" dirty="0"/>
          </a:p>
          <a:p>
            <a:endParaRPr lang="nb-NO" sz="2000" b="1" dirty="0"/>
          </a:p>
        </p:txBody>
      </p:sp>
      <p:pic>
        <p:nvPicPr>
          <p:cNvPr id="9" name="Bilde 8"/>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37326" y="1200151"/>
            <a:ext cx="1911021" cy="3278981"/>
          </a:xfrm>
          <a:prstGeom prst="rect">
            <a:avLst/>
          </a:prstGeom>
        </p:spPr>
      </p:pic>
      <p:sp>
        <p:nvSpPr>
          <p:cNvPr id="5" name="Eksplosjon 2 4"/>
          <p:cNvSpPr/>
          <p:nvPr/>
        </p:nvSpPr>
        <p:spPr>
          <a:xfrm>
            <a:off x="2859308" y="3173506"/>
            <a:ext cx="3864478" cy="915661"/>
          </a:xfrm>
          <a:prstGeom prst="irregularSeal2">
            <a:avLst/>
          </a:prstGeom>
        </p:spPr>
        <p:style>
          <a:lnRef idx="1">
            <a:schemeClr val="accent1"/>
          </a:lnRef>
          <a:fillRef idx="3">
            <a:schemeClr val="accent1"/>
          </a:fillRef>
          <a:effectRef idx="2">
            <a:schemeClr val="accent1"/>
          </a:effectRef>
          <a:fontRef idx="minor">
            <a:schemeClr val="lt1"/>
          </a:fontRef>
        </p:style>
        <p:txBody>
          <a:bodyPr lIns="77925" tIns="38963" rIns="77925" bIns="38963" rtlCol="0" anchor="ctr"/>
          <a:lstStyle/>
          <a:p>
            <a:pPr algn="ctr"/>
            <a:endParaRPr lang="nb-NO" dirty="0"/>
          </a:p>
        </p:txBody>
      </p:sp>
      <p:sp>
        <p:nvSpPr>
          <p:cNvPr id="4" name="Rektangel 3"/>
          <p:cNvSpPr/>
          <p:nvPr/>
        </p:nvSpPr>
        <p:spPr>
          <a:xfrm rot="21227518">
            <a:off x="3847280" y="3450434"/>
            <a:ext cx="1607192" cy="355686"/>
          </a:xfrm>
          <a:prstGeom prst="rect">
            <a:avLst/>
          </a:prstGeom>
        </p:spPr>
        <p:txBody>
          <a:bodyPr wrap="none" lIns="77925" tIns="38963" rIns="77925" bIns="38963">
            <a:spAutoFit/>
          </a:bodyPr>
          <a:lstStyle/>
          <a:p>
            <a:r>
              <a:rPr lang="nb-NO" b="1" dirty="0">
                <a:solidFill>
                  <a:schemeClr val="bg1"/>
                </a:solidFill>
              </a:rPr>
              <a:t>GK Innovasjon!</a:t>
            </a:r>
          </a:p>
        </p:txBody>
      </p:sp>
      <p:sp>
        <p:nvSpPr>
          <p:cNvPr id="6" name="Plassholder for dato 5"/>
          <p:cNvSpPr>
            <a:spLocks noGrp="1"/>
          </p:cNvSpPr>
          <p:nvPr>
            <p:ph type="dt" sz="half" idx="10"/>
          </p:nvPr>
        </p:nvSpPr>
        <p:spPr>
          <a:xfrm>
            <a:off x="395536" y="4982635"/>
            <a:ext cx="2133600" cy="136447"/>
          </a:xfrm>
        </p:spPr>
        <p:txBody>
          <a:bodyPr/>
          <a:lstStyle/>
          <a:p>
            <a:pPr algn="ctr">
              <a:defRPr/>
            </a:pPr>
            <a:endParaRPr lang="nn-NO" dirty="0"/>
          </a:p>
        </p:txBody>
      </p:sp>
    </p:spTree>
    <p:extLst>
      <p:ext uri="{BB962C8B-B14F-4D97-AF65-F5344CB8AC3E}">
        <p14:creationId xmlns:p14="http://schemas.microsoft.com/office/powerpoint/2010/main" val="2628370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2800" dirty="0" err="1" smtClean="0"/>
              <a:t>Overtemperatur</a:t>
            </a:r>
            <a:r>
              <a:rPr lang="nb-NO" sz="2800" dirty="0" smtClean="0"/>
              <a:t> en vinterdag…….</a:t>
            </a:r>
            <a:endParaRPr lang="nb-NO" sz="2800" dirty="0"/>
          </a:p>
        </p:txBody>
      </p:sp>
      <p:sp>
        <p:nvSpPr>
          <p:cNvPr id="4" name="Plassholder for bunntekst 3"/>
          <p:cNvSpPr>
            <a:spLocks noGrp="1"/>
          </p:cNvSpPr>
          <p:nvPr>
            <p:ph type="ftr" sz="quarter" idx="11"/>
          </p:nvPr>
        </p:nvSpPr>
        <p:spPr/>
        <p:txBody>
          <a:bodyPr/>
          <a:lstStyle/>
          <a:p>
            <a:r>
              <a:rPr lang="nb-NO" dirty="0" err="1" smtClean="0"/>
              <a:t>ForKlima</a:t>
            </a:r>
            <a:endParaRPr lang="nb-NO" dirty="0"/>
          </a:p>
        </p:txBody>
      </p:sp>
      <p:sp>
        <p:nvSpPr>
          <p:cNvPr id="5" name="Plassholder for lysbildenummer 4"/>
          <p:cNvSpPr>
            <a:spLocks noGrp="1"/>
          </p:cNvSpPr>
          <p:nvPr>
            <p:ph type="sldNum" sz="quarter" idx="12"/>
          </p:nvPr>
        </p:nvSpPr>
        <p:spPr/>
        <p:txBody>
          <a:bodyPr/>
          <a:lstStyle/>
          <a:p>
            <a:fld id="{8F22D3A8-F005-4E53-90AD-76CCA2618B46}" type="slidenum">
              <a:rPr lang="nb-NO" smtClean="0"/>
              <a:pPr/>
              <a:t>8</a:t>
            </a:fld>
            <a:endParaRPr lang="nb-NO"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7" y="1206135"/>
            <a:ext cx="6048672" cy="3391538"/>
          </a:xfrm>
          <a:prstGeom prst="rect">
            <a:avLst/>
          </a:prstGeom>
          <a:noFill/>
          <a:ln w="9525">
            <a:solidFill>
              <a:srgbClr val="FF0000"/>
            </a:solidFill>
            <a:miter lim="800000"/>
            <a:headEnd/>
            <a:tailEnd/>
          </a:ln>
          <a:extLst>
            <a:ext uri="{909E8E84-426E-40DD-AFC4-6F175D3DCCD1}">
              <a14:hiddenFill xmlns:a14="http://schemas.microsoft.com/office/drawing/2010/main">
                <a:solidFill>
                  <a:schemeClr val="accent1"/>
                </a:solidFill>
              </a14:hiddenFill>
            </a:ext>
          </a:extLst>
        </p:spPr>
      </p:pic>
      <p:sp>
        <p:nvSpPr>
          <p:cNvPr id="3" name="TekstSylinder 2"/>
          <p:cNvSpPr txBox="1"/>
          <p:nvPr/>
        </p:nvSpPr>
        <p:spPr>
          <a:xfrm>
            <a:off x="4211960" y="2109505"/>
            <a:ext cx="1080120" cy="338554"/>
          </a:xfrm>
          <a:prstGeom prst="rect">
            <a:avLst/>
          </a:prstGeom>
          <a:noFill/>
        </p:spPr>
        <p:txBody>
          <a:bodyPr wrap="square" rtlCol="0">
            <a:spAutoFit/>
          </a:bodyPr>
          <a:lstStyle/>
          <a:p>
            <a:r>
              <a:rPr lang="nb-NO" sz="800" dirty="0" smtClean="0"/>
              <a:t>Gjennomsnittlig </a:t>
            </a:r>
            <a:r>
              <a:rPr lang="nb-NO" sz="800" dirty="0" err="1" smtClean="0"/>
              <a:t>romtemp</a:t>
            </a:r>
            <a:r>
              <a:rPr lang="nb-NO" sz="800" dirty="0" smtClean="0"/>
              <a:t>. ca. 22°C</a:t>
            </a:r>
            <a:endParaRPr lang="nb-NO" sz="800" dirty="0"/>
          </a:p>
        </p:txBody>
      </p:sp>
      <p:sp>
        <p:nvSpPr>
          <p:cNvPr id="6" name="Rektangel 5"/>
          <p:cNvSpPr/>
          <p:nvPr/>
        </p:nvSpPr>
        <p:spPr>
          <a:xfrm>
            <a:off x="4211960" y="2071430"/>
            <a:ext cx="1080120" cy="3766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Rektangel 10"/>
          <p:cNvSpPr/>
          <p:nvPr/>
        </p:nvSpPr>
        <p:spPr>
          <a:xfrm>
            <a:off x="1873170" y="1287800"/>
            <a:ext cx="1080120" cy="349478"/>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800" dirty="0"/>
          </a:p>
        </p:txBody>
      </p:sp>
      <p:sp>
        <p:nvSpPr>
          <p:cNvPr id="12" name="TekstSylinder 11"/>
          <p:cNvSpPr txBox="1"/>
          <p:nvPr/>
        </p:nvSpPr>
        <p:spPr>
          <a:xfrm>
            <a:off x="1873914" y="1287800"/>
            <a:ext cx="1053494" cy="338554"/>
          </a:xfrm>
          <a:prstGeom prst="rect">
            <a:avLst/>
          </a:prstGeom>
          <a:noFill/>
        </p:spPr>
        <p:txBody>
          <a:bodyPr wrap="none" rtlCol="0">
            <a:spAutoFit/>
          </a:bodyPr>
          <a:lstStyle/>
          <a:p>
            <a:r>
              <a:rPr lang="nb-NO" sz="800" dirty="0" err="1" smtClean="0"/>
              <a:t>Tilluftstemperatur</a:t>
            </a:r>
            <a:endParaRPr lang="nb-NO" sz="800" dirty="0" smtClean="0"/>
          </a:p>
          <a:p>
            <a:r>
              <a:rPr lang="nb-NO" sz="800" dirty="0" smtClean="0"/>
              <a:t>22,5°C, 13.01 kl. 7.00</a:t>
            </a:r>
            <a:endParaRPr lang="nb-NO" sz="800" dirty="0"/>
          </a:p>
        </p:txBody>
      </p:sp>
      <p:cxnSp>
        <p:nvCxnSpPr>
          <p:cNvPr id="14" name="Rett linje 13"/>
          <p:cNvCxnSpPr>
            <a:stCxn id="11" idx="2"/>
          </p:cNvCxnSpPr>
          <p:nvPr/>
        </p:nvCxnSpPr>
        <p:spPr>
          <a:xfrm>
            <a:off x="2413230" y="1637278"/>
            <a:ext cx="540060" cy="223867"/>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3" name="Rett linje 22"/>
          <p:cNvCxnSpPr/>
          <p:nvPr/>
        </p:nvCxnSpPr>
        <p:spPr>
          <a:xfrm flipH="1" flipV="1">
            <a:off x="3707904" y="1923678"/>
            <a:ext cx="504056" cy="39762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763688" y="3426078"/>
            <a:ext cx="1085554" cy="338554"/>
          </a:xfrm>
          <a:prstGeom prst="rect">
            <a:avLst/>
          </a:prstGeom>
          <a:noFill/>
        </p:spPr>
        <p:txBody>
          <a:bodyPr wrap="none" rtlCol="0">
            <a:spAutoFit/>
          </a:bodyPr>
          <a:lstStyle/>
          <a:p>
            <a:r>
              <a:rPr lang="nb-NO" sz="800" dirty="0" smtClean="0"/>
              <a:t>Utetemperatur</a:t>
            </a:r>
          </a:p>
          <a:p>
            <a:r>
              <a:rPr lang="nb-NO" sz="800" dirty="0" smtClean="0"/>
              <a:t>-11,5°C</a:t>
            </a:r>
            <a:r>
              <a:rPr lang="nb-NO" sz="800" dirty="0"/>
              <a:t>, 13.01 kl. 7.00</a:t>
            </a:r>
          </a:p>
        </p:txBody>
      </p:sp>
      <p:sp>
        <p:nvSpPr>
          <p:cNvPr id="18" name="Rectangle 17"/>
          <p:cNvSpPr/>
          <p:nvPr/>
        </p:nvSpPr>
        <p:spPr>
          <a:xfrm>
            <a:off x="1763688" y="3435846"/>
            <a:ext cx="1085554"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20" name="Straight Connector 19"/>
          <p:cNvCxnSpPr/>
          <p:nvPr/>
        </p:nvCxnSpPr>
        <p:spPr>
          <a:xfrm>
            <a:off x="2849242" y="3795886"/>
            <a:ext cx="0"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752020" y="2931790"/>
            <a:ext cx="686406" cy="215444"/>
          </a:xfrm>
          <a:prstGeom prst="rect">
            <a:avLst/>
          </a:prstGeom>
          <a:noFill/>
        </p:spPr>
        <p:txBody>
          <a:bodyPr wrap="none" rtlCol="0">
            <a:spAutoFit/>
          </a:bodyPr>
          <a:lstStyle/>
          <a:p>
            <a:r>
              <a:rPr lang="nb-NO" sz="800" dirty="0" smtClean="0"/>
              <a:t>Samtidighet</a:t>
            </a:r>
            <a:endParaRPr lang="nb-NO" sz="800" dirty="0"/>
          </a:p>
        </p:txBody>
      </p:sp>
      <p:sp>
        <p:nvSpPr>
          <p:cNvPr id="24" name="TextBox 23"/>
          <p:cNvSpPr txBox="1"/>
          <p:nvPr/>
        </p:nvSpPr>
        <p:spPr>
          <a:xfrm>
            <a:off x="4644008" y="1245593"/>
            <a:ext cx="1512167" cy="615553"/>
          </a:xfrm>
          <a:prstGeom prst="rect">
            <a:avLst/>
          </a:prstGeom>
          <a:noFill/>
        </p:spPr>
        <p:txBody>
          <a:bodyPr wrap="square" rtlCol="0">
            <a:spAutoFit/>
          </a:bodyPr>
          <a:lstStyle/>
          <a:p>
            <a:r>
              <a:rPr lang="nb-NO" sz="800" dirty="0" err="1"/>
              <a:t>Tilluftstemperatur</a:t>
            </a:r>
            <a:endParaRPr lang="nb-NO" sz="800" dirty="0"/>
          </a:p>
          <a:p>
            <a:r>
              <a:rPr lang="nb-NO" sz="800" dirty="0" smtClean="0"/>
              <a:t>24,5°C</a:t>
            </a:r>
            <a:r>
              <a:rPr lang="nb-NO" sz="800" dirty="0"/>
              <a:t>, 13.01 kl. </a:t>
            </a:r>
            <a:r>
              <a:rPr lang="nb-NO" sz="800" dirty="0" smtClean="0"/>
              <a:t>16.00</a:t>
            </a:r>
            <a:endParaRPr lang="nb-NO" sz="800" dirty="0"/>
          </a:p>
          <a:p>
            <a:endParaRPr lang="nb-NO" dirty="0"/>
          </a:p>
        </p:txBody>
      </p:sp>
      <p:sp>
        <p:nvSpPr>
          <p:cNvPr id="25" name="Rectangle 24"/>
          <p:cNvSpPr/>
          <p:nvPr/>
        </p:nvSpPr>
        <p:spPr>
          <a:xfrm>
            <a:off x="4713989" y="1245592"/>
            <a:ext cx="1060443" cy="307777"/>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27" name="Straight Connector 26"/>
          <p:cNvCxnSpPr/>
          <p:nvPr/>
        </p:nvCxnSpPr>
        <p:spPr>
          <a:xfrm flipH="1">
            <a:off x="3995936" y="1399480"/>
            <a:ext cx="718054" cy="349731"/>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4713990" y="2859782"/>
            <a:ext cx="1129961" cy="287452"/>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31" name="Straight Connector 30"/>
          <p:cNvCxnSpPr/>
          <p:nvPr/>
        </p:nvCxnSpPr>
        <p:spPr>
          <a:xfrm flipH="1">
            <a:off x="4067944" y="3003508"/>
            <a:ext cx="646046" cy="14372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1918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sz="2800" dirty="0" smtClean="0"/>
              <a:t>«Ingen» </a:t>
            </a:r>
            <a:r>
              <a:rPr lang="nb-NO" sz="2800" dirty="0" err="1" smtClean="0"/>
              <a:t>overtemperatur</a:t>
            </a:r>
            <a:r>
              <a:rPr lang="nb-NO" sz="2800" dirty="0" smtClean="0"/>
              <a:t> i driftstiden….</a:t>
            </a:r>
            <a:endParaRPr lang="nb-NO" sz="2800" dirty="0"/>
          </a:p>
        </p:txBody>
      </p:sp>
      <p:sp>
        <p:nvSpPr>
          <p:cNvPr id="4" name="Plassholder for bunntekst 3"/>
          <p:cNvSpPr>
            <a:spLocks noGrp="1"/>
          </p:cNvSpPr>
          <p:nvPr>
            <p:ph type="ftr" sz="quarter" idx="11"/>
          </p:nvPr>
        </p:nvSpPr>
        <p:spPr/>
        <p:txBody>
          <a:bodyPr/>
          <a:lstStyle/>
          <a:p>
            <a:r>
              <a:rPr lang="nb-NO" dirty="0" err="1" smtClean="0"/>
              <a:t>ForKlima</a:t>
            </a:r>
            <a:endParaRPr lang="nb-NO" dirty="0"/>
          </a:p>
        </p:txBody>
      </p:sp>
      <p:sp>
        <p:nvSpPr>
          <p:cNvPr id="5" name="Plassholder for lysbildenummer 4"/>
          <p:cNvSpPr>
            <a:spLocks noGrp="1"/>
          </p:cNvSpPr>
          <p:nvPr>
            <p:ph type="sldNum" sz="quarter" idx="12"/>
          </p:nvPr>
        </p:nvSpPr>
        <p:spPr/>
        <p:txBody>
          <a:bodyPr/>
          <a:lstStyle/>
          <a:p>
            <a:fld id="{8F22D3A8-F005-4E53-90AD-76CCA2618B46}" type="slidenum">
              <a:rPr lang="nb-NO" smtClean="0"/>
              <a:pPr/>
              <a:t>9</a:t>
            </a:fld>
            <a:endParaRPr lang="nb-NO"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90151" y="1200150"/>
            <a:ext cx="6163698" cy="339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026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HGK_ny mal_DNB_05.05.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Dokumenttype xmlns="22b8f047-0bcb-47c0-9e5f-0b8f5bbdd443">Hjelpemiddel</Dokumenttype>
    <Mapper xmlns="22b8f047-0bcb-47c0-9e5f-0b8f5bbdd443"/>
    <Dokstatus xmlns="22b8f047-0bcb-47c0-9e5f-0b8f5bbdd443">Publisert</Dokstatus>
    <fokus xmlns="22b8f047-0bcb-47c0-9e5f-0b8f5bbdd443" xsi:nil="true"/>
    <Virkomrade xmlns="22b8f047-0bcb-47c0-9e5f-0b8f5bbdd443">
      <Value>Administrativt</Value>
    </Virkomrade>
    <AdminFunk xmlns="f60e9cc0-9ad8-4fda-a9cd-1854a8ee986c">
      <Value>Marked</Value>
    </AdminFunk>
    <_DCDateCreated xmlns="http://schemas.microsoft.com/sharepoint/v3/fields">2015-02-17T23:00:00+00:00</_DCDateCreated>
    <Selskapsinfo xmlns="f60e9cc0-9ad8-4fda-a9cd-1854a8ee986c" xsi:nil="true"/>
    <DLCPolicyLabelValue xmlns="f60e9cc0-9ad8-4fda-a9cd-1854a8ee986c">{_UIVersionString}</DLCPolicyLabelValue>
    <Adressetest xmlns="f60e9cc0-9ad8-4fda-a9cd-1854a8ee986c" xsi:nil="true"/>
    <Kontraktstandard xmlns="22b8f047-0bcb-47c0-9e5f-0b8f5bbdd443"/>
    <HvorIFokus xmlns="22b8f047-0bcb-47c0-9e5f-0b8f5bbdd443"/>
    <DLCPolicyLabelClientValue xmlns="f60e9cc0-9ad8-4fda-a9cd-1854a8ee986c">{_UIVersionString}</DLCPolicyLabelClientValue>
    <Obligatorisk xmlns="22b8f047-0bcb-47c0-9e5f-0b8f5bbdd443">false</Obligatorisk>
    <Eier xmlns="22b8f047-0bcb-47c0-9e5f-0b8f5bbdd443">
      <UserInfo>
        <DisplayName>103 Marked</DisplayName>
        <AccountId>2277</AccountId>
        <AccountType/>
      </UserInfo>
    </Eier>
    <TaxCatchAll xmlns="22b8f047-0bcb-47c0-9e5f-0b8f5bbdd443"/>
    <mb7740bf0ebb4c2ba18d41cd45ea0cf8 xmlns="f60e9cc0-9ad8-4fda-a9cd-1854a8ee986c">
      <Terms xmlns="http://schemas.microsoft.com/office/infopath/2007/PartnerControls"/>
    </mb7740bf0ebb4c2ba18d41cd45ea0cf8>
    <Fag xmlns="22b8f047-0bcb-47c0-9e5f-0b8f5bbdd443"/>
    <Fase xmlns="22b8f047-0bcb-47c0-9e5f-0b8f5bbdd443"/>
    <DLCPolicyLabelLock xmlns="f60e9cc0-9ad8-4fda-a9cd-1854a8ee986c" xsi:nil="true"/>
    <Referanse xmlns="f60e9cc0-9ad8-4fda-a9cd-1854a8ee986c"/>
    <_DCDateModified xmlns="http://schemas.microsoft.com/sharepoint/v3/fields">2015-02-17T23:00:00+00:00</_DCDateModified>
    <RevAnsvarlig xmlns="22b8f047-0bcb-47c0-9e5f-0b8f5bbdd443">
      <UserInfo>
        <DisplayName>103 Marked</DisplayName>
        <AccountId>2277</AccountId>
        <AccountType/>
      </UserInfo>
    </RevAnsvarlig>
    <FooterFaktadr xmlns="f60e9cc0-9ad8-4fda-a9cd-1854a8ee986c" xsi:nil="true"/>
    <Kommentar xmlns="22b8f047-0bcb-47c0-9e5f-0b8f5bbdd443" xsi:nil="true"/>
    <Kvalsysnr xmlns="22b8f047-0bcb-47c0-9e5f-0b8f5bbdd443">12-0110</Kvalsysnr>
  </documentManagement>
</p:properti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p:Policy xmlns:p="office.server.policy" id="" local="true">
  <p:Name>KvalSys Dokument</p:Name>
  <p:Description/>
  <p:Statement/>
  <p:PolicyItems>
    <p:PolicyItem featureId="Microsoft.Office.RecordsManagement.PolicyFeatures.PolicyLabel" staticId="0x010100303D4D77DEFD6A459BD973624220000D00C312FCFC85218E489547E6B79DCFD879|801092262" UniqueId="053c4c96-7e9e-4934-a7d3-dc91df534e5e">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segment type="metadata">_UIVersionString</segment>
        </label>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KvalSys Dokument" ma:contentTypeID="0x010100303D4D77DEFD6A459BD973624220000D00C312FCFC85218E489547E6B79DCFD879" ma:contentTypeVersion="70" ma:contentTypeDescription="Kvalsys Rutine" ma:contentTypeScope="" ma:versionID="fcd3cf23088aa49b608d39f527c26454">
  <xsd:schema xmlns:xsd="http://www.w3.org/2001/XMLSchema" xmlns:xs="http://www.w3.org/2001/XMLSchema" xmlns:p="http://schemas.microsoft.com/office/2006/metadata/properties" xmlns:ns1="22b8f047-0bcb-47c0-9e5f-0b8f5bbdd443" xmlns:ns2="http://schemas.microsoft.com/sharepoint/v3" xmlns:ns3="http://schemas.microsoft.com/sharepoint/v3/fields" xmlns:ns4="f60e9cc0-9ad8-4fda-a9cd-1854a8ee986c" targetNamespace="http://schemas.microsoft.com/office/2006/metadata/properties" ma:root="true" ma:fieldsID="de7f2a53af8d55f7e3cf443b1507d803" ns1:_="" ns2:_="" ns3:_="" ns4:_="">
    <xsd:import namespace="22b8f047-0bcb-47c0-9e5f-0b8f5bbdd443"/>
    <xsd:import namespace="http://schemas.microsoft.com/sharepoint/v3"/>
    <xsd:import namespace="http://schemas.microsoft.com/sharepoint/v3/fields"/>
    <xsd:import namespace="f60e9cc0-9ad8-4fda-a9cd-1854a8ee986c"/>
    <xsd:element name="properties">
      <xsd:complexType>
        <xsd:sequence>
          <xsd:element name="documentManagement">
            <xsd:complexType>
              <xsd:all>
                <xsd:element ref="ns1:Kvalsysnr" minOccurs="0"/>
                <xsd:element ref="ns3:_DCDateCreated" minOccurs="0"/>
                <xsd:element ref="ns3:_DCDateModified" minOccurs="0"/>
                <xsd:element ref="ns1:Dokstatus" minOccurs="0"/>
                <xsd:element ref="ns1:Obligatorisk" minOccurs="0"/>
                <xsd:element ref="ns1:Dokumenttype"/>
                <xsd:element ref="ns1:RevAnsvarlig" minOccurs="0"/>
                <xsd:element ref="ns1:Eier" minOccurs="0"/>
                <xsd:element ref="ns1:Virkomrade" minOccurs="0"/>
                <xsd:element ref="ns4:AdminFunk" minOccurs="0"/>
                <xsd:element ref="ns1:Fag" minOccurs="0"/>
                <xsd:element ref="ns1:Fase" minOccurs="0"/>
                <xsd:element ref="ns1:Mapper" minOccurs="0"/>
                <xsd:element ref="ns1:Kontraktstandard" minOccurs="0"/>
                <xsd:element ref="ns1:fokus" minOccurs="0"/>
                <xsd:element ref="ns1:HvorIFokus" minOccurs="0"/>
                <xsd:element ref="ns4:Selskapsinfo" minOccurs="0"/>
                <xsd:element ref="ns4:Adressetest" minOccurs="0"/>
                <xsd:element ref="ns4:FooterFaktadr" minOccurs="0"/>
                <xsd:element ref="ns4:Referanse" minOccurs="0"/>
                <xsd:element ref="ns1:Kommentar" minOccurs="0"/>
                <xsd:element ref="ns1:TaxCatchAll" minOccurs="0"/>
                <xsd:element ref="ns2:_dlc_Exempt" minOccurs="0"/>
                <xsd:element ref="ns4:DLCPolicyLabelValue" minOccurs="0"/>
                <xsd:element ref="ns4:DLCPolicyLabelClientValue" minOccurs="0"/>
                <xsd:element ref="ns4:DLCPolicyLabelLock" minOccurs="0"/>
                <xsd:element ref="ns4:mb7740bf0ebb4c2ba18d41cd45ea0cf8" minOccurs="0"/>
                <xsd:element ref="ns1: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b8f047-0bcb-47c0-9e5f-0b8f5bbdd443" elementFormDefault="qualified">
    <xsd:import namespace="http://schemas.microsoft.com/office/2006/documentManagement/types"/>
    <xsd:import namespace="http://schemas.microsoft.com/office/infopath/2007/PartnerControls"/>
    <xsd:element name="Kvalsysnr" ma:index="0" nillable="true" ma:displayName="Kvalsysnr" ma:internalName="Kvalsysnr">
      <xsd:simpleType>
        <xsd:restriction base="dms:Text">
          <xsd:maxLength value="255"/>
        </xsd:restriction>
      </xsd:simpleType>
    </xsd:element>
    <xsd:element name="Dokstatus" ma:index="5" nillable="true" ma:displayName="Dokstatus" ma:default="Ikke publisert" ma:format="Dropdown" ma:internalName="Dokstatus">
      <xsd:simpleType>
        <xsd:restriction base="dms:Choice">
          <xsd:enumeration value="Ikke publisert"/>
          <xsd:enumeration value="Publisert"/>
          <xsd:enumeration value="Utgått"/>
        </xsd:restriction>
      </xsd:simpleType>
    </xsd:element>
    <xsd:element name="Obligatorisk" ma:index="6" nillable="true" ma:displayName="Obligatorisk" ma:default="0" ma:description="Krysses av om dokumentet skal vises som et&quot;må&quot; dokument i Prosjektportalen" ma:internalName="Obligatorisk">
      <xsd:simpleType>
        <xsd:restriction base="dms:Boolean"/>
      </xsd:simpleType>
    </xsd:element>
    <xsd:element name="Dokumenttype" ma:index="7" ma:displayName="Dokumenttype" ma:format="Dropdown" ma:internalName="Dokumenttype">
      <xsd:simpleType>
        <xsd:restriction base="dms:Choice">
          <xsd:enumeration value="&lt;velg&gt;"/>
          <xsd:enumeration value="Rutine"/>
          <xsd:enumeration value="Hjelpemiddel"/>
          <xsd:enumeration value="Sjekkliste"/>
        </xsd:restriction>
      </xsd:simpleType>
    </xsd:element>
    <xsd:element name="RevAnsvarlig" ma:index="8" nillable="true" ma:displayName="RevAnsvarlig" ma:list="UserInfo" ma:SearchPeopleOnly="false" ma:SharePointGroup="0" ma:internalName="RevAnsvarlig"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ier" ma:index="9" nillable="true" ma:displayName="Eier" ma:list="UserInfo" ma:SearchPeopleOnly="false" ma:SharePointGroup="0" ma:internalName="Ei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irkomrade" ma:index="10" nillable="true" ma:displayName="Virkomrade" ma:internalName="Virkomrade">
      <xsd:complexType>
        <xsd:complexContent>
          <xsd:extension base="dms:MultiChoice">
            <xsd:sequence>
              <xsd:element name="Value" maxOccurs="unbounded" minOccurs="0" nillable="true">
                <xsd:simpleType>
                  <xsd:restriction base="dms:Choice">
                    <xsd:enumeration value="Entreprise"/>
                    <xsd:enumeration value="Service"/>
                    <xsd:enumeration value="Administrativt"/>
                  </xsd:restriction>
                </xsd:simpleType>
              </xsd:element>
            </xsd:sequence>
          </xsd:extension>
        </xsd:complexContent>
      </xsd:complexType>
    </xsd:element>
    <xsd:element name="Fag" ma:index="13" nillable="true" ma:displayName="Fag" ma:internalName="Fag">
      <xsd:complexType>
        <xsd:complexContent>
          <xsd:extension base="dms:MultiChoice">
            <xsd:sequence>
              <xsd:element name="Value" maxOccurs="unbounded" minOccurs="0" nillable="true">
                <xsd:simpleType>
                  <xsd:restriction base="dms:Choice">
                    <xsd:enumeration value="Ventilasjon"/>
                    <xsd:enumeration value="Byggautomasjon"/>
                    <xsd:enumeration value="Kulde"/>
                    <xsd:enumeration value="Energi"/>
                    <xsd:enumeration value="Elektro"/>
                    <xsd:enumeration value="Renrom"/>
                    <xsd:enumeration value="Rør"/>
                  </xsd:restriction>
                </xsd:simpleType>
              </xsd:element>
            </xsd:sequence>
          </xsd:extension>
        </xsd:complexContent>
      </xsd:complexType>
    </xsd:element>
    <xsd:element name="Fase" ma:index="14" nillable="true" ma:displayName="Fase" ma:internalName="Fase">
      <xsd:complexType>
        <xsd:complexContent>
          <xsd:extension base="dms:MultiChoice">
            <xsd:sequence>
              <xsd:element name="Value" maxOccurs="unbounded" minOccurs="0" nillable="true">
                <xsd:simpleType>
                  <xsd:restriction base="dms:Choice">
                    <xsd:enumeration value="Fase 0"/>
                    <xsd:enumeration value="Fase 1 - Salg"/>
                    <xsd:enumeration value="Fase 2 - Kontrakt"/>
                    <xsd:enumeration value="Fase 3 - Planlegging"/>
                    <xsd:enumeration value="Fase 4 - Forprosjektering"/>
                    <xsd:enumeration value="Fase 5 - Prosjektering"/>
                    <xsd:enumeration value="Fase 6 - Produksjon"/>
                    <xsd:enumeration value="Fase 7 - Igangkjørning"/>
                    <xsd:enumeration value="Fase 8 - Overlevering"/>
                    <xsd:enumeration value="Fase 9 - Reklamasjonstid"/>
                    <xsd:enumeration value="Fase 10 - Salg"/>
                    <xsd:enumeration value="Fase 11 - Avtale"/>
                    <xsd:enumeration value="Fase 12 - Analyse"/>
                    <xsd:enumeration value="Fase 13 - Planlegging"/>
                    <xsd:enumeration value="Fase 14 - Produksjon"/>
                    <xsd:enumeration value="Fase 15 - Rapportering"/>
                  </xsd:restriction>
                </xsd:simpleType>
              </xsd:element>
            </xsd:sequence>
          </xsd:extension>
        </xsd:complexContent>
      </xsd:complexType>
    </xsd:element>
    <xsd:element name="Mapper" ma:index="15" nillable="true" ma:displayName="Mapper" ma:internalName="Mapper">
      <xsd:complexType>
        <xsd:complexContent>
          <xsd:extension base="dms:MultiChoice">
            <xsd:sequence>
              <xsd:element name="Value" maxOccurs="unbounded" minOccurs="0" nillable="true">
                <xsd:simpleType>
                  <xsd:restriction base="dms:Choice">
                    <xsd:enumeration value="Administrativt GK Elektro AS"/>
                    <xsd:enumeration value="Administrativt GK Rør AS"/>
                    <xsd:enumeration value="Byggeplassmappe"/>
                    <xsd:enumeration value="Blanketter byggesak"/>
                    <xsd:enumeration value="Engelske dokumenter"/>
                    <xsd:enumeration value="Firma Policies"/>
                    <xsd:enumeration value="HMS-mappe"/>
                    <xsd:enumeration value="Kalkyler Service"/>
                    <xsd:enumeration value="Kundeansvarlig Service"/>
                    <xsd:enumeration value="Kvalitetsplan BA"/>
                    <xsd:enumeration value="Kvalitetsplan Elektro"/>
                    <xsd:enumeration value="Kvalitetsplan Kulde"/>
                    <xsd:enumeration value="Kvalitetsplan Rør"/>
                    <xsd:enumeration value="Kvalitetsplan Vent"/>
                    <xsd:enumeration value="KS-mappe"/>
                    <xsd:enumeration value="Miljøstyring"/>
                    <xsd:enumeration value="Polske dokumenter"/>
                    <xsd:enumeration value="Produktblader"/>
                    <xsd:enumeration value="Tilbuds- og kontraktsvedlegg"/>
                    <xsd:enumeration value="TTS"/>
                    <xsd:enumeration value="Oppdragsbeskrivelser"/>
                    <xsd:enumeration value="Planlegging og rapportering"/>
                    <xsd:enumeration value="EOS"/>
                  </xsd:restriction>
                </xsd:simpleType>
              </xsd:element>
            </xsd:sequence>
          </xsd:extension>
        </xsd:complexContent>
      </xsd:complexType>
    </xsd:element>
    <xsd:element name="Kontraktstandard" ma:index="16" nillable="true" ma:displayName="Kontraktstandard" ma:internalName="Kontraktstandard">
      <xsd:complexType>
        <xsd:complexContent>
          <xsd:extension base="dms:MultiChoice">
            <xsd:sequence>
              <xsd:element name="Value" maxOccurs="unbounded" minOccurs="0" nillable="true">
                <xsd:simpleType>
                  <xsd:restriction base="dms:Choice">
                    <xsd:enumeration value="NS3406"/>
                    <xsd:enumeration value="NS3430"/>
                    <xsd:enumeration value="NS3431"/>
                    <xsd:enumeration value="NS3433"/>
                    <xsd:enumeration value="NS8401"/>
                    <xsd:enumeration value="NS8402"/>
                    <xsd:enumeration value="NS8405"/>
                    <xsd:enumeration value="NS8406"/>
                    <xsd:enumeration value="NS8407"/>
                    <xsd:enumeration value="NS8415"/>
                    <xsd:enumeration value="NS8416"/>
                    <xsd:enumeration value="NS8417"/>
                    <xsd:enumeration value="NU06"/>
                    <xsd:enumeration value="NR06"/>
                    <xsd:enumeration value="NL09"/>
                    <xsd:enumeration value="NLM10"/>
                  </xsd:restriction>
                </xsd:simpleType>
              </xsd:element>
            </xsd:sequence>
          </xsd:extension>
        </xsd:complexContent>
      </xsd:complexType>
    </xsd:element>
    <xsd:element name="fokus" ma:index="17" nillable="true" ma:displayName="Fokus" ma:format="RadioButtons" ma:internalName="fokus">
      <xsd:simpleType>
        <xsd:restriction base="dms:Choice">
          <xsd:enumeration value="JA"/>
          <xsd:enumeration value="NEI"/>
        </xsd:restriction>
      </xsd:simpleType>
    </xsd:element>
    <xsd:element name="HvorIFokus" ma:index="18" nillable="true" ma:displayName="Hvor i Fokus" ma:internalName="HvorIFokus">
      <xsd:complexType>
        <xsd:complexContent>
          <xsd:extension base="dms:MultiChoice">
            <xsd:sequence>
              <xsd:element name="Value" maxOccurs="unbounded" minOccurs="0" nillable="true">
                <xsd:simpleType>
                  <xsd:restriction base="dms:Choice">
                    <xsd:enumeration value="F - Forretningspartner"/>
                    <xsd:enumeration value="B - Bygg"/>
                    <xsd:enumeration value="S - Salgsmuligheter"/>
                    <xsd:enumeration value="P - Prosjekter"/>
                    <xsd:enumeration value="PE - Prosjekter/endringer og avvik"/>
                    <xsd:enumeration value="H - Henvendelser"/>
                    <xsd:enumeration value="A - Avtaler"/>
                  </xsd:restriction>
                </xsd:simpleType>
              </xsd:element>
            </xsd:sequence>
          </xsd:extension>
        </xsd:complexContent>
      </xsd:complexType>
    </xsd:element>
    <xsd:element name="Kommentar" ma:index="23" nillable="true" ma:displayName="Kommentar" ma:internalName="Kommentar">
      <xsd:simpleType>
        <xsd:restriction base="dms:Note">
          <xsd:maxLength value="255"/>
        </xsd:restriction>
      </xsd:simpleType>
    </xsd:element>
    <xsd:element name="TaxCatchAll" ma:index="24" nillable="true" ma:displayName="Taxonomy Catch All Column" ma:hidden="true" ma:list="{3e64db78-3bc6-4b8e-bf92-8f9fb0240ac6}" ma:internalName="TaxCatchAll" ma:showField="CatchAllData" ma:web="22b8f047-0bcb-47c0-9e5f-0b8f5bbdd443">
      <xsd:complexType>
        <xsd:complexContent>
          <xsd:extension base="dms:MultiChoiceLookup">
            <xsd:sequence>
              <xsd:element name="Value" type="dms:Lookup" maxOccurs="unbounded" minOccurs="0" nillable="true"/>
            </xsd:sequence>
          </xsd:extension>
        </xsd:complexContent>
      </xsd:complexType>
    </xsd:element>
    <xsd:element name="TaxCatchAllLabel" ma:index="37" nillable="true" ma:displayName="Taxonomy Catch All Column1" ma:hidden="true" ma:list="{3e64db78-3bc6-4b8e-bf92-8f9fb0240ac6}" ma:internalName="TaxCatchAllLabel" ma:readOnly="true" ma:showField="CatchAllDataLabel" ma:web="22b8f047-0bcb-47c0-9e5f-0b8f5bbdd44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30"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3" nillable="true" ma:displayName="Date Created" ma:description="The date on which this resource was created" ma:format="DateOnly" ma:internalName="_DCDateCreated">
      <xsd:simpleType>
        <xsd:restriction base="dms:DateTime"/>
      </xsd:simpleType>
    </xsd:element>
    <xsd:element name="_DCDateModified" ma:index="4" nillable="true" ma:displayName="Date Modified" ma:description="The date on which this resource was last modified" ma:format="DateOnly" ma:internalName="_DCDateModifi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60e9cc0-9ad8-4fda-a9cd-1854a8ee986c" elementFormDefault="qualified">
    <xsd:import namespace="http://schemas.microsoft.com/office/2006/documentManagement/types"/>
    <xsd:import namespace="http://schemas.microsoft.com/office/infopath/2007/PartnerControls"/>
    <xsd:element name="AdminFunk" ma:index="11" nillable="true" ma:displayName="AdminFunk" ma:internalName="AdminFunk" ma:readOnly="false">
      <xsd:complexType>
        <xsd:complexContent>
          <xsd:extension base="dms:MultiChoice">
            <xsd:sequence>
              <xsd:element name="Value" maxOccurs="unbounded" minOccurs="0" nillable="true">
                <xsd:simpleType>
                  <xsd:restriction base="dms:Choice">
                    <xsd:enumeration value="IKT"/>
                    <xsd:enumeration value="Marked"/>
                    <xsd:enumeration value="Personal"/>
                    <xsd:enumeration value="Økonomi"/>
                  </xsd:restriction>
                </xsd:simpleType>
              </xsd:element>
            </xsd:sequence>
          </xsd:extension>
        </xsd:complexContent>
      </xsd:complexType>
    </xsd:element>
    <xsd:element name="Selskapsinfo" ma:index="19" nillable="true" ma:displayName="FooterSelskapsinfo" ma:description="Her fylles inn det som kommer i footer kolonne 1" ma:internalName="Selskapsinfo">
      <xsd:simpleType>
        <xsd:restriction base="dms:Note">
          <xsd:maxLength value="255"/>
        </xsd:restriction>
      </xsd:simpleType>
    </xsd:element>
    <xsd:element name="Adressetest" ma:index="20" nillable="true" ma:displayName="FooterAdresse" ma:description="Her fylles inn kolonne 2 i footer" ma:internalName="Adressetest">
      <xsd:simpleType>
        <xsd:restriction base="dms:Note">
          <xsd:maxLength value="255"/>
        </xsd:restriction>
      </xsd:simpleType>
    </xsd:element>
    <xsd:element name="FooterFaktadr" ma:index="21" nillable="true" ma:displayName="FooterFaktadr" ma:description="Her fylles inn det som kommer i kolonne 3 i footer" ma:internalName="FooterFaktadr">
      <xsd:simpleType>
        <xsd:restriction base="dms:Note">
          <xsd:maxLength value="255"/>
        </xsd:restriction>
      </xsd:simpleType>
    </xsd:element>
    <xsd:element name="Referanse" ma:index="22" nillable="true" ma:displayName="Referanse" ma:list="{f60e9cc0-9ad8-4fda-a9cd-1854a8ee986c}" ma:internalName="Referanse" ma:showField="Kvalsysnr">
      <xsd:complexType>
        <xsd:complexContent>
          <xsd:extension base="dms:MultiChoiceLookup">
            <xsd:sequence>
              <xsd:element name="Value" type="dms:Lookup" maxOccurs="unbounded" minOccurs="0" nillable="true"/>
            </xsd:sequence>
          </xsd:extension>
        </xsd:complexContent>
      </xsd:complexType>
    </xsd:element>
    <xsd:element name="DLCPolicyLabelValue" ma:index="31"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32"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33" nillable="true" ma:displayName="Label Locked" ma:description="Indicates whether the label should be updated when item properties are modified." ma:hidden="true" ma:internalName="DLCPolicyLabelLock" ma:readOnly="false">
      <xsd:simpleType>
        <xsd:restriction base="dms:Text"/>
      </xsd:simpleType>
    </xsd:element>
    <xsd:element name="mb7740bf0ebb4c2ba18d41cd45ea0cf8" ma:index="35" nillable="true" ma:taxonomy="true" ma:internalName="mb7740bf0ebb4c2ba18d41cd45ea0cf8" ma:taxonomyFieldName="AdmFunk" ma:displayName="AdmFunk" ma:default="" ma:fieldId="{6b7740bf-0ebb-4c2b-a18d-41cd45ea0cf8}" ma:taxonomyMulti="true" ma:sspId="9b1cba2f-3051-42a8-ba41-66f1b8aab096" ma:termSetId="3feb6d35-d604-44e6-89d9-f5ec0cfc445d"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4B28F3-D503-46BF-B962-F999BFD161BB}">
  <ds:schemaRefs>
    <ds:schemaRef ds:uri="http://schemas.microsoft.com/sharepoint/v3/fields"/>
    <ds:schemaRef ds:uri="http://schemas.microsoft.com/office/2006/metadata/properties"/>
    <ds:schemaRef ds:uri="http://purl.org/dc/terms/"/>
    <ds:schemaRef ds:uri="http://schemas.microsoft.com/office/2006/documentManagement/types"/>
    <ds:schemaRef ds:uri="f60e9cc0-9ad8-4fda-a9cd-1854a8ee986c"/>
    <ds:schemaRef ds:uri="http://purl.org/dc/dcmitype/"/>
    <ds:schemaRef ds:uri="http://purl.org/dc/elements/1.1/"/>
    <ds:schemaRef ds:uri="http://schemas.microsoft.com/office/infopath/2007/PartnerControls"/>
    <ds:schemaRef ds:uri="http://schemas.openxmlformats.org/package/2006/metadata/core-properties"/>
    <ds:schemaRef ds:uri="http://schemas.microsoft.com/sharepoint/v3"/>
    <ds:schemaRef ds:uri="22b8f047-0bcb-47c0-9e5f-0b8f5bbdd443"/>
    <ds:schemaRef ds:uri="http://www.w3.org/XML/1998/namespace"/>
  </ds:schemaRefs>
</ds:datastoreItem>
</file>

<file path=customXml/itemProps2.xml><?xml version="1.0" encoding="utf-8"?>
<ds:datastoreItem xmlns:ds="http://schemas.openxmlformats.org/officeDocument/2006/customXml" ds:itemID="{046EA20B-CC2B-4A31-AE05-5A95EA848B39}">
  <ds:schemaRefs>
    <ds:schemaRef ds:uri="http://schemas.microsoft.com/office/2006/metadata/customXsn"/>
  </ds:schemaRefs>
</ds:datastoreItem>
</file>

<file path=customXml/itemProps3.xml><?xml version="1.0" encoding="utf-8"?>
<ds:datastoreItem xmlns:ds="http://schemas.openxmlformats.org/officeDocument/2006/customXml" ds:itemID="{1DE29770-B4B3-4671-8833-668622900719}">
  <ds:schemaRefs>
    <ds:schemaRef ds:uri="office.server.policy"/>
  </ds:schemaRefs>
</ds:datastoreItem>
</file>

<file path=customXml/itemProps4.xml><?xml version="1.0" encoding="utf-8"?>
<ds:datastoreItem xmlns:ds="http://schemas.openxmlformats.org/officeDocument/2006/customXml" ds:itemID="{A9B4FE4B-A817-4330-BA47-AA067915D259}">
  <ds:schemaRefs>
    <ds:schemaRef ds:uri="http://schemas.microsoft.com/sharepoint/v3/contenttype/forms"/>
  </ds:schemaRefs>
</ds:datastoreItem>
</file>

<file path=customXml/itemProps5.xml><?xml version="1.0" encoding="utf-8"?>
<ds:datastoreItem xmlns:ds="http://schemas.openxmlformats.org/officeDocument/2006/customXml" ds:itemID="{36C562FB-6415-4405-9C30-4983CB42AD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b8f047-0bcb-47c0-9e5f-0b8f5bbdd443"/>
    <ds:schemaRef ds:uri="http://schemas.microsoft.com/sharepoint/v3"/>
    <ds:schemaRef ds:uri="http://schemas.microsoft.com/sharepoint/v3/fields"/>
    <ds:schemaRef ds:uri="f60e9cc0-9ad8-4fda-a9cd-1854a8ee98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MHGK_ny mal_DNB_05.05.2015</Template>
  <TotalTime>1256</TotalTime>
  <Words>624</Words>
  <Application>Microsoft Office PowerPoint</Application>
  <PresentationFormat>Skjermfremvisning (16:9)</PresentationFormat>
  <Paragraphs>120</Paragraphs>
  <Slides>13</Slides>
  <Notes>8</Notes>
  <HiddenSlides>0</HiddenSlides>
  <MMClips>0</MMClips>
  <ScaleCrop>false</ScaleCrop>
  <HeadingPairs>
    <vt:vector size="4" baseType="variant">
      <vt:variant>
        <vt:lpstr>Tema</vt:lpstr>
      </vt:variant>
      <vt:variant>
        <vt:i4>1</vt:i4>
      </vt:variant>
      <vt:variant>
        <vt:lpstr>Lysbildetitler</vt:lpstr>
      </vt:variant>
      <vt:variant>
        <vt:i4>13</vt:i4>
      </vt:variant>
    </vt:vector>
  </HeadingPairs>
  <TitlesOfParts>
    <vt:vector size="14" baseType="lpstr">
      <vt:lpstr>MHGK_ny mal_DNB_05.05.2015</vt:lpstr>
      <vt:lpstr> Hvorfor et prosjekt som ForKlima ? </vt:lpstr>
      <vt:lpstr>Historien starter….</vt:lpstr>
      <vt:lpstr>Historien fortsetter….</vt:lpstr>
      <vt:lpstr>Miljøhuset GK blir «født» juni 2012</vt:lpstr>
      <vt:lpstr>Ventilasjon - DCV</vt:lpstr>
      <vt:lpstr>PowerPoint-presentasjon</vt:lpstr>
      <vt:lpstr>El. oppvarming – «spisslast»</vt:lpstr>
      <vt:lpstr>Overtemperatur en vinterdag…….</vt:lpstr>
      <vt:lpstr>«Ingen» overtemperatur i driftstiden….</vt:lpstr>
      <vt:lpstr>Hvorfor et prosjekt som ForKlima ?</vt:lpstr>
      <vt:lpstr>Hvorfor et prosjekt som ForKlima ? </vt:lpstr>
      <vt:lpstr>Erfaringer…</vt:lpstr>
      <vt:lpstr>Takk for oppmerksomheten !</vt:lpstr>
    </vt:vector>
  </TitlesOfParts>
  <Company>GK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Miljøhuset GK</dc:title>
  <dc:creator>Aronsen, Espen</dc:creator>
  <cp:lastModifiedBy>Aronsen, Espen</cp:lastModifiedBy>
  <cp:revision>168</cp:revision>
  <cp:lastPrinted>2015-11-04T07:41:28Z</cp:lastPrinted>
  <dcterms:created xsi:type="dcterms:W3CDTF">2015-08-05T12:31:43Z</dcterms:created>
  <dcterms:modified xsi:type="dcterms:W3CDTF">2015-11-05T12:43:54Z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0x010100303D4D77DEFD6A459BD973624220000D00C312FCFC85218E489547E6B79DCFD879</vt:lpwstr>
  </property>
  <property fmtid="{D5CDD505-2E9C-101B-9397-08002B2CF9AE}" pid="3" name="AdmFunk">
    <vt:lpwstr/>
  </property>
</Properties>
</file>