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sldIdLst>
    <p:sldId id="286" r:id="rId2"/>
    <p:sldId id="315" r:id="rId3"/>
    <p:sldId id="316" r:id="rId4"/>
    <p:sldId id="319" r:id="rId5"/>
    <p:sldId id="317" r:id="rId6"/>
    <p:sldId id="329" r:id="rId7"/>
    <p:sldId id="331" r:id="rId8"/>
    <p:sldId id="333" r:id="rId9"/>
    <p:sldId id="335" r:id="rId10"/>
    <p:sldId id="318" r:id="rId11"/>
    <p:sldId id="332" r:id="rId12"/>
    <p:sldId id="337" r:id="rId13"/>
    <p:sldId id="338" r:id="rId14"/>
    <p:sldId id="334" r:id="rId15"/>
    <p:sldId id="322" r:id="rId16"/>
    <p:sldId id="336" r:id="rId1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accent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8B"/>
    <a:srgbClr val="8C7A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78431" autoAdjust="0"/>
  </p:normalViewPr>
  <p:slideViewPr>
    <p:cSldViewPr>
      <p:cViewPr varScale="1">
        <p:scale>
          <a:sx n="51" d="100"/>
          <a:sy n="51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A8F95D-1CC7-4DE2-BC18-FC8BAE6ECB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8F95D-1CC7-4DE2-BC18-FC8BAE6ECBA4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Mye avfallsfraksjoner! Over en dobling av </a:t>
            </a:r>
            <a:r>
              <a:rPr lang="nb-NO" dirty="0" err="1" smtClean="0"/>
              <a:t>bio/avfall</a:t>
            </a:r>
            <a:r>
              <a:rPr lang="nb-NO" baseline="0" dirty="0" smtClean="0"/>
              <a:t> ila noen år.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8F95D-1CC7-4DE2-BC18-FC8BAE6ECBA4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646863"/>
            <a:ext cx="9144000" cy="215900"/>
          </a:xfrm>
          <a:prstGeom prst="rect">
            <a:avLst/>
          </a:prstGeom>
          <a:solidFill>
            <a:srgbClr val="C0B49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nb-NO"/>
          </a:p>
        </p:txBody>
      </p:sp>
      <p:pic>
        <p:nvPicPr>
          <p:cNvPr id="5" name="Picture 8" descr="Hafslund_logo_vektorisert"/>
          <p:cNvPicPr>
            <a:picLocks noChangeAspect="1" noChangeArrowheads="1"/>
          </p:cNvPicPr>
          <p:nvPr/>
        </p:nvPicPr>
        <p:blipFill>
          <a:blip r:embed="rId2" cstate="print"/>
          <a:srcRect r="-131" b="-639"/>
          <a:stretch>
            <a:fillRect/>
          </a:stretch>
        </p:blipFill>
        <p:spPr bwMode="auto">
          <a:xfrm>
            <a:off x="7513638" y="6278563"/>
            <a:ext cx="1350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8150" y="2420938"/>
            <a:ext cx="4340225" cy="928687"/>
          </a:xfrm>
        </p:spPr>
        <p:txBody>
          <a:bodyPr/>
          <a:lstStyle>
            <a:lvl1pPr>
              <a:defRPr sz="3000">
                <a:solidFill>
                  <a:srgbClr val="005A8B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8150" y="3386138"/>
            <a:ext cx="4340225" cy="6477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5A8B"/>
                </a:solidFill>
              </a:defRPr>
            </a:lvl1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s. </a:t>
            </a:r>
            <a:fld id="{E36A1E3E-4385-4293-BF03-8CA0D21B78D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233363"/>
            <a:ext cx="7467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781175"/>
            <a:ext cx="74676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00" y="6440488"/>
            <a:ext cx="2133600" cy="153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440488"/>
            <a:ext cx="2895600" cy="153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338" y="6440488"/>
            <a:ext cx="315912" cy="153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/>
              <a:t>s. </a:t>
            </a:r>
            <a:fld id="{F63D473E-896B-47DA-B0A0-038C85DD30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8C7A6A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Arial" charset="0"/>
          <a:ea typeface="+mn-ea"/>
          <a:cs typeface="+mn-cs"/>
        </a:defRPr>
      </a:lvl1pPr>
      <a:lvl2pPr marL="533400" indent="-174625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Arial" charset="0"/>
        </a:defRPr>
      </a:lvl2pPr>
      <a:lvl3pPr marL="892175" indent="-173038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Arial" charset="0"/>
        </a:defRPr>
      </a:lvl3pPr>
      <a:lvl4pPr marL="1252538" indent="-174625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Arial" charset="0"/>
        </a:defRPr>
      </a:lvl4pPr>
      <a:lvl5pPr marL="1611313" indent="-174625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5pPr>
      <a:lvl6pPr marL="2068513" indent="-174625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525713" indent="-174625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982913" indent="-174625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440113" indent="-174625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\\HIPAD.NO\FS\Brukere-D1\A28009\NoBio%202008\2008-11-18_Presentasjon%20for%20NoBio.ppt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blad_drå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5213" y="3213100"/>
            <a:ext cx="7011987" cy="831850"/>
          </a:xfrm>
        </p:spPr>
        <p:txBody>
          <a:bodyPr/>
          <a:lstStyle/>
          <a:p>
            <a:r>
              <a:rPr lang="nb-NO" smtClean="0"/>
              <a:t/>
            </a:r>
            <a:br>
              <a:rPr lang="nb-NO" smtClean="0"/>
            </a:br>
            <a:r>
              <a:rPr lang="nb-NO" b="1" smtClean="0">
                <a:solidFill>
                  <a:schemeClr val="bg1"/>
                </a:solidFill>
              </a:rPr>
              <a:t>Hafslunds satsing på biomasse og avfall</a:t>
            </a:r>
            <a:br>
              <a:rPr lang="nb-NO" b="1" smtClean="0">
                <a:solidFill>
                  <a:schemeClr val="bg1"/>
                </a:solidFill>
              </a:rPr>
            </a:br>
            <a:r>
              <a:rPr lang="nb-NO" b="1" smtClean="0">
                <a:solidFill>
                  <a:schemeClr val="bg1"/>
                </a:solidFill>
              </a:rPr>
              <a:t/>
            </a:r>
            <a:br>
              <a:rPr lang="nb-NO" b="1" smtClean="0">
                <a:solidFill>
                  <a:schemeClr val="bg1"/>
                </a:solidFill>
              </a:rPr>
            </a:br>
            <a:r>
              <a:rPr lang="nb-NO" sz="2000" b="1" smtClean="0">
                <a:solidFill>
                  <a:schemeClr val="bg1"/>
                </a:solidFill>
              </a:rPr>
              <a:t>Jon Iver Bakken</a:t>
            </a:r>
            <a:br>
              <a:rPr lang="nb-NO" sz="2000" b="1" smtClean="0">
                <a:solidFill>
                  <a:schemeClr val="bg1"/>
                </a:solidFill>
              </a:rPr>
            </a:br>
            <a:r>
              <a:rPr lang="nb-NO" sz="2000" b="1" smtClean="0">
                <a:solidFill>
                  <a:schemeClr val="bg1"/>
                </a:solidFill>
              </a:rPr>
              <a:t>Leder Miljø og samfunnsansvar Hafslund ASA</a:t>
            </a:r>
            <a:r>
              <a:rPr lang="nb-NO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t="10355"/>
          <a:stretch>
            <a:fillRect/>
          </a:stretch>
        </p:blipFill>
        <p:spPr>
          <a:xfrm>
            <a:off x="467544" y="1124744"/>
            <a:ext cx="7777361" cy="5138201"/>
          </a:xfrm>
        </p:spPr>
      </p:pic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 smtClean="0"/>
              <a:t>Fossilfri fjernvarme i Oslo i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 err="1" smtClean="0"/>
              <a:t>RT-flis</a:t>
            </a:r>
            <a:r>
              <a:rPr lang="nb-NO" dirty="0" smtClean="0"/>
              <a:t> og bark (”</a:t>
            </a:r>
            <a:r>
              <a:rPr lang="nb-NO" dirty="0" err="1" smtClean="0"/>
              <a:t>avfalls-biobrensel</a:t>
            </a:r>
            <a:r>
              <a:rPr lang="nb-NO" dirty="0" smtClean="0"/>
              <a:t>”)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12776"/>
            <a:ext cx="7467600" cy="3635375"/>
          </a:xfrm>
        </p:spPr>
        <p:txBody>
          <a:bodyPr/>
          <a:lstStyle/>
          <a:p>
            <a:r>
              <a:rPr lang="nb-NO" sz="1800" dirty="0" smtClean="0"/>
              <a:t>Planlegger nytt 60 MW </a:t>
            </a:r>
            <a:r>
              <a:rPr lang="nb-NO" sz="1800" dirty="0" err="1" smtClean="0"/>
              <a:t>CHP-anlegg</a:t>
            </a:r>
            <a:r>
              <a:rPr lang="nb-NO" sz="1800" dirty="0" smtClean="0"/>
              <a:t> på </a:t>
            </a:r>
            <a:r>
              <a:rPr lang="nb-NO" sz="1800" dirty="0" err="1" smtClean="0"/>
              <a:t>Borregaard</a:t>
            </a:r>
            <a:r>
              <a:rPr lang="nb-NO" sz="1800" dirty="0" smtClean="0"/>
              <a:t>. </a:t>
            </a:r>
          </a:p>
          <a:p>
            <a:r>
              <a:rPr lang="nb-NO" sz="1800" dirty="0" smtClean="0"/>
              <a:t>230 GWh varme (damp) og 40-75 GWh elektrisitet</a:t>
            </a:r>
          </a:p>
          <a:p>
            <a:r>
              <a:rPr lang="nb-NO" sz="1800" dirty="0" smtClean="0"/>
              <a:t>Investeringsramme ca 550 mill. </a:t>
            </a:r>
          </a:p>
          <a:p>
            <a:r>
              <a:rPr lang="nb-NO" sz="1800" dirty="0" smtClean="0"/>
              <a:t>Erstatter tungolje hos </a:t>
            </a:r>
            <a:r>
              <a:rPr lang="nb-NO" sz="1800" dirty="0" err="1" smtClean="0"/>
              <a:t>Borregaard</a:t>
            </a:r>
            <a:r>
              <a:rPr lang="nb-NO" sz="1800" dirty="0" smtClean="0"/>
              <a:t>, samt mulig varmekilde for fjernvarme</a:t>
            </a:r>
          </a:p>
          <a:p>
            <a:r>
              <a:rPr lang="nb-NO" sz="1800" dirty="0" err="1" smtClean="0"/>
              <a:t>ENOVA-støtte</a:t>
            </a:r>
            <a:r>
              <a:rPr lang="nb-NO" sz="1800" dirty="0" smtClean="0"/>
              <a:t> til behandling hos ESA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5040560" cy="324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827584" y="1412776"/>
          <a:ext cx="712879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30425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Energikilde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Utvikling fremover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Erstatter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Avfall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Olje,</a:t>
                      </a:r>
                      <a:r>
                        <a:rPr lang="nb-NO" baseline="0" dirty="0" smtClean="0"/>
                        <a:t> gass og el.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RT-flis</a:t>
                      </a:r>
                      <a:r>
                        <a:rPr lang="nb-NO" dirty="0" smtClean="0"/>
                        <a:t> / bark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Tungolje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Pellets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Olje,</a:t>
                      </a:r>
                      <a:r>
                        <a:rPr lang="nb-NO" baseline="0" dirty="0" smtClean="0"/>
                        <a:t> gass og el.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Bioolje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Olje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Flis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Olje og</a:t>
                      </a:r>
                      <a:r>
                        <a:rPr lang="nb-NO" baseline="0" dirty="0" smtClean="0"/>
                        <a:t> el.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Elektrisitet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Olje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Gass (LNG)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il ned 6"/>
          <p:cNvSpPr/>
          <p:nvPr/>
        </p:nvSpPr>
        <p:spPr bwMode="auto">
          <a:xfrm flipH="1" flipV="1">
            <a:off x="3707904" y="1844824"/>
            <a:ext cx="216024" cy="21602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Pil ned 7"/>
          <p:cNvSpPr/>
          <p:nvPr/>
        </p:nvSpPr>
        <p:spPr bwMode="auto">
          <a:xfrm flipH="1" flipV="1">
            <a:off x="3707904" y="2204864"/>
            <a:ext cx="216024" cy="21602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Pil ned 8"/>
          <p:cNvSpPr/>
          <p:nvPr/>
        </p:nvSpPr>
        <p:spPr bwMode="auto">
          <a:xfrm flipH="1" flipV="1">
            <a:off x="3707904" y="2564904"/>
            <a:ext cx="216024" cy="21602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Pil ned 9"/>
          <p:cNvSpPr/>
          <p:nvPr/>
        </p:nvSpPr>
        <p:spPr bwMode="auto">
          <a:xfrm flipH="1" flipV="1">
            <a:off x="3707904" y="2924944"/>
            <a:ext cx="216024" cy="21602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Pil ned 10"/>
          <p:cNvSpPr/>
          <p:nvPr/>
        </p:nvSpPr>
        <p:spPr bwMode="auto">
          <a:xfrm flipH="1" flipV="1">
            <a:off x="3707904" y="3320988"/>
            <a:ext cx="216024" cy="21602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Pil ned 11"/>
          <p:cNvSpPr/>
          <p:nvPr/>
        </p:nvSpPr>
        <p:spPr bwMode="auto">
          <a:xfrm>
            <a:off x="3707904" y="3717032"/>
            <a:ext cx="216024" cy="21602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Pil ned 12"/>
          <p:cNvSpPr/>
          <p:nvPr/>
        </p:nvSpPr>
        <p:spPr bwMode="auto">
          <a:xfrm>
            <a:off x="3707904" y="4077072"/>
            <a:ext cx="216024" cy="21602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Pil ned 13"/>
          <p:cNvSpPr/>
          <p:nvPr/>
        </p:nvSpPr>
        <p:spPr bwMode="auto">
          <a:xfrm>
            <a:off x="3707904" y="4437112"/>
            <a:ext cx="216024" cy="21602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790575" y="233363"/>
            <a:ext cx="7467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8C7A6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Kort oppsummering varmeproduksjon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258888" y="2781300"/>
            <a:ext cx="698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600" b="1" dirty="0">
                <a:solidFill>
                  <a:schemeClr val="bg1"/>
                </a:solidFill>
              </a:rPr>
              <a:t>Produksjon av </a:t>
            </a:r>
            <a:r>
              <a:rPr lang="nb-NO" sz="3600" b="1" dirty="0" smtClean="0">
                <a:solidFill>
                  <a:schemeClr val="bg1"/>
                </a:solidFill>
              </a:rPr>
              <a:t>pellets</a:t>
            </a:r>
          </a:p>
          <a:p>
            <a:pPr algn="ctr">
              <a:spcBef>
                <a:spcPct val="50000"/>
              </a:spcBef>
            </a:pPr>
            <a:endParaRPr lang="nb-NO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 l="4128" t="8122" r="1367" b="6233"/>
          <a:stretch>
            <a:fillRect/>
          </a:stretch>
        </p:blipFill>
        <p:spPr bwMode="auto">
          <a:xfrm>
            <a:off x="250825" y="0"/>
            <a:ext cx="86042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ssholder for lysbildenummer 3"/>
          <p:cNvSpPr txBox="1">
            <a:spLocks noGrp="1"/>
          </p:cNvSpPr>
          <p:nvPr/>
        </p:nvSpPr>
        <p:spPr bwMode="auto">
          <a:xfrm>
            <a:off x="287338" y="6440488"/>
            <a:ext cx="3175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nb-NO" sz="800">
                <a:solidFill>
                  <a:schemeClr val="tx1"/>
                </a:solidFill>
              </a:rPr>
              <a:t>s.</a:t>
            </a:r>
            <a:fld id="{6826D392-5BBF-4A88-B2AD-F689CE599F6D}" type="slidenum">
              <a:rPr lang="nb-NO" sz="800">
                <a:solidFill>
                  <a:schemeClr val="tx1"/>
                </a:solidFill>
              </a:rPr>
              <a:pPr/>
              <a:t>15</a:t>
            </a:fld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38914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Europas største </a:t>
            </a:r>
            <a:r>
              <a:rPr lang="nb-NO" dirty="0" err="1" smtClean="0"/>
              <a:t>pelletsfabrikk</a:t>
            </a:r>
            <a:endParaRPr lang="nb-NO" dirty="0" smtClean="0"/>
          </a:p>
        </p:txBody>
      </p:sp>
      <p:sp>
        <p:nvSpPr>
          <p:cNvPr id="3891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90575" y="1328738"/>
            <a:ext cx="5353050" cy="3635375"/>
          </a:xfrm>
        </p:spPr>
        <p:txBody>
          <a:bodyPr/>
          <a:lstStyle/>
          <a:p>
            <a:pPr marL="180975" indent="-180975"/>
            <a:r>
              <a:rPr lang="nb-NO" sz="1800" dirty="0" smtClean="0"/>
              <a:t>Forbruket av flis vil bli 1,2 millioner kubikkmeter per år, og den årlige </a:t>
            </a:r>
            <a:r>
              <a:rPr lang="nb-NO" sz="1800" dirty="0" err="1" smtClean="0"/>
              <a:t>pelletsproduksjonen</a:t>
            </a:r>
            <a:r>
              <a:rPr lang="nb-NO" sz="1800" dirty="0" smtClean="0"/>
              <a:t> 450 000 tonn, tilsvarer i overkant av 2 TWh.</a:t>
            </a:r>
          </a:p>
          <a:p>
            <a:pPr marL="180975" indent="-180975"/>
            <a:r>
              <a:rPr lang="nb-NO" sz="1800" dirty="0" smtClean="0"/>
              <a:t>35 ansatte, oppstart juni 2010</a:t>
            </a:r>
          </a:p>
          <a:p>
            <a:pPr marL="180975" indent="-180975"/>
            <a:r>
              <a:rPr lang="nb-NO" sz="1800" dirty="0" smtClean="0"/>
              <a:t>Råstoff hentes fra Canada, Liberia, Baltikum og gjerne Norge. Flis fraktes i store skip med lavt energiforbruk per tonn. God tilgang på råstoff. </a:t>
            </a:r>
          </a:p>
          <a:p>
            <a:pPr marL="180975" indent="-180975"/>
            <a:r>
              <a:rPr lang="nb-NO" sz="1800" dirty="0" smtClean="0"/>
              <a:t>Gummitrær som virke et særdeles godt miljøtiltak. Ellers mye løvtrær som historisk har vært brukt av papirindustrien (men som nå bruker mindre)</a:t>
            </a:r>
          </a:p>
          <a:p>
            <a:pPr marL="180975" indent="-180975"/>
            <a:r>
              <a:rPr lang="nb-NO" sz="1800" dirty="0" smtClean="0"/>
              <a:t>Hovedtyngden av produksjonen vil skipes ut i bulk.</a:t>
            </a:r>
          </a:p>
          <a:p>
            <a:pPr marL="180975" indent="-180975" eaLnBrk="1" hangingPunct="1"/>
            <a:r>
              <a:rPr lang="nb-NO" sz="1800" dirty="0" smtClean="0"/>
              <a:t>Markedet er hovedsakelig kraftverk og industrielle kunder. Mange kullkraftverk kan benytte inntil 20 % pellets uten større ombygginger</a:t>
            </a:r>
          </a:p>
        </p:txBody>
      </p:sp>
      <p:pic>
        <p:nvPicPr>
          <p:cNvPr id="38916" name="Picture 2" descr="http://www.averoy.no/kunde/filer/turkart.jpg">
            <a:hlinkClick r:id="rId2" action="ppaction://hlinkpres?slideindex=3&amp;slidetitle=Lysbilde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509713"/>
            <a:ext cx="280035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8286750" y="2536825"/>
            <a:ext cx="142875" cy="142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geir\AppData\Local\Microsoft\Windows\Temporary Internet Files\Content.Outlook\KZQ30U4T\CIMG1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6" y="476672"/>
            <a:ext cx="8964488" cy="5456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smtClean="0"/>
              <a:t>Vi leverer framtidens energiløsninger</a:t>
            </a:r>
          </a:p>
        </p:txBody>
      </p:sp>
      <p:sp>
        <p:nvSpPr>
          <p:cNvPr id="5122" name="Plassholder for innhold 1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180975" indent="-180975"/>
            <a:endParaRPr lang="nb-NO" smtClean="0"/>
          </a:p>
        </p:txBody>
      </p:sp>
      <p:sp>
        <p:nvSpPr>
          <p:cNvPr id="5123" name="Plassholder for lysbildenummer 3"/>
          <p:cNvSpPr txBox="1">
            <a:spLocks noGrp="1"/>
          </p:cNvSpPr>
          <p:nvPr/>
        </p:nvSpPr>
        <p:spPr bwMode="auto">
          <a:xfrm>
            <a:off x="287338" y="6440488"/>
            <a:ext cx="3175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nb-NO" sz="800">
                <a:solidFill>
                  <a:schemeClr val="tx1"/>
                </a:solidFill>
              </a:rPr>
              <a:t>s.</a:t>
            </a:r>
            <a:fld id="{A1EA79BB-B34A-4FA2-A06E-990E74062A75}" type="slidenum">
              <a:rPr lang="nb-NO" sz="800">
                <a:solidFill>
                  <a:schemeClr val="tx1"/>
                </a:solidFill>
              </a:rPr>
              <a:pPr/>
              <a:t>2</a:t>
            </a:fld>
            <a:endParaRPr lang="nb-NO" sz="800">
              <a:solidFill>
                <a:schemeClr val="tx1"/>
              </a:solidFill>
            </a:endParaRPr>
          </a:p>
        </p:txBody>
      </p:sp>
      <p:pic>
        <p:nvPicPr>
          <p:cNvPr id="5124" name="Picture 4" descr="Hele_Hafslund"/>
          <p:cNvPicPr>
            <a:picLocks noChangeAspect="1" noChangeArrowheads="1"/>
          </p:cNvPicPr>
          <p:nvPr/>
        </p:nvPicPr>
        <p:blipFill>
          <a:blip r:embed="rId2" cstate="print"/>
          <a:srcRect l="6700" t="4601" r="15733" b="19408"/>
          <a:stretch>
            <a:fillRect/>
          </a:stretch>
        </p:blipFill>
        <p:spPr bwMode="auto">
          <a:xfrm>
            <a:off x="755576" y="1268760"/>
            <a:ext cx="8123238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kstSylinder 5"/>
          <p:cNvSpPr txBox="1">
            <a:spLocks noChangeArrowheads="1"/>
          </p:cNvSpPr>
          <p:nvPr/>
        </p:nvSpPr>
        <p:spPr bwMode="auto">
          <a:xfrm>
            <a:off x="5621338" y="6180138"/>
            <a:ext cx="189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900">
                <a:solidFill>
                  <a:schemeClr val="tx1"/>
                </a:solidFill>
              </a:rPr>
              <a:t>(Tallene viser størrelsen i Norge  </a:t>
            </a:r>
          </a:p>
          <a:p>
            <a:r>
              <a:rPr lang="nb-NO" sz="900">
                <a:solidFill>
                  <a:schemeClr val="tx1"/>
                </a:solidFill>
              </a:rPr>
              <a:t>og Norden.)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smtClean="0"/>
              <a:t>Hafslund – operasjonell struktur</a:t>
            </a:r>
          </a:p>
        </p:txBody>
      </p:sp>
      <p:sp>
        <p:nvSpPr>
          <p:cNvPr id="6146" name="Plassholder for lysbildenummer 3"/>
          <p:cNvSpPr txBox="1">
            <a:spLocks noGrp="1"/>
          </p:cNvSpPr>
          <p:nvPr/>
        </p:nvSpPr>
        <p:spPr bwMode="auto">
          <a:xfrm>
            <a:off x="287338" y="6440488"/>
            <a:ext cx="3175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nb-NO" sz="800">
                <a:solidFill>
                  <a:schemeClr val="tx1"/>
                </a:solidFill>
              </a:rPr>
              <a:t>s.</a:t>
            </a:r>
            <a:fld id="{77ECF74C-5946-43AA-98A1-590B7696B8D0}" type="slidenum">
              <a:rPr lang="nb-NO" sz="800">
                <a:solidFill>
                  <a:schemeClr val="tx1"/>
                </a:solidFill>
              </a:rPr>
              <a:pPr/>
              <a:t>3</a:t>
            </a:fld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1995488" y="1700213"/>
            <a:ext cx="153035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0B49E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nb-NO" sz="1600" b="1"/>
              <a:t>Fjernvarme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679825" y="1733550"/>
            <a:ext cx="1582738" cy="1928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0B49E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nb-NO" sz="1600" b="1"/>
              <a:t>Nett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5418138" y="1733550"/>
            <a:ext cx="1593850" cy="1928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0B49E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nb-NO" sz="1600" b="1"/>
              <a:t>Marked</a:t>
            </a:r>
          </a:p>
        </p:txBody>
      </p:sp>
      <p:sp>
        <p:nvSpPr>
          <p:cNvPr id="6150" name="AutoShape 3"/>
          <p:cNvSpPr>
            <a:spLocks noChangeArrowheads="1"/>
          </p:cNvSpPr>
          <p:nvPr/>
        </p:nvSpPr>
        <p:spPr bwMode="auto">
          <a:xfrm>
            <a:off x="285750" y="1704975"/>
            <a:ext cx="1570038" cy="1957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0B49E"/>
            </a:solidFill>
            <a:round/>
            <a:headEnd/>
            <a:tailEnd/>
          </a:ln>
        </p:spPr>
        <p:txBody>
          <a:bodyPr wrap="none"/>
          <a:lstStyle/>
          <a:p>
            <a:r>
              <a:rPr lang="nb-NO" sz="1600" b="1"/>
              <a:t>Produksjon </a:t>
            </a:r>
          </a:p>
          <a:p>
            <a:r>
              <a:rPr lang="nb-NO" sz="1600" b="1"/>
              <a:t>og varme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10800000">
            <a:off x="285750" y="3857625"/>
            <a:ext cx="1533525" cy="228600"/>
          </a:xfrm>
          <a:prstGeom prst="triangle">
            <a:avLst>
              <a:gd name="adj" fmla="val 50000"/>
            </a:avLst>
          </a:prstGeom>
          <a:solidFill>
            <a:srgbClr val="747678"/>
          </a:solidFill>
          <a:ln w="9525">
            <a:solidFill>
              <a:srgbClr val="AA9C8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 sz="1800">
              <a:solidFill>
                <a:schemeClr val="tx1"/>
              </a:solidFill>
            </a:endParaRPr>
          </a:p>
        </p:txBody>
      </p:sp>
      <p:sp>
        <p:nvSpPr>
          <p:cNvPr id="6152" name="AutoShape 20"/>
          <p:cNvSpPr>
            <a:spLocks noChangeArrowheads="1"/>
          </p:cNvSpPr>
          <p:nvPr/>
        </p:nvSpPr>
        <p:spPr bwMode="auto">
          <a:xfrm>
            <a:off x="7143750" y="1709738"/>
            <a:ext cx="1582738" cy="1952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0B49E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nb-NO" sz="1600" b="1"/>
              <a:t>Venture</a:t>
            </a:r>
          </a:p>
        </p:txBody>
      </p:sp>
      <p:pic>
        <p:nvPicPr>
          <p:cNvPr id="6153" name="Picture 4" descr="vam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8875"/>
            <a:ext cx="13414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 descr="mas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88" y="2428875"/>
            <a:ext cx="13192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" descr="fjernvarme_20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200" y="2432050"/>
            <a:ext cx="1338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2275" y="2419350"/>
            <a:ext cx="1462088" cy="112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3288" y="2401888"/>
            <a:ext cx="13589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Rounded Rectangle 6"/>
          <p:cNvSpPr/>
          <p:nvPr/>
        </p:nvSpPr>
        <p:spPr>
          <a:xfrm>
            <a:off x="352425" y="4286250"/>
            <a:ext cx="1466850" cy="1362075"/>
          </a:xfrm>
          <a:prstGeom prst="roundRect">
            <a:avLst>
              <a:gd name="adj" fmla="val 4461"/>
            </a:avLst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Vannkraft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Bioenergi 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og varme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Pellets</a:t>
            </a:r>
          </a:p>
        </p:txBody>
      </p:sp>
      <p:sp>
        <p:nvSpPr>
          <p:cNvPr id="6159" name="AutoShape 7"/>
          <p:cNvSpPr>
            <a:spLocks noChangeArrowheads="1"/>
          </p:cNvSpPr>
          <p:nvPr/>
        </p:nvSpPr>
        <p:spPr bwMode="auto">
          <a:xfrm rot="10800000">
            <a:off x="2000250" y="3862388"/>
            <a:ext cx="1533525" cy="228600"/>
          </a:xfrm>
          <a:prstGeom prst="triangle">
            <a:avLst>
              <a:gd name="adj" fmla="val 50000"/>
            </a:avLst>
          </a:prstGeom>
          <a:solidFill>
            <a:srgbClr val="7476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sz="1800">
              <a:solidFill>
                <a:schemeClr val="tx1"/>
              </a:solidFill>
            </a:endParaRPr>
          </a:p>
        </p:txBody>
      </p:sp>
      <p:sp>
        <p:nvSpPr>
          <p:cNvPr id="6160" name="AutoShape 7"/>
          <p:cNvSpPr>
            <a:spLocks noChangeArrowheads="1"/>
          </p:cNvSpPr>
          <p:nvPr/>
        </p:nvSpPr>
        <p:spPr bwMode="auto">
          <a:xfrm rot="10800000">
            <a:off x="3714750" y="3862388"/>
            <a:ext cx="1533525" cy="228600"/>
          </a:xfrm>
          <a:prstGeom prst="triangle">
            <a:avLst>
              <a:gd name="adj" fmla="val 50000"/>
            </a:avLst>
          </a:prstGeom>
          <a:solidFill>
            <a:srgbClr val="7476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sz="1800">
              <a:solidFill>
                <a:schemeClr val="tx1"/>
              </a:solidFill>
            </a:endParaRPr>
          </a:p>
        </p:txBody>
      </p:sp>
      <p:sp>
        <p:nvSpPr>
          <p:cNvPr id="6161" name="AutoShape 7"/>
          <p:cNvSpPr>
            <a:spLocks noChangeArrowheads="1"/>
          </p:cNvSpPr>
          <p:nvPr/>
        </p:nvSpPr>
        <p:spPr bwMode="auto">
          <a:xfrm rot="10800000">
            <a:off x="5495925" y="3852863"/>
            <a:ext cx="1531938" cy="228600"/>
          </a:xfrm>
          <a:prstGeom prst="triangle">
            <a:avLst>
              <a:gd name="adj" fmla="val 50000"/>
            </a:avLst>
          </a:prstGeom>
          <a:solidFill>
            <a:srgbClr val="7476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sz="1800">
              <a:solidFill>
                <a:schemeClr val="tx1"/>
              </a:solidFill>
            </a:endParaRPr>
          </a:p>
        </p:txBody>
      </p:sp>
      <p:sp>
        <p:nvSpPr>
          <p:cNvPr id="6162" name="AutoShape 7"/>
          <p:cNvSpPr>
            <a:spLocks noChangeArrowheads="1"/>
          </p:cNvSpPr>
          <p:nvPr/>
        </p:nvSpPr>
        <p:spPr bwMode="auto">
          <a:xfrm rot="10800000">
            <a:off x="7192963" y="3862388"/>
            <a:ext cx="1533525" cy="228600"/>
          </a:xfrm>
          <a:prstGeom prst="triangle">
            <a:avLst>
              <a:gd name="adj" fmla="val 50000"/>
            </a:avLst>
          </a:prstGeom>
          <a:solidFill>
            <a:srgbClr val="7476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sz="1800">
              <a:solidFill>
                <a:schemeClr val="tx1"/>
              </a:solidFill>
            </a:endParaRPr>
          </a:p>
        </p:txBody>
      </p:sp>
      <p:sp>
        <p:nvSpPr>
          <p:cNvPr id="22" name="Rounded Rectangle 6"/>
          <p:cNvSpPr/>
          <p:nvPr/>
        </p:nvSpPr>
        <p:spPr>
          <a:xfrm>
            <a:off x="2019300" y="4286250"/>
            <a:ext cx="1624013" cy="1362075"/>
          </a:xfrm>
          <a:prstGeom prst="roundRect">
            <a:avLst>
              <a:gd name="adj" fmla="val 4461"/>
            </a:avLst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Fjernvarme-produksjon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og -distribusjon</a:t>
            </a:r>
          </a:p>
        </p:txBody>
      </p:sp>
      <p:sp>
        <p:nvSpPr>
          <p:cNvPr id="23" name="Rounded Rectangle 6"/>
          <p:cNvSpPr/>
          <p:nvPr/>
        </p:nvSpPr>
        <p:spPr>
          <a:xfrm>
            <a:off x="3781425" y="4286250"/>
            <a:ext cx="1466850" cy="1362075"/>
          </a:xfrm>
          <a:prstGeom prst="roundRect">
            <a:avLst>
              <a:gd name="adj" fmla="val 4461"/>
            </a:avLst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Nett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Driftssentral</a:t>
            </a:r>
          </a:p>
        </p:txBody>
      </p:sp>
      <p:sp>
        <p:nvSpPr>
          <p:cNvPr id="24" name="Rounded Rectangle 6"/>
          <p:cNvSpPr/>
          <p:nvPr/>
        </p:nvSpPr>
        <p:spPr>
          <a:xfrm>
            <a:off x="5459413" y="4286250"/>
            <a:ext cx="1598612" cy="1362075"/>
          </a:xfrm>
          <a:prstGeom prst="roundRect">
            <a:avLst>
              <a:gd name="adj" fmla="val 4461"/>
            </a:avLst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Strøm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Kundesenter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Fakturaservice</a:t>
            </a:r>
          </a:p>
        </p:txBody>
      </p:sp>
      <p:sp>
        <p:nvSpPr>
          <p:cNvPr id="25" name="Rounded Rectangle 6"/>
          <p:cNvSpPr/>
          <p:nvPr/>
        </p:nvSpPr>
        <p:spPr>
          <a:xfrm>
            <a:off x="7259638" y="4286250"/>
            <a:ext cx="1466850" cy="1362075"/>
          </a:xfrm>
          <a:prstGeom prst="roundRect">
            <a:avLst>
              <a:gd name="adj" fmla="val 4461"/>
            </a:avLst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Energi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Teknologi</a:t>
            </a:r>
          </a:p>
          <a:p>
            <a:pPr>
              <a:defRPr/>
            </a:pPr>
            <a:r>
              <a:rPr lang="nb-NO" sz="1600" dirty="0">
                <a:solidFill>
                  <a:schemeClr val="accent1"/>
                </a:solidFill>
              </a:rPr>
              <a:t>Miljø</a:t>
            </a:r>
          </a:p>
        </p:txBody>
      </p:sp>
      <p:sp>
        <p:nvSpPr>
          <p:cNvPr id="6167" name="Oval 24"/>
          <p:cNvSpPr>
            <a:spLocks noChangeArrowheads="1"/>
          </p:cNvSpPr>
          <p:nvPr/>
        </p:nvSpPr>
        <p:spPr bwMode="auto">
          <a:xfrm>
            <a:off x="0" y="404813"/>
            <a:ext cx="3816350" cy="5976937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flam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258888" y="2781300"/>
            <a:ext cx="6985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600" b="1" dirty="0">
                <a:solidFill>
                  <a:schemeClr val="bg1"/>
                </a:solidFill>
              </a:rPr>
              <a:t>Produksjon av </a:t>
            </a:r>
            <a:r>
              <a:rPr lang="nb-NO" sz="3600" b="1" dirty="0" smtClean="0">
                <a:solidFill>
                  <a:schemeClr val="bg1"/>
                </a:solidFill>
              </a:rPr>
              <a:t>varme</a:t>
            </a:r>
          </a:p>
          <a:p>
            <a:pPr algn="ctr">
              <a:spcBef>
                <a:spcPct val="50000"/>
              </a:spcBef>
            </a:pPr>
            <a:endParaRPr lang="nb-NO" sz="36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nb-NO" sz="2800" b="1" dirty="0" smtClean="0">
                <a:solidFill>
                  <a:schemeClr val="bg1"/>
                </a:solidFill>
              </a:rPr>
              <a:t>Status per i dag og planer fremover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smtClean="0"/>
              <a:t>Innsatsfaktorer i vår varmeproduksjon</a:t>
            </a:r>
          </a:p>
        </p:txBody>
      </p:sp>
      <p:pic>
        <p:nvPicPr>
          <p:cNvPr id="31756" name="Picture 6" descr="Var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54" name="Object 10"/>
          <p:cNvGraphicFramePr>
            <a:graphicFrameLocks noChangeAspect="1"/>
          </p:cNvGraphicFramePr>
          <p:nvPr>
            <p:ph idx="4294967295"/>
          </p:nvPr>
        </p:nvGraphicFramePr>
        <p:xfrm>
          <a:off x="827088" y="1196975"/>
          <a:ext cx="7848600" cy="4800600"/>
        </p:xfrm>
        <a:graphic>
          <a:graphicData uri="http://schemas.openxmlformats.org/presentationml/2006/ole">
            <p:oleObj spid="_x0000_s31754" name="Worksheet" r:id="rId4" imgW="5886504" imgH="3600537" progId="Excel.Sheet.8">
              <p:embed/>
            </p:oleObj>
          </a:graphicData>
        </a:graphic>
      </p:graphicFrame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1042988" y="5373688"/>
            <a:ext cx="2808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 dirty="0"/>
              <a:t>14 % fra fossil olje og gass</a:t>
            </a:r>
          </a:p>
        </p:txBody>
      </p:sp>
      <p:sp>
        <p:nvSpPr>
          <p:cNvPr id="31759" name="Text Box 12"/>
          <p:cNvSpPr txBox="1">
            <a:spLocks noChangeArrowheads="1"/>
          </p:cNvSpPr>
          <p:nvPr/>
        </p:nvSpPr>
        <p:spPr bwMode="auto">
          <a:xfrm>
            <a:off x="5651500" y="5373688"/>
            <a:ext cx="2519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 dirty="0"/>
              <a:t>50 % fra </a:t>
            </a:r>
            <a:r>
              <a:rPr lang="nb-NO" sz="1600" b="1" dirty="0" err="1"/>
              <a:t>bio</a:t>
            </a:r>
            <a:r>
              <a:rPr lang="nb-NO" sz="1600" b="1" dirty="0"/>
              <a:t> og avfall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 smtClean="0"/>
              <a:t>Avfall (husholdningsavfall, næringsavfall og avfallsbasert brensel)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340768"/>
            <a:ext cx="7488832" cy="3635375"/>
          </a:xfrm>
        </p:spPr>
        <p:txBody>
          <a:bodyPr/>
          <a:lstStyle/>
          <a:p>
            <a:r>
              <a:rPr lang="nb-NO" sz="1800" dirty="0" smtClean="0"/>
              <a:t>Ny linje på Klemetsrud (+ 300 GWh)</a:t>
            </a:r>
          </a:p>
          <a:p>
            <a:r>
              <a:rPr lang="nb-NO" sz="1800" dirty="0" smtClean="0"/>
              <a:t>Et veldig tøft avfallsmarked p.t. </a:t>
            </a:r>
          </a:p>
          <a:p>
            <a:r>
              <a:rPr lang="nb-NO" sz="1800" dirty="0" smtClean="0"/>
              <a:t>Viktig å få god og lønnsom drift på de tre anleggene vi har i dag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5328592" cy="35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 smtClean="0"/>
              <a:t>Pellets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b-NO" dirty="0" smtClean="0"/>
              <a:t>Ny </a:t>
            </a:r>
            <a:r>
              <a:rPr lang="nb-NO" dirty="0" err="1" smtClean="0"/>
              <a:t>pelletskjel</a:t>
            </a:r>
            <a:r>
              <a:rPr lang="nb-NO" dirty="0" smtClean="0"/>
              <a:t> i Oslo i 2011 (50 MW, 200 GWh)</a:t>
            </a:r>
          </a:p>
          <a:p>
            <a:r>
              <a:rPr lang="nb-NO" dirty="0" smtClean="0"/>
              <a:t>Pellets knuses og brennes – lett å regulere opp og ned</a:t>
            </a:r>
          </a:p>
          <a:p>
            <a:r>
              <a:rPr lang="nb-NO" dirty="0" smtClean="0"/>
              <a:t>Erstatter fossil fyringsolje og gass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68897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llets_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23050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 err="1" smtClean="0"/>
              <a:t>Bio-olje</a:t>
            </a:r>
            <a:endParaRPr lang="nb-NO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340768"/>
            <a:ext cx="5688632" cy="3635375"/>
          </a:xfrm>
        </p:spPr>
        <p:txBody>
          <a:bodyPr/>
          <a:lstStyle/>
          <a:p>
            <a:r>
              <a:rPr lang="nb-NO" sz="1800" dirty="0" smtClean="0"/>
              <a:t>Prøver ut i ganske stor skala i 2010 (60-90 GWh)</a:t>
            </a:r>
          </a:p>
          <a:p>
            <a:r>
              <a:rPr lang="nb-NO" sz="1800" dirty="0" smtClean="0"/>
              <a:t>Stor andel avfallsbaserte oljer (fiskeavfall, animalske oljer), men også noe fra planter (RME). </a:t>
            </a:r>
          </a:p>
          <a:p>
            <a:r>
              <a:rPr lang="nb-NO" sz="1800" dirty="0" smtClean="0"/>
              <a:t>Primært topplast – erstatter fossil fyringsolje 1:1</a:t>
            </a:r>
          </a:p>
          <a:p>
            <a:r>
              <a:rPr lang="nb-NO" sz="1800" u="sng" dirty="0" smtClean="0"/>
              <a:t>Umodent</a:t>
            </a:r>
            <a:r>
              <a:rPr lang="nb-NO" sz="1800" dirty="0" smtClean="0"/>
              <a:t> marked – ujevn kvaliteter, ulikt opphav, små leverandører og vanskelig logistikk</a:t>
            </a:r>
          </a:p>
          <a:p>
            <a:r>
              <a:rPr lang="nb-NO" sz="1800" dirty="0" smtClean="0"/>
              <a:t>Dårlige kuldeegenskaper - krever forvarming og varmekabler på oljeledninger</a:t>
            </a:r>
          </a:p>
          <a:p>
            <a:r>
              <a:rPr lang="nb-NO" sz="1800" dirty="0" smtClean="0"/>
              <a:t>Kan være korrosiv på svart stål, messing og kobberdeler</a:t>
            </a:r>
          </a:p>
          <a:p>
            <a:r>
              <a:rPr lang="nb-NO" sz="1800" dirty="0" smtClean="0"/>
              <a:t>Noe høyere pris enn fyringsolje</a:t>
            </a:r>
          </a:p>
          <a:p>
            <a:r>
              <a:rPr lang="nb-NO" sz="1800" dirty="0" smtClean="0"/>
              <a:t>Planlegger konvertering i flere eksisterende anlegg, samt på nye anlegg. </a:t>
            </a:r>
          </a:p>
          <a:p>
            <a:r>
              <a:rPr lang="nb-NO" sz="1800" dirty="0" smtClean="0"/>
              <a:t>Bærekraftkriterier blir viktig – skal ikke komme i konflikt med mat</a:t>
            </a:r>
          </a:p>
          <a:p>
            <a:pPr>
              <a:buFontTx/>
              <a:buNone/>
            </a:pPr>
            <a:endParaRPr lang="nb-NO" sz="1300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29000"/>
            <a:ext cx="231457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 smtClean="0"/>
              <a:t>Skogsflis</a:t>
            </a:r>
          </a:p>
        </p:txBody>
      </p:sp>
      <p:pic>
        <p:nvPicPr>
          <p:cNvPr id="5" name="Bilde 4" descr="Fliskutterbil5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6192688" cy="410781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340768"/>
            <a:ext cx="529359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Mulig utvidelse</a:t>
            </a:r>
            <a:r>
              <a:rPr kumimoji="0" lang="nb-NO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av anlegget på Gardermoen (dobling av dagens 50 GWh)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b-NO" sz="1800" kern="0" baseline="0" dirty="0" smtClean="0">
                <a:solidFill>
                  <a:schemeClr val="tx1"/>
                </a:solidFill>
                <a:cs typeface="+mn-cs"/>
              </a:rPr>
              <a:t>Flis</a:t>
            </a:r>
            <a:r>
              <a:rPr lang="nb-NO" sz="1800" kern="0" dirty="0" smtClean="0">
                <a:solidFill>
                  <a:schemeClr val="tx1"/>
                </a:solidFill>
                <a:cs typeface="+mn-cs"/>
              </a:rPr>
              <a:t> fra både stammevirke og GROT</a:t>
            </a: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afslund mal Office 2003">
  <a:themeElements>
    <a:clrScheme name="Egendefinert 4">
      <a:dk1>
        <a:srgbClr val="000000"/>
      </a:dk1>
      <a:lt1>
        <a:srgbClr val="FFFFFF"/>
      </a:lt1>
      <a:dk2>
        <a:srgbClr val="AA9C8F"/>
      </a:dk2>
      <a:lt2>
        <a:srgbClr val="747678"/>
      </a:lt2>
      <a:accent1>
        <a:srgbClr val="005A8B"/>
      </a:accent1>
      <a:accent2>
        <a:srgbClr val="E05206"/>
      </a:accent2>
      <a:accent3>
        <a:srgbClr val="FFFFFF"/>
      </a:accent3>
      <a:accent4>
        <a:srgbClr val="000000"/>
      </a:accent4>
      <a:accent5>
        <a:srgbClr val="AAB5C4"/>
      </a:accent5>
      <a:accent6>
        <a:srgbClr val="CB4905"/>
      </a:accent6>
      <a:hlink>
        <a:srgbClr val="005A8B"/>
      </a:hlink>
      <a:folHlink>
        <a:srgbClr val="34B233"/>
      </a:folHlink>
    </a:clrScheme>
    <a:fontScheme name="2_Hafslund mal Office 20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afslund PPT mal Office 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fslund PPT mal Office 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fslund PPT mal Office 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fslund PPT mal Office 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fslund PPT mal Office 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fslund PPT mal Office 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fslund PPT mal Office 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fslund PPT mal Office 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fslund PPT mal Office 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fslund PPT mal Office 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fslund PPT mal Office 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fslund PPT mal Office 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fslund PPT mal Office 2003 13">
        <a:dk1>
          <a:srgbClr val="000000"/>
        </a:dk1>
        <a:lt1>
          <a:srgbClr val="FFFFFF"/>
        </a:lt1>
        <a:dk2>
          <a:srgbClr val="8C7A6A"/>
        </a:dk2>
        <a:lt2>
          <a:srgbClr val="6E7072"/>
        </a:lt2>
        <a:accent1>
          <a:srgbClr val="005A8B"/>
        </a:accent1>
        <a:accent2>
          <a:srgbClr val="E05206"/>
        </a:accent2>
        <a:accent3>
          <a:srgbClr val="FFFFFF"/>
        </a:accent3>
        <a:accent4>
          <a:srgbClr val="000000"/>
        </a:accent4>
        <a:accent5>
          <a:srgbClr val="AAB5C4"/>
        </a:accent5>
        <a:accent6>
          <a:srgbClr val="CB4905"/>
        </a:accent6>
        <a:hlink>
          <a:srgbClr val="34B233"/>
        </a:hlink>
        <a:folHlink>
          <a:srgbClr val="52C6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Hafslund mal Office 2003</Template>
  <TotalTime>1829</TotalTime>
  <Words>479</Words>
  <Application>Microsoft Office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2_Hafslund mal Office 2003</vt:lpstr>
      <vt:lpstr>Worksheet</vt:lpstr>
      <vt:lpstr> Hafslunds satsing på biomasse og avfall  Jon Iver Bakken Leder Miljø og samfunnsansvar Hafslund ASA   </vt:lpstr>
      <vt:lpstr>Vi leverer framtidens energiløsninger</vt:lpstr>
      <vt:lpstr>Hafslund – operasjonell struktur</vt:lpstr>
      <vt:lpstr>Slide 4</vt:lpstr>
      <vt:lpstr>Innsatsfaktorer i vår varmeproduksjon</vt:lpstr>
      <vt:lpstr>Avfall (husholdningsavfall, næringsavfall og avfallsbasert brensel)</vt:lpstr>
      <vt:lpstr>Pellets </vt:lpstr>
      <vt:lpstr>Bio-olje</vt:lpstr>
      <vt:lpstr>Skogsflis</vt:lpstr>
      <vt:lpstr>Fossilfri fjernvarme i Oslo i 2016</vt:lpstr>
      <vt:lpstr>RT-flis og bark (”avfalls-biobrensel”)</vt:lpstr>
      <vt:lpstr>Slide 12</vt:lpstr>
      <vt:lpstr>Slide 13</vt:lpstr>
      <vt:lpstr>Slide 14</vt:lpstr>
      <vt:lpstr>Europas største pelletsfabrikk</vt:lpstr>
      <vt:lpstr>Slide 16</vt:lpstr>
    </vt:vector>
  </TitlesOfParts>
  <Company>Hafslund 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Etisk handel  Oppsummering 2009 Plan 2010 </dc:title>
  <dc:creator>Line Wesley-Holand</dc:creator>
  <cp:lastModifiedBy>anneg</cp:lastModifiedBy>
  <cp:revision>60</cp:revision>
  <dcterms:created xsi:type="dcterms:W3CDTF">2010-04-20T13:08:48Z</dcterms:created>
  <dcterms:modified xsi:type="dcterms:W3CDTF">2010-12-02T08:34:19Z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-1553875649</vt:i4>
  </property>
  <property fmtid="{D5CDD505-2E9C-101B-9397-08002B2CF9AE}" pid="3" name="_NewReviewCycle">
    <vt:lpwstr/>
  </property>
  <property fmtid="{D5CDD505-2E9C-101B-9397-08002B2CF9AE}" pid="4" name="_EmailSubject">
    <vt:lpwstr>SINTEF Seminaret</vt:lpwstr>
  </property>
  <property fmtid="{D5CDD505-2E9C-101B-9397-08002B2CF9AE}" pid="5" name="_AuthorEmail">
    <vt:lpwstr>Lars.Sorum@sintef.no</vt:lpwstr>
  </property>
  <property fmtid="{D5CDD505-2E9C-101B-9397-08002B2CF9AE}" pid="6" name="_AuthorEmailDisplayName">
    <vt:lpwstr>Lars Sørum</vt:lpwstr>
  </property>
</Properties>
</file>