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9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627" r:id="rId2"/>
    <p:sldId id="558" r:id="rId3"/>
    <p:sldId id="596" r:id="rId4"/>
    <p:sldId id="587" r:id="rId5"/>
    <p:sldId id="546" r:id="rId6"/>
    <p:sldId id="472" r:id="rId7"/>
    <p:sldId id="562" r:id="rId8"/>
    <p:sldId id="530" r:id="rId9"/>
    <p:sldId id="602" r:id="rId10"/>
    <p:sldId id="619" r:id="rId11"/>
    <p:sldId id="618" r:id="rId12"/>
    <p:sldId id="622" r:id="rId13"/>
    <p:sldId id="601" r:id="rId14"/>
    <p:sldId id="536" r:id="rId15"/>
    <p:sldId id="561" r:id="rId16"/>
    <p:sldId id="609" r:id="rId17"/>
    <p:sldId id="614" r:id="rId18"/>
    <p:sldId id="615" r:id="rId19"/>
    <p:sldId id="534" r:id="rId20"/>
    <p:sldId id="539" r:id="rId21"/>
    <p:sldId id="543" r:id="rId22"/>
    <p:sldId id="642" r:id="rId23"/>
    <p:sldId id="567" r:id="rId2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79" autoAdjust="0"/>
    <p:restoredTop sz="87258" autoAdjust="0"/>
  </p:normalViewPr>
  <p:slideViewPr>
    <p:cSldViewPr>
      <p:cViewPr>
        <p:scale>
          <a:sx n="100" d="100"/>
          <a:sy n="100" d="100"/>
        </p:scale>
        <p:origin x="-725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VVS!$B$21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noFill/>
              <a:prstDash val="lgDash"/>
            </a:ln>
          </c:spPr>
          <c:marker>
            <c:symbol val="none"/>
          </c:marker>
          <c:xVal>
            <c:numRef>
              <c:f>VVS!$C$21:$G$21</c:f>
              <c:numCache>
                <c:formatCode>0.0</c:formatCode>
                <c:ptCount val="5"/>
                <c:pt idx="0">
                  <c:v>22.816699999999997</c:v>
                </c:pt>
                <c:pt idx="1">
                  <c:v>23.537780000000001</c:v>
                </c:pt>
                <c:pt idx="2">
                  <c:v>23.5928</c:v>
                </c:pt>
                <c:pt idx="3">
                  <c:v>23.849999999999998</c:v>
                </c:pt>
                <c:pt idx="4">
                  <c:v>24.272590000000005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405760"/>
        <c:axId val="208094720"/>
      </c:scatterChart>
      <c:valAx>
        <c:axId val="204405760"/>
        <c:scaling>
          <c:orientation val="minMax"/>
          <c:max val="28"/>
          <c:min val="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Temperatur (°C)</a:t>
                </a:r>
              </a:p>
            </c:rich>
          </c:tx>
          <c:layout>
            <c:manualLayout>
              <c:xMode val="edge"/>
              <c:yMode val="edge"/>
              <c:x val="0.48153890360805424"/>
              <c:y val="0.8594545815092982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08094720"/>
        <c:crosses val="autoZero"/>
        <c:crossBetween val="midCat"/>
      </c:valAx>
      <c:valAx>
        <c:axId val="208094720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4.8141322720528651E-2"/>
              <c:y val="0.437387474921568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4405760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VVS!$B$3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VVS!$C$3:$E$3</c:f>
              <c:numCache>
                <c:formatCode>0.00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VVS!$B$4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VVS!$C$4:$E$4</c:f>
              <c:numCache>
                <c:formatCode>0.00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0.01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158976"/>
        <c:axId val="238161280"/>
      </c:scatterChart>
      <c:valAx>
        <c:axId val="238158976"/>
        <c:scaling>
          <c:orientation val="minMax"/>
          <c:max val="0.1800000000000000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Lufthastighet (m/s)</a:t>
                </a:r>
              </a:p>
            </c:rich>
          </c:tx>
          <c:layout>
            <c:manualLayout>
              <c:xMode val="edge"/>
              <c:yMode val="edge"/>
              <c:x val="0.45252567248286435"/>
              <c:y val="0.867694937075449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38161280"/>
        <c:crosses val="autoZero"/>
        <c:crossBetween val="midCat"/>
        <c:majorUnit val="5.000000000000001E-2"/>
      </c:valAx>
      <c:valAx>
        <c:axId val="238161280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38326746569318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158976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VVS!$B$3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VVS!$C$3:$E$3</c:f>
              <c:numCache>
                <c:formatCode>0.00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VVS!$B$4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rgbClr val="E75C00">
                  <a:lumMod val="75000"/>
                  <a:alpha val="70000"/>
                </a:srgb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VVS!$C$4:$E$4</c:f>
              <c:numCache>
                <c:formatCode>0.00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0.01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VVS!$B$5</c:f>
              <c:strCache>
                <c:ptCount val="1"/>
                <c:pt idx="0">
                  <c:v>Case 4</c:v>
                </c:pt>
              </c:strCache>
            </c:strRef>
          </c:tx>
          <c:spPr>
            <a:ln w="19050">
              <a:solidFill>
                <a:srgbClr val="0070C0">
                  <a:alpha val="70000"/>
                </a:srgbClr>
              </a:solidFill>
              <a:prstDash val="lgDash"/>
            </a:ln>
          </c:spPr>
          <c:marker>
            <c:symbol val="square"/>
            <c:size val="12"/>
            <c:spPr>
              <a:noFill/>
              <a:ln w="19050">
                <a:solidFill>
                  <a:srgbClr val="0070C0"/>
                </a:solidFill>
              </a:ln>
            </c:spPr>
          </c:marker>
          <c:xVal>
            <c:numRef>
              <c:f>VVS!$C$5:$E$5</c:f>
              <c:numCache>
                <c:formatCode>0.00</c:formatCode>
                <c:ptCount val="3"/>
                <c:pt idx="0">
                  <c:v>0.03</c:v>
                </c:pt>
                <c:pt idx="1">
                  <c:v>0.06</c:v>
                </c:pt>
                <c:pt idx="2">
                  <c:v>0.08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74656"/>
        <c:axId val="245176960"/>
      </c:scatterChart>
      <c:valAx>
        <c:axId val="245174656"/>
        <c:scaling>
          <c:orientation val="minMax"/>
          <c:max val="0.1800000000000000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Lufthastighet (m/s)</a:t>
                </a:r>
              </a:p>
            </c:rich>
          </c:tx>
          <c:layout>
            <c:manualLayout>
              <c:xMode val="edge"/>
              <c:yMode val="edge"/>
              <c:x val="0.45252567248286435"/>
              <c:y val="0.867694937075449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45176960"/>
        <c:crosses val="autoZero"/>
        <c:crossBetween val="midCat"/>
        <c:majorUnit val="5.000000000000001E-2"/>
      </c:valAx>
      <c:valAx>
        <c:axId val="245176960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38326746569318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174656"/>
        <c:crosses val="autoZero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VVS!$B$3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VVS!$C$3:$E$3</c:f>
              <c:numCache>
                <c:formatCode>0.00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VVS!$B$4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VVS!$C$4:$E$4</c:f>
              <c:numCache>
                <c:formatCode>0.00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0.01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VVS!$B$5</c:f>
              <c:strCache>
                <c:ptCount val="1"/>
                <c:pt idx="0">
                  <c:v>Case 4</c:v>
                </c:pt>
              </c:strCache>
            </c:strRef>
          </c:tx>
          <c:spPr>
            <a:ln w="19050">
              <a:solidFill>
                <a:srgbClr val="0070C0">
                  <a:alpha val="70000"/>
                </a:srgbClr>
              </a:solidFill>
              <a:prstDash val="lgDash"/>
            </a:ln>
          </c:spPr>
          <c:marker>
            <c:symbol val="square"/>
            <c:size val="12"/>
            <c:spPr>
              <a:noFill/>
              <a:ln w="19050">
                <a:solidFill>
                  <a:srgbClr val="0070C0"/>
                </a:solidFill>
              </a:ln>
            </c:spPr>
          </c:marker>
          <c:xVal>
            <c:numRef>
              <c:f>VVS!$C$5:$E$5</c:f>
              <c:numCache>
                <c:formatCode>0.00</c:formatCode>
                <c:ptCount val="3"/>
                <c:pt idx="0">
                  <c:v>0.03</c:v>
                </c:pt>
                <c:pt idx="1">
                  <c:v>0.06</c:v>
                </c:pt>
                <c:pt idx="2">
                  <c:v>0.08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VVS!$B$6</c:f>
              <c:strCache>
                <c:ptCount val="1"/>
                <c:pt idx="0">
                  <c:v>Case 5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solidFill>
                <a:srgbClr val="00B050"/>
              </a:solidFill>
              <a:ln w="19050">
                <a:solidFill>
                  <a:srgbClr val="0070C0"/>
                </a:solidFill>
              </a:ln>
            </c:spPr>
          </c:marker>
          <c:xVal>
            <c:numRef>
              <c:f>VVS!$C$6:$E$6</c:f>
              <c:numCache>
                <c:formatCode>0.00</c:formatCode>
                <c:ptCount val="3"/>
                <c:pt idx="0">
                  <c:v>0.15</c:v>
                </c:pt>
                <c:pt idx="1">
                  <c:v>0.08</c:v>
                </c:pt>
                <c:pt idx="2">
                  <c:v>0.09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691712"/>
        <c:axId val="244694016"/>
      </c:scatterChart>
      <c:valAx>
        <c:axId val="244691712"/>
        <c:scaling>
          <c:orientation val="minMax"/>
          <c:max val="0.1800000000000000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Lufthastighet (m/s)</a:t>
                </a:r>
              </a:p>
            </c:rich>
          </c:tx>
          <c:layout>
            <c:manualLayout>
              <c:xMode val="edge"/>
              <c:yMode val="edge"/>
              <c:x val="0.45252567248286435"/>
              <c:y val="0.867694937075449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44694016"/>
        <c:crosses val="autoZero"/>
        <c:crossBetween val="midCat"/>
        <c:majorUnit val="5.000000000000001E-2"/>
      </c:valAx>
      <c:valAx>
        <c:axId val="244694016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38326746569318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4691712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VVS!$B$3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VVS!$C$3:$E$3</c:f>
              <c:numCache>
                <c:formatCode>0.00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VVS!$B$4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rgbClr val="E75C00">
                  <a:lumMod val="75000"/>
                  <a:alpha val="70000"/>
                </a:srgb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VVS!$C$4:$E$4</c:f>
              <c:numCache>
                <c:formatCode>0.00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0.01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VVS!$B$7</c:f>
              <c:strCache>
                <c:ptCount val="1"/>
                <c:pt idx="0">
                  <c:v>Case 3</c:v>
                </c:pt>
              </c:strCache>
            </c:strRef>
          </c:tx>
          <c:spPr>
            <a:ln w="19050">
              <a:solidFill>
                <a:srgbClr val="7030A0"/>
              </a:solidFill>
              <a:prstDash val="lgDash"/>
            </a:ln>
          </c:spPr>
          <c:marker>
            <c:symbol val="triangle"/>
            <c:size val="13"/>
            <c:spPr>
              <a:solidFill>
                <a:srgbClr val="00B050"/>
              </a:solidFill>
              <a:ln w="19050">
                <a:solidFill>
                  <a:srgbClr val="003366"/>
                </a:solidFill>
              </a:ln>
            </c:spPr>
          </c:marker>
          <c:dPt>
            <c:idx val="2"/>
            <c:marker>
              <c:spPr>
                <a:solidFill>
                  <a:srgbClr val="00B050"/>
                </a:solidFill>
                <a:ln w="19050">
                  <a:solidFill>
                    <a:srgbClr val="7030A0"/>
                  </a:solidFill>
                </a:ln>
              </c:spPr>
            </c:marker>
            <c:bubble3D val="0"/>
          </c:dPt>
          <c:xVal>
            <c:numRef>
              <c:f>VVS!$C$7:$E$7</c:f>
              <c:numCache>
                <c:formatCode>0.00</c:formatCode>
                <c:ptCount val="3"/>
                <c:pt idx="0">
                  <c:v>0.14916666666666667</c:v>
                </c:pt>
                <c:pt idx="1">
                  <c:v>9.1000000000000011E-2</c:v>
                </c:pt>
                <c:pt idx="2">
                  <c:v>6.1499999999999999E-2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VVS!$B$5</c:f>
              <c:strCache>
                <c:ptCount val="1"/>
                <c:pt idx="0">
                  <c:v>Case 4</c:v>
                </c:pt>
              </c:strCache>
            </c:strRef>
          </c:tx>
          <c:spPr>
            <a:ln w="19050">
              <a:solidFill>
                <a:srgbClr val="0070C0">
                  <a:alpha val="70000"/>
                </a:srgbClr>
              </a:solidFill>
              <a:prstDash val="lgDash"/>
            </a:ln>
          </c:spPr>
          <c:marker>
            <c:symbol val="square"/>
            <c:size val="12"/>
            <c:spPr>
              <a:noFill/>
              <a:ln w="19050">
                <a:solidFill>
                  <a:srgbClr val="0070C0"/>
                </a:solidFill>
              </a:ln>
            </c:spPr>
          </c:marker>
          <c:xVal>
            <c:numRef>
              <c:f>VVS!$C$5:$E$5</c:f>
              <c:numCache>
                <c:formatCode>0.00</c:formatCode>
                <c:ptCount val="3"/>
                <c:pt idx="0">
                  <c:v>0.03</c:v>
                </c:pt>
                <c:pt idx="1">
                  <c:v>0.06</c:v>
                </c:pt>
                <c:pt idx="2">
                  <c:v>0.08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VVS!$B$6</c:f>
              <c:strCache>
                <c:ptCount val="1"/>
                <c:pt idx="0">
                  <c:v>Case 5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solidFill>
                <a:srgbClr val="00B050"/>
              </a:solidFill>
              <a:ln w="19050">
                <a:solidFill>
                  <a:srgbClr val="0070C0"/>
                </a:solidFill>
              </a:ln>
            </c:spPr>
          </c:marker>
          <c:xVal>
            <c:numRef>
              <c:f>VVS!$C$6:$E$6</c:f>
              <c:numCache>
                <c:formatCode>0.00</c:formatCode>
                <c:ptCount val="3"/>
                <c:pt idx="0">
                  <c:v>0.15</c:v>
                </c:pt>
                <c:pt idx="1">
                  <c:v>0.08</c:v>
                </c:pt>
                <c:pt idx="2">
                  <c:v>0.09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874112"/>
        <c:axId val="250884864"/>
      </c:scatterChart>
      <c:valAx>
        <c:axId val="250874112"/>
        <c:scaling>
          <c:orientation val="minMax"/>
          <c:max val="0.1800000000000000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Lufthastighet (m/s)</a:t>
                </a:r>
              </a:p>
            </c:rich>
          </c:tx>
          <c:layout>
            <c:manualLayout>
              <c:xMode val="edge"/>
              <c:yMode val="edge"/>
              <c:x val="0.45252567248286435"/>
              <c:y val="0.867694937075449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50884864"/>
        <c:crosses val="autoZero"/>
        <c:crossBetween val="midCat"/>
        <c:majorUnit val="5.000000000000001E-2"/>
      </c:valAx>
      <c:valAx>
        <c:axId val="250884864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38326746569318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0874112"/>
        <c:crosses val="autoZero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nb-NO" sz="2000"/>
              <a:t>Qtil=17l/s, Ttil=24,5°C, Tute=-3,8°C</a:t>
            </a:r>
          </a:p>
        </c:rich>
      </c:tx>
      <c:layout>
        <c:manualLayout>
          <c:xMode val="edge"/>
          <c:yMode val="edge"/>
          <c:x val="0.42193504273504273"/>
          <c:y val="6.49457553651594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486291136684839E-2"/>
          <c:y val="1.4047220859448279E-2"/>
          <c:w val="0.84853107207752887"/>
          <c:h val="0.73202180408981754"/>
        </c:manualLayout>
      </c:layout>
      <c:scatterChart>
        <c:scatterStyle val="smoothMarker"/>
        <c:varyColors val="0"/>
        <c:ser>
          <c:idx val="0"/>
          <c:order val="0"/>
          <c:tx>
            <c:v>Snitthastighet</c:v>
          </c:tx>
          <c:spPr>
            <a:ln>
              <a:solidFill>
                <a:srgbClr val="00B0F0"/>
              </a:solidFill>
              <a:prstDash val="solid"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'Ark1'!$T$2:$T$9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xVal>
          <c:yVal>
            <c:numRef>
              <c:f>'Ark1'!$U$20:$U$27</c:f>
              <c:numCache>
                <c:formatCode>General</c:formatCode>
                <c:ptCount val="8"/>
                <c:pt idx="0">
                  <c:v>3.5999999999999997E-2</c:v>
                </c:pt>
                <c:pt idx="1">
                  <c:v>4.1000000000000002E-2</c:v>
                </c:pt>
                <c:pt idx="2">
                  <c:v>6.2E-2</c:v>
                </c:pt>
                <c:pt idx="3">
                  <c:v>6.3E-2</c:v>
                </c:pt>
                <c:pt idx="4">
                  <c:v>5.6000000000000001E-2</c:v>
                </c:pt>
                <c:pt idx="5">
                  <c:v>6.6000000000000003E-2</c:v>
                </c:pt>
                <c:pt idx="6">
                  <c:v>4.3999999999999997E-2</c:v>
                </c:pt>
                <c:pt idx="7">
                  <c:v>4.3999999999999997E-2</c:v>
                </c:pt>
              </c:numCache>
            </c:numRef>
          </c:yVal>
          <c:smooth val="1"/>
        </c:ser>
        <c:ser>
          <c:idx val="2"/>
          <c:order val="1"/>
          <c:tx>
            <c:v>Makshastighet</c:v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'Ark1'!$T$2:$T$9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xVal>
          <c:yVal>
            <c:numRef>
              <c:f>'Ark1'!$W$20:$W$27</c:f>
              <c:numCache>
                <c:formatCode>General</c:formatCode>
                <c:ptCount val="8"/>
                <c:pt idx="0">
                  <c:v>0.14299999999999999</c:v>
                </c:pt>
                <c:pt idx="1">
                  <c:v>0.13800000000000001</c:v>
                </c:pt>
                <c:pt idx="2">
                  <c:v>0.125</c:v>
                </c:pt>
                <c:pt idx="3">
                  <c:v>0.127</c:v>
                </c:pt>
                <c:pt idx="4">
                  <c:v>0.127</c:v>
                </c:pt>
                <c:pt idx="5">
                  <c:v>0.16500000000000001</c:v>
                </c:pt>
                <c:pt idx="6">
                  <c:v>0.13300000000000001</c:v>
                </c:pt>
                <c:pt idx="7">
                  <c:v>0.153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13536"/>
        <c:axId val="84515840"/>
      </c:scatterChart>
      <c:scatterChart>
        <c:scatterStyle val="smoothMarker"/>
        <c:varyColors val="0"/>
        <c:ser>
          <c:idx val="3"/>
          <c:order val="2"/>
          <c:tx>
            <c:v>Trekkindeks</c:v>
          </c:tx>
          <c:spPr>
            <a:ln>
              <a:solidFill>
                <a:schemeClr val="accent6">
                  <a:lumMod val="50000"/>
                </a:schemeClr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tx1"/>
              </a:solidFill>
            </c:spPr>
          </c:marker>
          <c:xVal>
            <c:numRef>
              <c:f>'Ark1'!$T$2:$T$9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</c:numCache>
            </c:numRef>
          </c:xVal>
          <c:yVal>
            <c:numRef>
              <c:f>'Ark1'!$X$20:$X$27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2.8</c:v>
                </c:pt>
                <c:pt idx="3">
                  <c:v>3.1</c:v>
                </c:pt>
                <c:pt idx="4">
                  <c:v>1.9</c:v>
                </c:pt>
                <c:pt idx="5">
                  <c:v>3.5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24032"/>
        <c:axId val="84522112"/>
      </c:scatterChart>
      <c:valAx>
        <c:axId val="8451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Avstand fra vindu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515840"/>
        <c:crosses val="autoZero"/>
        <c:crossBetween val="midCat"/>
      </c:valAx>
      <c:valAx>
        <c:axId val="84515840"/>
        <c:scaling>
          <c:orientation val="minMax"/>
          <c:max val="0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Lufthastighet  (m/s)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513536"/>
        <c:crosses val="autoZero"/>
        <c:crossBetween val="midCat"/>
      </c:valAx>
      <c:valAx>
        <c:axId val="84522112"/>
        <c:scaling>
          <c:orientation val="minMax"/>
          <c:max val="1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Trekkindeks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524032"/>
        <c:crosses val="max"/>
        <c:crossBetween val="midCat"/>
      </c:valAx>
      <c:valAx>
        <c:axId val="8452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522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9271794871794874E-2"/>
          <c:y val="0.19047087239783952"/>
          <c:w val="0.19141196581196582"/>
          <c:h val="0.18894958777508741"/>
        </c:manualLayout>
      </c:layout>
      <c:overlay val="0"/>
      <c:spPr>
        <a:ln>
          <a:solidFill>
            <a:schemeClr val="bg1">
              <a:lumMod val="6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VVS!$B$21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rgbClr val="E75C00">
                  <a:lumMod val="75000"/>
                  <a:alpha val="70000"/>
                </a:srgb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  <a:prstDash val="solid"/>
              </a:ln>
            </c:spPr>
          </c:marker>
          <c:xVal>
            <c:numRef>
              <c:f>VVS!$C$21:$G$21</c:f>
              <c:numCache>
                <c:formatCode>0.0</c:formatCode>
                <c:ptCount val="5"/>
                <c:pt idx="0">
                  <c:v>22.816699999999997</c:v>
                </c:pt>
                <c:pt idx="1">
                  <c:v>23.537780000000001</c:v>
                </c:pt>
                <c:pt idx="2">
                  <c:v>23.5928</c:v>
                </c:pt>
                <c:pt idx="3">
                  <c:v>23.849999999999998</c:v>
                </c:pt>
                <c:pt idx="4">
                  <c:v>24.272590000000005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533952"/>
        <c:axId val="205536256"/>
      </c:scatterChart>
      <c:valAx>
        <c:axId val="205533952"/>
        <c:scaling>
          <c:orientation val="minMax"/>
          <c:max val="28"/>
          <c:min val="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Temperatur (°C)</a:t>
                </a:r>
              </a:p>
            </c:rich>
          </c:tx>
          <c:layout>
            <c:manualLayout>
              <c:xMode val="edge"/>
              <c:yMode val="edge"/>
              <c:x val="0.48153890360805424"/>
              <c:y val="0.8594545815092982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05536256"/>
        <c:crosses val="autoZero"/>
        <c:crossBetween val="midCat"/>
      </c:valAx>
      <c:valAx>
        <c:axId val="205536256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4.8141322720528651E-2"/>
              <c:y val="0.437387474921568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5533952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VVS!$B$21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  <a:prstDash val="solid"/>
              </a:ln>
            </c:spPr>
          </c:marker>
          <c:xVal>
            <c:numRef>
              <c:f>VVS!$C$21:$G$21</c:f>
              <c:numCache>
                <c:formatCode>0.0</c:formatCode>
                <c:ptCount val="5"/>
                <c:pt idx="0">
                  <c:v>22.816699999999997</c:v>
                </c:pt>
                <c:pt idx="1">
                  <c:v>23.537780000000001</c:v>
                </c:pt>
                <c:pt idx="2">
                  <c:v>23.5928</c:v>
                </c:pt>
                <c:pt idx="3">
                  <c:v>23.849999999999998</c:v>
                </c:pt>
                <c:pt idx="4">
                  <c:v>24.272590000000005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VVS!$B$22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chemeClr val="accent2">
                  <a:alpha val="75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VVS!$C$22:$G$22</c:f>
              <c:numCache>
                <c:formatCode>0.0</c:formatCode>
                <c:ptCount val="5"/>
                <c:pt idx="0">
                  <c:v>25.797646666666665</c:v>
                </c:pt>
                <c:pt idx="1">
                  <c:v>26.972870000000004</c:v>
                </c:pt>
                <c:pt idx="2">
                  <c:v>27.218036666666663</c:v>
                </c:pt>
                <c:pt idx="3">
                  <c:v>27.416666666666668</c:v>
                </c:pt>
                <c:pt idx="4">
                  <c:v>27.656410000000005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91264"/>
        <c:axId val="208893824"/>
      </c:scatterChart>
      <c:valAx>
        <c:axId val="208891264"/>
        <c:scaling>
          <c:orientation val="minMax"/>
          <c:min val="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Temperatur (°C)</a:t>
                </a:r>
              </a:p>
            </c:rich>
          </c:tx>
          <c:layout>
            <c:manualLayout>
              <c:xMode val="edge"/>
              <c:yMode val="edge"/>
              <c:x val="0.48153890360805424"/>
              <c:y val="0.8594545815092982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08893824"/>
        <c:crosses val="autoZero"/>
        <c:crossBetween val="midCat"/>
      </c:valAx>
      <c:valAx>
        <c:axId val="208893824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4.8141322720528651E-2"/>
              <c:y val="0.437387474921568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891264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VVS!$B$21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  <a:prstDash val="solid"/>
              </a:ln>
            </c:spPr>
          </c:marker>
          <c:xVal>
            <c:numRef>
              <c:f>VVS!$C$21:$G$21</c:f>
              <c:numCache>
                <c:formatCode>0.0</c:formatCode>
                <c:ptCount val="5"/>
                <c:pt idx="0">
                  <c:v>22.816699999999997</c:v>
                </c:pt>
                <c:pt idx="1">
                  <c:v>23.537780000000001</c:v>
                </c:pt>
                <c:pt idx="2">
                  <c:v>23.5928</c:v>
                </c:pt>
                <c:pt idx="3">
                  <c:v>23.849999999999998</c:v>
                </c:pt>
                <c:pt idx="4">
                  <c:v>24.272590000000005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VVS!$B$22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chemeClr val="accent2">
                  <a:alpha val="75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VVS!$C$22:$G$22</c:f>
              <c:numCache>
                <c:formatCode>0.0</c:formatCode>
                <c:ptCount val="5"/>
                <c:pt idx="0">
                  <c:v>25.797646666666665</c:v>
                </c:pt>
                <c:pt idx="1">
                  <c:v>26.972870000000004</c:v>
                </c:pt>
                <c:pt idx="2">
                  <c:v>27.218036666666663</c:v>
                </c:pt>
                <c:pt idx="3">
                  <c:v>27.416666666666668</c:v>
                </c:pt>
                <c:pt idx="4">
                  <c:v>27.656410000000005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VVS!$B$23</c:f>
              <c:strCache>
                <c:ptCount val="1"/>
                <c:pt idx="0">
                  <c:v>Case 4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noFill/>
              <a:ln w="19050">
                <a:solidFill>
                  <a:srgbClr val="0070C0"/>
                </a:solidFill>
                <a:prstDash val="solid"/>
              </a:ln>
            </c:spPr>
          </c:marker>
          <c:xVal>
            <c:numRef>
              <c:f>VVS!$C$23:$G$23</c:f>
              <c:numCache>
                <c:formatCode>0.0</c:formatCode>
                <c:ptCount val="5"/>
                <c:pt idx="0">
                  <c:v>22.733433333333334</c:v>
                </c:pt>
                <c:pt idx="1">
                  <c:v>23.007990000000003</c:v>
                </c:pt>
                <c:pt idx="2">
                  <c:v>22.94253333333333</c:v>
                </c:pt>
                <c:pt idx="3">
                  <c:v>22.950000000000003</c:v>
                </c:pt>
                <c:pt idx="4">
                  <c:v>23.007930000000005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77952"/>
        <c:axId val="210080512"/>
      </c:scatterChart>
      <c:valAx>
        <c:axId val="210077952"/>
        <c:scaling>
          <c:orientation val="minMax"/>
          <c:min val="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Temperatur (°C)</a:t>
                </a:r>
              </a:p>
            </c:rich>
          </c:tx>
          <c:layout>
            <c:manualLayout>
              <c:xMode val="edge"/>
              <c:yMode val="edge"/>
              <c:x val="0.48153890360805424"/>
              <c:y val="0.8594545815092982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10080512"/>
        <c:crosses val="autoZero"/>
        <c:crossBetween val="midCat"/>
      </c:valAx>
      <c:valAx>
        <c:axId val="210080512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4.8141322720528651E-2"/>
              <c:y val="0.437387474921568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077952"/>
        <c:crosses val="autoZero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VVS!$B$21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  <a:prstDash val="solid"/>
              </a:ln>
            </c:spPr>
          </c:marker>
          <c:xVal>
            <c:numRef>
              <c:f>VVS!$C$21:$G$21</c:f>
              <c:numCache>
                <c:formatCode>0.0</c:formatCode>
                <c:ptCount val="5"/>
                <c:pt idx="0">
                  <c:v>22.816699999999997</c:v>
                </c:pt>
                <c:pt idx="1">
                  <c:v>23.537780000000001</c:v>
                </c:pt>
                <c:pt idx="2">
                  <c:v>23.5928</c:v>
                </c:pt>
                <c:pt idx="3">
                  <c:v>23.849999999999998</c:v>
                </c:pt>
                <c:pt idx="4">
                  <c:v>24.272590000000005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VVS!$B$22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chemeClr val="accent2">
                  <a:alpha val="75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VVS!$C$22:$G$22</c:f>
              <c:numCache>
                <c:formatCode>0.0</c:formatCode>
                <c:ptCount val="5"/>
                <c:pt idx="0">
                  <c:v>25.797646666666665</c:v>
                </c:pt>
                <c:pt idx="1">
                  <c:v>26.972870000000004</c:v>
                </c:pt>
                <c:pt idx="2">
                  <c:v>27.218036666666663</c:v>
                </c:pt>
                <c:pt idx="3">
                  <c:v>27.416666666666668</c:v>
                </c:pt>
                <c:pt idx="4">
                  <c:v>27.656410000000005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VVS!$B$23</c:f>
              <c:strCache>
                <c:ptCount val="1"/>
                <c:pt idx="0">
                  <c:v>Case 4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noFill/>
              <a:ln w="19050">
                <a:solidFill>
                  <a:srgbClr val="0070C0"/>
                </a:solidFill>
                <a:prstDash val="solid"/>
              </a:ln>
            </c:spPr>
          </c:marker>
          <c:xVal>
            <c:numRef>
              <c:f>VVS!$C$23:$G$23</c:f>
              <c:numCache>
                <c:formatCode>0.0</c:formatCode>
                <c:ptCount val="5"/>
                <c:pt idx="0">
                  <c:v>22.733433333333334</c:v>
                </c:pt>
                <c:pt idx="1">
                  <c:v>23.007990000000003</c:v>
                </c:pt>
                <c:pt idx="2">
                  <c:v>22.94253333333333</c:v>
                </c:pt>
                <c:pt idx="3">
                  <c:v>22.950000000000003</c:v>
                </c:pt>
                <c:pt idx="4">
                  <c:v>23.007930000000005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VVS!$B$24</c:f>
              <c:strCache>
                <c:ptCount val="1"/>
                <c:pt idx="0">
                  <c:v>Case 5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solidFill>
                <a:srgbClr val="00B050"/>
              </a:solidFill>
              <a:ln w="19050">
                <a:solidFill>
                  <a:srgbClr val="0070C0"/>
                </a:solidFill>
              </a:ln>
            </c:spPr>
          </c:marker>
          <c:xVal>
            <c:numRef>
              <c:f>VVS!$C$24:$G$24</c:f>
              <c:numCache>
                <c:formatCode>0.0</c:formatCode>
                <c:ptCount val="5"/>
                <c:pt idx="0">
                  <c:v>24.781793333333329</c:v>
                </c:pt>
                <c:pt idx="1">
                  <c:v>25.007520000000003</c:v>
                </c:pt>
                <c:pt idx="2">
                  <c:v>24.844563333333337</c:v>
                </c:pt>
                <c:pt idx="3">
                  <c:v>24.7</c:v>
                </c:pt>
                <c:pt idx="4">
                  <c:v>24.939100000000007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7424"/>
        <c:axId val="214426368"/>
      </c:scatterChart>
      <c:valAx>
        <c:axId val="214407424"/>
        <c:scaling>
          <c:orientation val="minMax"/>
          <c:min val="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Temperatur (°C)</a:t>
                </a:r>
              </a:p>
            </c:rich>
          </c:tx>
          <c:layout>
            <c:manualLayout>
              <c:xMode val="edge"/>
              <c:yMode val="edge"/>
              <c:x val="0.48153890360805424"/>
              <c:y val="0.8594545815092982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14426368"/>
        <c:crosses val="autoZero"/>
        <c:crossBetween val="midCat"/>
      </c:valAx>
      <c:valAx>
        <c:axId val="214426368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4.8141322720528651E-2"/>
              <c:y val="0.437387474921568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407424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VVS!$B$21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  <a:prstDash val="solid"/>
              </a:ln>
            </c:spPr>
          </c:marker>
          <c:xVal>
            <c:numRef>
              <c:f>VVS!$C$21:$G$21</c:f>
              <c:numCache>
                <c:formatCode>0.0</c:formatCode>
                <c:ptCount val="5"/>
                <c:pt idx="0">
                  <c:v>22.816699999999997</c:v>
                </c:pt>
                <c:pt idx="1">
                  <c:v>23.537780000000001</c:v>
                </c:pt>
                <c:pt idx="2">
                  <c:v>23.5928</c:v>
                </c:pt>
                <c:pt idx="3">
                  <c:v>23.849999999999998</c:v>
                </c:pt>
                <c:pt idx="4">
                  <c:v>24.272590000000005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VVS!$B$22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chemeClr val="accent2">
                  <a:alpha val="75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VVS!$C$22:$G$22</c:f>
              <c:numCache>
                <c:formatCode>0.0</c:formatCode>
                <c:ptCount val="5"/>
                <c:pt idx="0">
                  <c:v>25.797646666666665</c:v>
                </c:pt>
                <c:pt idx="1">
                  <c:v>26.972870000000004</c:v>
                </c:pt>
                <c:pt idx="2">
                  <c:v>27.218036666666663</c:v>
                </c:pt>
                <c:pt idx="3">
                  <c:v>27.416666666666668</c:v>
                </c:pt>
                <c:pt idx="4">
                  <c:v>27.656410000000005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VVS!$B$25</c:f>
              <c:strCache>
                <c:ptCount val="1"/>
                <c:pt idx="0">
                  <c:v>Case 3</c:v>
                </c:pt>
              </c:strCache>
            </c:strRef>
          </c:tx>
          <c:spPr>
            <a:ln w="19050">
              <a:solidFill>
                <a:srgbClr val="7030A0">
                  <a:alpha val="75000"/>
                </a:srgbClr>
              </a:solidFill>
              <a:prstDash val="lgDash"/>
            </a:ln>
          </c:spPr>
          <c:marker>
            <c:symbol val="triangle"/>
            <c:size val="13"/>
            <c:spPr>
              <a:solidFill>
                <a:srgbClr val="00B050"/>
              </a:solidFill>
              <a:ln w="19050">
                <a:solidFill>
                  <a:srgbClr val="003366"/>
                </a:solidFill>
              </a:ln>
            </c:spPr>
          </c:marker>
          <c:xVal>
            <c:numRef>
              <c:f>VVS!$C$25:$G$25</c:f>
              <c:numCache>
                <c:formatCode>0.0</c:formatCode>
                <c:ptCount val="5"/>
                <c:pt idx="0">
                  <c:v>25.348006666666667</c:v>
                </c:pt>
                <c:pt idx="1">
                  <c:v>25.554400000000005</c:v>
                </c:pt>
                <c:pt idx="2">
                  <c:v>25.348519999999997</c:v>
                </c:pt>
                <c:pt idx="3">
                  <c:v>25.266666666666666</c:v>
                </c:pt>
                <c:pt idx="4">
                  <c:v>25.503069999999997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VVS!$B$23</c:f>
              <c:strCache>
                <c:ptCount val="1"/>
                <c:pt idx="0">
                  <c:v>Case 4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noFill/>
              <a:ln w="19050">
                <a:solidFill>
                  <a:srgbClr val="0070C0"/>
                </a:solidFill>
                <a:prstDash val="solid"/>
              </a:ln>
            </c:spPr>
          </c:marker>
          <c:xVal>
            <c:numRef>
              <c:f>VVS!$C$23:$G$23</c:f>
              <c:numCache>
                <c:formatCode>0.0</c:formatCode>
                <c:ptCount val="5"/>
                <c:pt idx="0">
                  <c:v>22.733433333333334</c:v>
                </c:pt>
                <c:pt idx="1">
                  <c:v>23.007990000000003</c:v>
                </c:pt>
                <c:pt idx="2">
                  <c:v>22.94253333333333</c:v>
                </c:pt>
                <c:pt idx="3">
                  <c:v>22.950000000000003</c:v>
                </c:pt>
                <c:pt idx="4">
                  <c:v>23.007930000000005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VVS!$B$24</c:f>
              <c:strCache>
                <c:ptCount val="1"/>
                <c:pt idx="0">
                  <c:v>Case 5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solidFill>
                <a:srgbClr val="00B050"/>
              </a:solidFill>
              <a:ln w="19050">
                <a:solidFill>
                  <a:srgbClr val="0070C0"/>
                </a:solidFill>
              </a:ln>
            </c:spPr>
          </c:marker>
          <c:xVal>
            <c:numRef>
              <c:f>VVS!$C$24:$G$24</c:f>
              <c:numCache>
                <c:formatCode>0.0</c:formatCode>
                <c:ptCount val="5"/>
                <c:pt idx="0">
                  <c:v>24.781793333333329</c:v>
                </c:pt>
                <c:pt idx="1">
                  <c:v>25.007520000000003</c:v>
                </c:pt>
                <c:pt idx="2">
                  <c:v>24.844563333333337</c:v>
                </c:pt>
                <c:pt idx="3">
                  <c:v>24.7</c:v>
                </c:pt>
                <c:pt idx="4">
                  <c:v>24.939100000000007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981696"/>
        <c:axId val="221992448"/>
      </c:scatterChart>
      <c:valAx>
        <c:axId val="221981696"/>
        <c:scaling>
          <c:orientation val="minMax"/>
          <c:min val="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Temperatur (°C)</a:t>
                </a:r>
              </a:p>
            </c:rich>
          </c:tx>
          <c:layout>
            <c:manualLayout>
              <c:xMode val="edge"/>
              <c:yMode val="edge"/>
              <c:x val="0.48153890360805424"/>
              <c:y val="0.8594545815092982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21992448"/>
        <c:crosses val="autoZero"/>
        <c:crossBetween val="midCat"/>
      </c:valAx>
      <c:valAx>
        <c:axId val="221992448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4.8141322720528651E-2"/>
              <c:y val="0.437387474921568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1981696"/>
        <c:crosses val="autoZero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VVS!$B$21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  <a:prstDash val="solid"/>
              </a:ln>
            </c:spPr>
          </c:marker>
          <c:xVal>
            <c:numRef>
              <c:f>VVS!$C$21:$G$21</c:f>
              <c:numCache>
                <c:formatCode>0.0</c:formatCode>
                <c:ptCount val="5"/>
                <c:pt idx="0">
                  <c:v>22.816699999999997</c:v>
                </c:pt>
                <c:pt idx="1">
                  <c:v>23.537780000000001</c:v>
                </c:pt>
                <c:pt idx="2">
                  <c:v>23.5928</c:v>
                </c:pt>
                <c:pt idx="3">
                  <c:v>23.849999999999998</c:v>
                </c:pt>
                <c:pt idx="4">
                  <c:v>24.272590000000005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VVS!$B$22</c:f>
              <c:strCache>
                <c:ptCount val="1"/>
                <c:pt idx="0">
                  <c:v>Case 2</c:v>
                </c:pt>
              </c:strCache>
            </c:strRef>
          </c:tx>
          <c:spPr>
            <a:ln w="19050" cmpd="sng">
              <a:solidFill>
                <a:schemeClr val="accent2">
                  <a:alpha val="75000"/>
                </a:schemeClr>
              </a:solidFill>
              <a:prstDash val="lgDash"/>
            </a:ln>
          </c:spPr>
          <c:marker>
            <c:symbol val="circle"/>
            <c:size val="12"/>
            <c:spPr>
              <a:solidFill>
                <a:srgbClr val="00B050"/>
              </a:solidFill>
              <a:ln w="19050">
                <a:solidFill>
                  <a:srgbClr val="E75C00">
                    <a:lumMod val="75000"/>
                  </a:srgbClr>
                </a:solidFill>
              </a:ln>
            </c:spPr>
          </c:marker>
          <c:xVal>
            <c:numRef>
              <c:f>VVS!$C$22:$G$22</c:f>
              <c:numCache>
                <c:formatCode>0.0</c:formatCode>
                <c:ptCount val="5"/>
                <c:pt idx="0">
                  <c:v>25.797646666666665</c:v>
                </c:pt>
                <c:pt idx="1">
                  <c:v>26.972870000000004</c:v>
                </c:pt>
                <c:pt idx="2">
                  <c:v>27.218036666666663</c:v>
                </c:pt>
                <c:pt idx="3">
                  <c:v>27.416666666666668</c:v>
                </c:pt>
                <c:pt idx="4">
                  <c:v>27.656410000000005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VVS!$B$25</c:f>
              <c:strCache>
                <c:ptCount val="1"/>
                <c:pt idx="0">
                  <c:v>Case 3</c:v>
                </c:pt>
              </c:strCache>
            </c:strRef>
          </c:tx>
          <c:spPr>
            <a:ln w="19050">
              <a:solidFill>
                <a:srgbClr val="7030A0">
                  <a:alpha val="75000"/>
                </a:srgbClr>
              </a:solidFill>
              <a:prstDash val="lgDash"/>
            </a:ln>
          </c:spPr>
          <c:marker>
            <c:symbol val="triangle"/>
            <c:size val="13"/>
            <c:spPr>
              <a:solidFill>
                <a:srgbClr val="00B050"/>
              </a:solidFill>
              <a:ln w="19050">
                <a:solidFill>
                  <a:srgbClr val="003366"/>
                </a:solidFill>
              </a:ln>
            </c:spPr>
          </c:marker>
          <c:xVal>
            <c:numRef>
              <c:f>VVS!$C$25:$G$25</c:f>
              <c:numCache>
                <c:formatCode>0.0</c:formatCode>
                <c:ptCount val="5"/>
                <c:pt idx="0">
                  <c:v>25.348006666666667</c:v>
                </c:pt>
                <c:pt idx="1">
                  <c:v>25.554400000000005</c:v>
                </c:pt>
                <c:pt idx="2">
                  <c:v>25.348519999999997</c:v>
                </c:pt>
                <c:pt idx="3">
                  <c:v>25.266666666666666</c:v>
                </c:pt>
                <c:pt idx="4">
                  <c:v>25.503069999999997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VVS!$B$23</c:f>
              <c:strCache>
                <c:ptCount val="1"/>
                <c:pt idx="0">
                  <c:v>Case 4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noFill/>
              <a:ln w="19050">
                <a:solidFill>
                  <a:srgbClr val="0070C0"/>
                </a:solidFill>
                <a:prstDash val="solid"/>
              </a:ln>
            </c:spPr>
          </c:marker>
          <c:xVal>
            <c:numRef>
              <c:f>VVS!$C$23:$G$23</c:f>
              <c:numCache>
                <c:formatCode>0.0</c:formatCode>
                <c:ptCount val="5"/>
                <c:pt idx="0">
                  <c:v>22.733433333333334</c:v>
                </c:pt>
                <c:pt idx="1">
                  <c:v>23.007990000000003</c:v>
                </c:pt>
                <c:pt idx="2">
                  <c:v>22.94253333333333</c:v>
                </c:pt>
                <c:pt idx="3">
                  <c:v>22.950000000000003</c:v>
                </c:pt>
                <c:pt idx="4">
                  <c:v>23.007930000000005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VVS!$B$24</c:f>
              <c:strCache>
                <c:ptCount val="1"/>
                <c:pt idx="0">
                  <c:v>Case 5</c:v>
                </c:pt>
              </c:strCache>
            </c:strRef>
          </c:tx>
          <c:spPr>
            <a:ln w="19050">
              <a:solidFill>
                <a:srgbClr val="0070C0">
                  <a:alpha val="75000"/>
                </a:srgbClr>
              </a:solidFill>
              <a:prstDash val="lgDash"/>
            </a:ln>
          </c:spPr>
          <c:marker>
            <c:symbol val="square"/>
            <c:size val="12"/>
            <c:spPr>
              <a:solidFill>
                <a:srgbClr val="00B050"/>
              </a:solidFill>
              <a:ln w="19050">
                <a:solidFill>
                  <a:srgbClr val="0070C0"/>
                </a:solidFill>
              </a:ln>
            </c:spPr>
          </c:marker>
          <c:xVal>
            <c:numRef>
              <c:f>VVS!$C$24:$G$24</c:f>
              <c:numCache>
                <c:formatCode>0.0</c:formatCode>
                <c:ptCount val="5"/>
                <c:pt idx="0">
                  <c:v>24.781793333333329</c:v>
                </c:pt>
                <c:pt idx="1">
                  <c:v>25.007520000000003</c:v>
                </c:pt>
                <c:pt idx="2">
                  <c:v>24.844563333333337</c:v>
                </c:pt>
                <c:pt idx="3">
                  <c:v>24.7</c:v>
                </c:pt>
                <c:pt idx="4">
                  <c:v>24.939100000000007</c:v>
                </c:pt>
              </c:numCache>
            </c:numRef>
          </c:xVal>
          <c:yVal>
            <c:numRef>
              <c:f>VVS!$C$20:$G$20</c:f>
              <c:numCache>
                <c:formatCode>General</c:formatCode>
                <c:ptCount val="5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  <c:pt idx="3">
                  <c:v>2.2000000000000002</c:v>
                </c:pt>
                <c:pt idx="4">
                  <c:v>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751872"/>
        <c:axId val="236758528"/>
      </c:scatterChart>
      <c:valAx>
        <c:axId val="236751872"/>
        <c:scaling>
          <c:orientation val="minMax"/>
          <c:min val="2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Temperatur (°C)</a:t>
                </a:r>
              </a:p>
            </c:rich>
          </c:tx>
          <c:layout>
            <c:manualLayout>
              <c:xMode val="edge"/>
              <c:yMode val="edge"/>
              <c:x val="0.48153890360805424"/>
              <c:y val="0.8594545815092982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236758528"/>
        <c:crosses val="autoZero"/>
        <c:crossBetween val="midCat"/>
      </c:valAx>
      <c:valAx>
        <c:axId val="236758528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4.8141322720528651E-2"/>
              <c:y val="0.437387474921568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6751872"/>
        <c:crosses val="autoZero"/>
        <c:crossBetween val="midCat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VVS!$B$3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noFill/>
              <a:prstDash val="lgDash"/>
            </a:ln>
          </c:spPr>
          <c:marker>
            <c:symbol val="none"/>
          </c:marker>
          <c:xVal>
            <c:numRef>
              <c:f>VVS!$C$3:$E$3</c:f>
              <c:numCache>
                <c:formatCode>0.00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23680"/>
        <c:axId val="236825600"/>
      </c:scatterChart>
      <c:valAx>
        <c:axId val="236823680"/>
        <c:scaling>
          <c:orientation val="minMax"/>
          <c:max val="0.1800000000000000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Lufthastighet (m/s)</a:t>
                </a:r>
              </a:p>
            </c:rich>
          </c:tx>
          <c:layout>
            <c:manualLayout>
              <c:xMode val="edge"/>
              <c:yMode val="edge"/>
              <c:x val="0.45252567248286435"/>
              <c:y val="0.867694937075449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36825600"/>
        <c:crosses val="autoZero"/>
        <c:crossBetween val="midCat"/>
        <c:majorUnit val="5.000000000000001E-2"/>
      </c:valAx>
      <c:valAx>
        <c:axId val="236825600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38326746569318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6823680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2174103237095"/>
          <c:y val="0.16510988094222859"/>
          <c:w val="0.80170603674540686"/>
          <c:h val="0.625994341882306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VVS!$B$3</c:f>
              <c:strCache>
                <c:ptCount val="1"/>
                <c:pt idx="0">
                  <c:v>Case 1</c:v>
                </c:pt>
              </c:strCache>
            </c:strRef>
          </c:tx>
          <c:spPr>
            <a:ln w="19050">
              <a:solidFill>
                <a:schemeClr val="accent2">
                  <a:alpha val="70000"/>
                </a:schemeClr>
              </a:solidFill>
              <a:prstDash val="lgDash"/>
            </a:ln>
          </c:spPr>
          <c:marker>
            <c:symbol val="circle"/>
            <c:size val="12"/>
            <c:spPr>
              <a:noFill/>
              <a:ln w="19050">
                <a:solidFill>
                  <a:schemeClr val="accent2"/>
                </a:solidFill>
              </a:ln>
            </c:spPr>
          </c:marker>
          <c:xVal>
            <c:numRef>
              <c:f>VVS!$C$3:$E$3</c:f>
              <c:numCache>
                <c:formatCode>0.00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</c:v>
                </c:pt>
              </c:numCache>
            </c:numRef>
          </c:xVal>
          <c:yVal>
            <c:numRef>
              <c:f>VVS!$C$2:$E$2</c:f>
              <c:numCache>
                <c:formatCode>General</c:formatCode>
                <c:ptCount val="3"/>
                <c:pt idx="0">
                  <c:v>0.1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010752"/>
        <c:axId val="220058368"/>
      </c:scatterChart>
      <c:valAx>
        <c:axId val="220010752"/>
        <c:scaling>
          <c:orientation val="minMax"/>
          <c:max val="0.1800000000000000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Lufthastighet (m/s)</a:t>
                </a:r>
              </a:p>
            </c:rich>
          </c:tx>
          <c:layout>
            <c:manualLayout>
              <c:xMode val="edge"/>
              <c:yMode val="edge"/>
              <c:x val="0.45252567248286435"/>
              <c:y val="0.86769493707544965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20058368"/>
        <c:crosses val="autoZero"/>
        <c:crossBetween val="midCat"/>
        <c:majorUnit val="5.000000000000001E-2"/>
      </c:valAx>
      <c:valAx>
        <c:axId val="220058368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Høyde (m)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38326746569318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0010752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0.53076</cdr:x>
      <cdr:y>0.26147</cdr:y>
    </cdr:from>
    <cdr:to>
      <cdr:x>0.81272</cdr:x>
      <cdr:y>0.42247</cdr:y>
    </cdr:to>
    <cdr:grpSp>
      <cdr:nvGrpSpPr>
        <cdr:cNvPr id="6" name="Groupe 3"/>
        <cdr:cNvGrpSpPr/>
      </cdr:nvGrpSpPr>
      <cdr:grpSpPr>
        <a:xfrm xmlns:a="http://schemas.openxmlformats.org/drawingml/2006/main">
          <a:off x="4608555" y="1649506"/>
          <a:ext cx="2448240" cy="1015683"/>
          <a:chOff x="4860032" y="2087479"/>
          <a:chExt cx="2448272" cy="880092"/>
        </a:xfrm>
      </cdr:grpSpPr>
      <cdr:sp macro="" textlink="">
        <cdr:nvSpPr>
          <cdr:cNvPr id="7" name="TextBox 20"/>
          <cdr:cNvSpPr txBox="1"/>
        </cdr:nvSpPr>
        <cdr:spPr>
          <a:xfrm xmlns:a="http://schemas.openxmlformats.org/drawingml/2006/main">
            <a:off x="4860032" y="2087479"/>
            <a:ext cx="2448272" cy="88009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22225">
            <a:solidFill>
              <a:srgbClr val="FF0000"/>
            </a:solidFill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nb-NO" sz="2000" dirty="0" smtClean="0">
                <a:solidFill>
                  <a:srgbClr val="FF0000"/>
                </a:solidFill>
              </a:rPr>
              <a:t>Case 1</a:t>
            </a:r>
          </a:p>
          <a:p xmlns:a="http://schemas.openxmlformats.org/drawingml/2006/main">
            <a:r>
              <a:rPr lang="nb-NO" sz="2000" dirty="0" smtClean="0">
                <a:solidFill>
                  <a:srgbClr val="FF0000"/>
                </a:solidFill>
              </a:rPr>
              <a:t>Lav luftmengde</a:t>
            </a:r>
          </a:p>
          <a:p xmlns:a="http://schemas.openxmlformats.org/drawingml/2006/main">
            <a:r>
              <a:rPr lang="nb-NO" sz="2000" dirty="0" smtClean="0">
                <a:solidFill>
                  <a:srgbClr val="FF0000"/>
                </a:solidFill>
              </a:rPr>
              <a:t>Høy </a:t>
            </a:r>
            <a:r>
              <a:rPr lang="nb-NO" sz="2000" dirty="0" err="1" smtClean="0">
                <a:solidFill>
                  <a:srgbClr val="FF0000"/>
                </a:solidFill>
              </a:rPr>
              <a:t>overtemperatur</a:t>
            </a:r>
            <a:endParaRPr lang="nb-NO" sz="2000" dirty="0">
              <a:solidFill>
                <a:srgbClr val="FF00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0.53076</cdr:x>
      <cdr:y>0.56139</cdr:y>
    </cdr:from>
    <cdr:to>
      <cdr:x>0.89565</cdr:x>
      <cdr:y>0.61249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4608512" y="3541550"/>
          <a:ext cx="3168352" cy="32236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accent2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Maks temperaturforskjell blir 0,8°C</a:t>
          </a:r>
        </a:p>
      </cdr:txBody>
    </cdr:sp>
  </cdr:relSizeAnchor>
  <cdr:relSizeAnchor xmlns:cdr="http://schemas.openxmlformats.org/drawingml/2006/chartDrawing">
    <cdr:from>
      <cdr:x>0.53076</cdr:x>
      <cdr:y>0.47581</cdr:y>
    </cdr:from>
    <cdr:to>
      <cdr:x>0.89565</cdr:x>
      <cdr:y>0.51849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608512" y="3001713"/>
          <a:ext cx="3168352" cy="2691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accent2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Overtemperatur</a:t>
          </a:r>
          <a:r>
            <a:rPr lang="nb-NO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b-NO" sz="1400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tilluft</a:t>
          </a:r>
          <a:r>
            <a:rPr lang="nb-NO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nb-NO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≈ </a:t>
          </a:r>
          <a:r>
            <a:rPr lang="nb-NO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6°C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0.61637</cdr:x>
      <cdr:y>0.03112</cdr:y>
    </cdr:from>
    <cdr:to>
      <cdr:x>0.6183</cdr:x>
      <cdr:y>0.75816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5724128" y="188640"/>
          <a:ext cx="17924" cy="440730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0.6726</cdr:x>
      <cdr:y>0.20996</cdr:y>
    </cdr:from>
    <cdr:to>
      <cdr:x>0.86604</cdr:x>
      <cdr:y>0.28139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46333" y="1272749"/>
          <a:ext cx="1796453" cy="43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Oppholdssonen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0.76296</cdr:x>
      <cdr:y>0</cdr:y>
    </cdr:from>
    <cdr:to>
      <cdr:x>1</cdr:x>
      <cdr:y>0.18263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6624736" y="0"/>
          <a:ext cx="2058199" cy="115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2225">
          <a:solidFill>
            <a:srgbClr val="7030A0"/>
          </a:solidFill>
        </a:ln>
      </cdr:spPr>
      <cdr:txBody>
        <a:bodyPr xmlns:a="http://schemas.openxmlformats.org/drawingml/2006/main" wrap="square" rtlCol="0" anchor="ctr" anchorCtr="0">
          <a:no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 dirty="0" smtClean="0">
              <a:solidFill>
                <a:srgbClr val="7030A0"/>
              </a:solidFill>
            </a:rPr>
            <a:t>Case 5 (trekanter)</a:t>
          </a:r>
          <a:endParaRPr lang="nb-NO" sz="1600" dirty="0">
            <a:solidFill>
              <a:srgbClr val="7030A0"/>
            </a:solidFill>
          </a:endParaRPr>
        </a:p>
        <a:p xmlns:a="http://schemas.openxmlformats.org/drawingml/2006/main">
          <a:r>
            <a:rPr lang="nb-NO" sz="1600" dirty="0" smtClean="0">
              <a:solidFill>
                <a:srgbClr val="7030A0"/>
              </a:solidFill>
            </a:rPr>
            <a:t>Normal drift </a:t>
          </a:r>
        </a:p>
        <a:p xmlns:a="http://schemas.openxmlformats.org/drawingml/2006/main">
          <a:r>
            <a:rPr lang="nb-NO" sz="1600" dirty="0" smtClean="0">
              <a:solidFill>
                <a:srgbClr val="7030A0"/>
              </a:solidFill>
            </a:rPr>
            <a:t>med varme </a:t>
          </a:r>
          <a:endParaRPr lang="nb-NO" sz="1600" dirty="0">
            <a:solidFill>
              <a:srgbClr val="7030A0"/>
            </a:solidFill>
          </a:endParaRPr>
        </a:p>
        <a:p xmlns:a="http://schemas.openxmlformats.org/drawingml/2006/main">
          <a:r>
            <a:rPr lang="nb-NO" sz="1600" dirty="0" smtClean="0">
              <a:solidFill>
                <a:srgbClr val="7030A0"/>
              </a:solidFill>
            </a:rPr>
            <a:t>(mild vinterdag</a:t>
          </a:r>
          <a:r>
            <a:rPr lang="nb-NO" sz="2000" dirty="0" smtClean="0">
              <a:solidFill>
                <a:srgbClr val="7030A0"/>
              </a:solidFill>
            </a:rPr>
            <a:t>)</a:t>
          </a:r>
          <a:endParaRPr lang="nb-NO" sz="2000" dirty="0">
            <a:solidFill>
              <a:srgbClr val="7030A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0.36489</cdr:x>
      <cdr:y>0.34451</cdr:y>
    </cdr:from>
    <cdr:to>
      <cdr:x>0.91224</cdr:x>
      <cdr:y>0.76737</cdr:y>
    </cdr:to>
    <cdr:cxnSp macro="">
      <cdr:nvCxnSpPr>
        <cdr:cNvPr id="5" name="Straight Arrow Connector 7"/>
        <cdr:cNvCxnSpPr/>
      </cdr:nvCxnSpPr>
      <cdr:spPr bwMode="auto">
        <a:xfrm xmlns:a="http://schemas.openxmlformats.org/drawingml/2006/main" flipH="1">
          <a:off x="3168352" y="2173398"/>
          <a:ext cx="4752528" cy="266762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FF0000"/>
          </a:solidFill>
          <a:prstDash val="solid"/>
          <a:round/>
          <a:headEnd type="arrow"/>
          <a:tailEnd type="arrow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0.81741</cdr:x>
      <cdr:y>0.17079</cdr:y>
    </cdr:from>
    <cdr:to>
      <cdr:x>0.82064</cdr:x>
      <cdr:y>0.7974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7097522" y="1077420"/>
          <a:ext cx="28046" cy="395302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0.85888</cdr:x>
      <cdr:y>0.43958</cdr:y>
    </cdr:from>
    <cdr:to>
      <cdr:x>0.97034</cdr:x>
      <cdr:y>0.53551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7457562" y="2773111"/>
          <a:ext cx="967800" cy="6051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Risiko for trekk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0.81741</cdr:x>
      <cdr:y>0.17079</cdr:y>
    </cdr:from>
    <cdr:to>
      <cdr:x>0.82064</cdr:x>
      <cdr:y>0.7974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7097522" y="1077420"/>
          <a:ext cx="28046" cy="395302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0.85888</cdr:x>
      <cdr:y>0.43958</cdr:y>
    </cdr:from>
    <cdr:to>
      <cdr:x>0.97034</cdr:x>
      <cdr:y>0.53551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7457562" y="2773111"/>
          <a:ext cx="967800" cy="6051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Risiko for trekk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0.81741</cdr:x>
      <cdr:y>0.17079</cdr:y>
    </cdr:from>
    <cdr:to>
      <cdr:x>0.82064</cdr:x>
      <cdr:y>0.7974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7097522" y="1077420"/>
          <a:ext cx="28046" cy="395302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0.85888</cdr:x>
      <cdr:y>0.43958</cdr:y>
    </cdr:from>
    <cdr:to>
      <cdr:x>0.97034</cdr:x>
      <cdr:y>0.53551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7457562" y="2773111"/>
          <a:ext cx="967800" cy="6051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Risiko for trekk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0.81741</cdr:x>
      <cdr:y>0.17079</cdr:y>
    </cdr:from>
    <cdr:to>
      <cdr:x>0.82064</cdr:x>
      <cdr:y>0.7974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7097522" y="1077420"/>
          <a:ext cx="28046" cy="395302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0.85888</cdr:x>
      <cdr:y>0.43958</cdr:y>
    </cdr:from>
    <cdr:to>
      <cdr:x>0.97034</cdr:x>
      <cdr:y>0.53551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7457562" y="2773111"/>
          <a:ext cx="967800" cy="6051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Risiko for trekk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0.81741</cdr:x>
      <cdr:y>0.17079</cdr:y>
    </cdr:from>
    <cdr:to>
      <cdr:x>0.82064</cdr:x>
      <cdr:y>0.7974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7097522" y="1077420"/>
          <a:ext cx="28046" cy="395302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0.85888</cdr:x>
      <cdr:y>0.43958</cdr:y>
    </cdr:from>
    <cdr:to>
      <cdr:x>0.97034</cdr:x>
      <cdr:y>0.53551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7457562" y="2773111"/>
          <a:ext cx="967800" cy="6051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Risiko for trekk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0.81741</cdr:x>
      <cdr:y>0.17079</cdr:y>
    </cdr:from>
    <cdr:to>
      <cdr:x>0.82064</cdr:x>
      <cdr:y>0.7974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 flipV="1">
          <a:off x="7097522" y="1077420"/>
          <a:ext cx="28046" cy="395302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0.85888</cdr:x>
      <cdr:y>0.43958</cdr:y>
    </cdr:from>
    <cdr:to>
      <cdr:x>0.97034</cdr:x>
      <cdr:y>0.53551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7457562" y="2773111"/>
          <a:ext cx="967800" cy="60518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Risiko for trekk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93DF2-3E81-4090-89BC-B55065FDBB2E}" type="datetimeFigureOut">
              <a:rPr lang="nb-NO" smtClean="0"/>
              <a:t>08.11.2015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08EE-87B4-4ED5-A8C7-FC6873D908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6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08EE-87B4-4ED5-A8C7-FC6873D9080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11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349432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349432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51314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51314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163389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16338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557849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115886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557849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11588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907352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r>
              <a:rPr lang="nb-NO" sz="1200" dirty="0" smtClean="0"/>
              <a:t>= same </a:t>
            </a:r>
            <a:r>
              <a:rPr lang="nb-NO" sz="1200" dirty="0" err="1" smtClean="0"/>
              <a:t>supply</a:t>
            </a:r>
            <a:r>
              <a:rPr lang="nb-NO" sz="1200" dirty="0" smtClean="0"/>
              <a:t> </a:t>
            </a:r>
            <a:r>
              <a:rPr lang="nb-NO" sz="1200" dirty="0" err="1" smtClean="0"/>
              <a:t>temperature</a:t>
            </a:r>
            <a:r>
              <a:rPr lang="nb-NO" sz="1200" dirty="0" smtClean="0"/>
              <a:t> for all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rooms</a:t>
            </a:r>
            <a:r>
              <a:rPr lang="nb-NO" sz="1200" dirty="0" smtClean="0"/>
              <a:t> (</a:t>
            </a:r>
            <a:r>
              <a:rPr lang="nb-NO" sz="1200" dirty="0" err="1" smtClean="0"/>
              <a:t>set</a:t>
            </a:r>
            <a:r>
              <a:rPr lang="nb-NO" sz="1200" dirty="0" smtClean="0"/>
              <a:t> </a:t>
            </a:r>
            <a:r>
              <a:rPr lang="nb-NO" sz="1200" dirty="0" err="1" smtClean="0"/>
              <a:t>point</a:t>
            </a:r>
            <a:r>
              <a:rPr lang="nb-NO" sz="1200" dirty="0" smtClean="0"/>
              <a:t>: 19°C)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Detail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context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both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dwellings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office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buildings</a:t>
            </a:r>
            <a:r>
              <a:rPr lang="nb-NO" baseline="0" dirty="0" smtClean="0"/>
              <a:t>. </a:t>
            </a:r>
          </a:p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534970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r>
              <a:rPr lang="fr-FR" altLang="nb-NO" dirty="0" smtClean="0"/>
              <a:t>Images test </a:t>
            </a:r>
            <a:r>
              <a:rPr lang="fr-FR" altLang="nb-NO" dirty="0" err="1" smtClean="0"/>
              <a:t>pres</a:t>
            </a:r>
            <a:r>
              <a:rPr lang="fr-FR" altLang="nb-NO" baseline="0" dirty="0" smtClean="0"/>
              <a:t> de la </a:t>
            </a:r>
            <a:r>
              <a:rPr lang="fr-FR" altLang="nb-NO" baseline="0" dirty="0" err="1" smtClean="0"/>
              <a:t>fenetre</a:t>
            </a: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647417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385264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Ja, dette går bra. Med en</a:t>
            </a:r>
            <a:r>
              <a:rPr lang="nb-NO" sz="1200" baseline="0" dirty="0" smtClean="0"/>
              <a:t> god ventil som dette ( effektive </a:t>
            </a:r>
            <a:r>
              <a:rPr lang="nb-NO" sz="1200" baseline="0" dirty="0" err="1" smtClean="0"/>
              <a:t>ventilr</a:t>
            </a:r>
            <a:r>
              <a:rPr lang="nb-NO" sz="1200" baseline="0" dirty="0" smtClean="0"/>
              <a:t>, god innblanding/omrøring/ spredningsmønster, hastighet på luften opprettholdes). Temperaturen er ikke høyere enn at det ikke gir problemer (i motsetning til på 80-tallet)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God u-verdi på vinduet, dette gir ikke </a:t>
            </a:r>
            <a:r>
              <a:rPr lang="nb-NO" sz="1200" dirty="0" err="1" smtClean="0"/>
              <a:t>kaldras</a:t>
            </a:r>
            <a:r>
              <a:rPr lang="nb-NO" sz="1200" dirty="0" smtClean="0"/>
              <a:t>, ikke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strålingsasymetri</a:t>
            </a:r>
            <a:r>
              <a:rPr lang="nb-NO" sz="1200" dirty="0" smtClean="0"/>
              <a:t>.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GK's</a:t>
            </a:r>
            <a:r>
              <a:rPr lang="nb-NO" sz="1200" baseline="0" dirty="0" smtClean="0"/>
              <a:t> erfaring er likevel at man skal tenke på at de </a:t>
            </a:r>
            <a:r>
              <a:rPr lang="nb-NO" sz="1200" dirty="0" smtClean="0"/>
              <a:t>ikke skal se</a:t>
            </a:r>
            <a:r>
              <a:rPr lang="nb-NO" sz="1200" baseline="0" dirty="0" smtClean="0"/>
              <a:t> litt på kritisk store vindusarealer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Yes</a:t>
            </a:r>
            <a:r>
              <a:rPr lang="nb-NO" sz="1200" dirty="0" smtClean="0"/>
              <a:t>! </a:t>
            </a:r>
            <a:r>
              <a:rPr lang="nb-NO" sz="1200" dirty="0" err="1" smtClean="0"/>
              <a:t>Good</a:t>
            </a:r>
            <a:r>
              <a:rPr lang="nb-NO" sz="1200" dirty="0" smtClean="0"/>
              <a:t> </a:t>
            </a:r>
            <a:r>
              <a:rPr lang="nb-NO" sz="1200" dirty="0" err="1" smtClean="0"/>
              <a:t>comfort</a:t>
            </a:r>
            <a:r>
              <a:rPr lang="nb-NO" sz="1200" dirty="0" smtClean="0"/>
              <a:t>/</a:t>
            </a:r>
            <a:r>
              <a:rPr lang="nb-NO" sz="1200" dirty="0" err="1" smtClean="0"/>
              <a:t>ventilation</a:t>
            </a:r>
            <a:r>
              <a:rPr lang="nb-NO" sz="1200" dirty="0" smtClean="0"/>
              <a:t> </a:t>
            </a:r>
            <a:r>
              <a:rPr lang="nb-NO" sz="1200" dirty="0" err="1" smtClean="0"/>
              <a:t>efficiency</a:t>
            </a:r>
            <a:r>
              <a:rPr lang="nb-NO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Easier</a:t>
            </a:r>
            <a:r>
              <a:rPr lang="nb-NO" sz="1200" dirty="0" smtClean="0"/>
              <a:t> in </a:t>
            </a:r>
            <a:r>
              <a:rPr lang="nb-NO" sz="1200" dirty="0" err="1" smtClean="0"/>
              <a:t>office</a:t>
            </a:r>
            <a:r>
              <a:rPr lang="nb-NO" sz="1200" dirty="0" smtClean="0"/>
              <a:t> </a:t>
            </a:r>
            <a:r>
              <a:rPr lang="nb-NO" sz="1200" dirty="0" err="1" smtClean="0"/>
              <a:t>buildings</a:t>
            </a:r>
            <a:r>
              <a:rPr lang="nb-NO" sz="1200" dirty="0" smtClean="0"/>
              <a:t> </a:t>
            </a:r>
            <a:r>
              <a:rPr lang="nb-NO" sz="1200" dirty="0" err="1" smtClean="0"/>
              <a:t>than</a:t>
            </a:r>
            <a:r>
              <a:rPr lang="nb-NO" sz="1200" dirty="0" smtClean="0"/>
              <a:t> in </a:t>
            </a:r>
            <a:r>
              <a:rPr lang="nb-NO" sz="1200" dirty="0" err="1" smtClean="0"/>
              <a:t>dwellings</a:t>
            </a:r>
            <a:r>
              <a:rPr lang="nb-NO" sz="1200" dirty="0" smtClean="0"/>
              <a:t> (</a:t>
            </a:r>
            <a:r>
              <a:rPr lang="nb-NO" sz="1200" dirty="0" err="1" smtClean="0"/>
              <a:t>too</a:t>
            </a:r>
            <a:r>
              <a:rPr lang="nb-NO" sz="1200" dirty="0" smtClean="0"/>
              <a:t> </a:t>
            </a:r>
            <a:r>
              <a:rPr lang="nb-NO" sz="1200" dirty="0" err="1" smtClean="0"/>
              <a:t>high</a:t>
            </a:r>
            <a:r>
              <a:rPr lang="nb-NO" sz="1200" dirty="0" smtClean="0"/>
              <a:t> </a:t>
            </a:r>
            <a:r>
              <a:rPr lang="nb-NO" sz="1200" dirty="0" err="1" smtClean="0"/>
              <a:t>temperature</a:t>
            </a:r>
            <a:r>
              <a:rPr lang="nb-NO" sz="1200" dirty="0" smtClean="0"/>
              <a:t> in </a:t>
            </a:r>
            <a:r>
              <a:rPr lang="nb-NO" sz="1200" dirty="0" err="1" smtClean="0"/>
              <a:t>rooms</a:t>
            </a:r>
            <a:r>
              <a:rPr lang="nb-NO" sz="1200" dirty="0" smtClean="0"/>
              <a:t>, </a:t>
            </a:r>
            <a:r>
              <a:rPr lang="nb-NO" sz="1200" dirty="0" err="1" smtClean="0"/>
              <a:t>higher</a:t>
            </a:r>
            <a:r>
              <a:rPr lang="nb-NO" sz="1200" dirty="0" smtClean="0"/>
              <a:t> T </a:t>
            </a:r>
            <a:r>
              <a:rPr lang="nb-NO" sz="1200" dirty="0" err="1" smtClean="0"/>
              <a:t>necesseray</a:t>
            </a:r>
            <a:r>
              <a:rPr lang="nb-NO" sz="1200" dirty="0" smtClean="0"/>
              <a:t>, risk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stagnaton</a:t>
            </a:r>
            <a:r>
              <a:rPr lang="nb-NO" sz="1200" dirty="0" smtClean="0"/>
              <a:t> </a:t>
            </a:r>
            <a:r>
              <a:rPr lang="nb-NO" sz="1200" dirty="0" err="1" smtClean="0"/>
              <a:t>increased</a:t>
            </a:r>
            <a:r>
              <a:rPr lang="nb-NO" sz="1200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</a:t>
            </a:r>
            <a:r>
              <a:rPr lang="nb-NO" sz="1200" dirty="0" err="1" smtClean="0"/>
              <a:t>low</a:t>
            </a:r>
            <a:r>
              <a:rPr lang="nb-NO" sz="1200" dirty="0" smtClean="0"/>
              <a:t> </a:t>
            </a:r>
            <a:r>
              <a:rPr lang="nb-NO" sz="1200" dirty="0" err="1" smtClean="0"/>
              <a:t>airflow</a:t>
            </a:r>
            <a:r>
              <a:rPr lang="nb-NO" sz="1200" dirty="0" smtClean="0"/>
              <a:t> rate)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Low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airflow</a:t>
            </a:r>
            <a:r>
              <a:rPr lang="nb-NO" sz="1200" baseline="0" dirty="0" smtClean="0"/>
              <a:t> rate </a:t>
            </a:r>
            <a:r>
              <a:rPr lang="nb-NO" sz="1200" baseline="0" dirty="0" err="1" smtClean="0"/>
              <a:t>preferable</a:t>
            </a:r>
            <a:r>
              <a:rPr lang="nb-NO" sz="1200" baseline="0" dirty="0" smtClean="0"/>
              <a:t> in terms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energy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saving</a:t>
            </a:r>
            <a:r>
              <a:rPr lang="nb-NO" sz="1200" baseline="0" dirty="0" smtClean="0"/>
              <a:t>, </a:t>
            </a:r>
            <a:r>
              <a:rPr lang="nb-NO" sz="1200" baseline="0" dirty="0" err="1" smtClean="0"/>
              <a:t>but</a:t>
            </a:r>
            <a:r>
              <a:rPr lang="nb-NO" sz="1200" baseline="0" dirty="0" smtClean="0"/>
              <a:t> not in terms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ieq</a:t>
            </a:r>
            <a:r>
              <a:rPr lang="nb-NO" sz="1200" baseline="0" dirty="0" smtClean="0"/>
              <a:t>.</a:t>
            </a:r>
            <a:endParaRPr lang="nb-NO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/>
              <a:t>Local</a:t>
            </a:r>
            <a:r>
              <a:rPr lang="nb-NO" sz="1200" dirty="0" smtClean="0"/>
              <a:t> heat </a:t>
            </a:r>
            <a:r>
              <a:rPr lang="nb-NO" sz="1200" dirty="0" err="1" smtClean="0"/>
              <a:t>sources</a:t>
            </a:r>
            <a:r>
              <a:rPr lang="nb-NO" sz="1200" dirty="0" smtClean="0"/>
              <a:t> for </a:t>
            </a:r>
            <a:r>
              <a:rPr lang="nb-NO" sz="1200" dirty="0" err="1" smtClean="0"/>
              <a:t>colder</a:t>
            </a:r>
            <a:r>
              <a:rPr lang="nb-NO" sz="1200" dirty="0" smtClean="0"/>
              <a:t> </a:t>
            </a:r>
            <a:r>
              <a:rPr lang="nb-NO" sz="1200" dirty="0" err="1" smtClean="0"/>
              <a:t>days</a:t>
            </a:r>
            <a:r>
              <a:rPr lang="nb-NO" sz="1200" dirty="0" smtClean="0"/>
              <a:t> (stive, </a:t>
            </a:r>
            <a:r>
              <a:rPr lang="nb-NO" sz="1200" dirty="0" err="1" smtClean="0"/>
              <a:t>electric</a:t>
            </a:r>
            <a:r>
              <a:rPr lang="nb-NO" sz="120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More </a:t>
            </a:r>
            <a:r>
              <a:rPr lang="nb-NO" sz="1200" dirty="0" err="1" smtClean="0"/>
              <a:t>heating</a:t>
            </a:r>
            <a:r>
              <a:rPr lang="nb-NO" sz="1200" dirty="0" smtClean="0"/>
              <a:t> coils to </a:t>
            </a:r>
            <a:r>
              <a:rPr lang="nb-NO" sz="1200" dirty="0" err="1" smtClean="0"/>
              <a:t>allow</a:t>
            </a:r>
            <a:r>
              <a:rPr lang="nb-NO" sz="1200" dirty="0" smtClean="0"/>
              <a:t> for </a:t>
            </a:r>
            <a:r>
              <a:rPr lang="nb-NO" sz="1200" dirty="0" err="1" smtClean="0"/>
              <a:t>better</a:t>
            </a:r>
            <a:r>
              <a:rPr lang="nb-NO" sz="1200" dirty="0" smtClean="0"/>
              <a:t> </a:t>
            </a:r>
            <a:r>
              <a:rPr lang="nb-NO" sz="1200" dirty="0" err="1" smtClean="0"/>
              <a:t>control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the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user</a:t>
            </a:r>
            <a:r>
              <a:rPr lang="nb-NO" sz="1200" baseline="0" dirty="0" smtClean="0"/>
              <a:t>?</a:t>
            </a:r>
            <a:endParaRPr lang="nb-NO" sz="1200" dirty="0" smtClean="0"/>
          </a:p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49212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151916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79516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r>
              <a:rPr lang="fr-FR" altLang="nb-NO" dirty="0" err="1" smtClean="0"/>
              <a:t>Det</a:t>
            </a:r>
            <a:r>
              <a:rPr lang="fr-FR" altLang="nb-NO" dirty="0" smtClean="0"/>
              <a:t> er </a:t>
            </a:r>
            <a:r>
              <a:rPr lang="fr-FR" altLang="nb-NO" dirty="0" err="1" smtClean="0"/>
              <a:t>valgt</a:t>
            </a:r>
            <a:r>
              <a:rPr lang="fr-FR" altLang="nb-NO" baseline="0" dirty="0" smtClean="0"/>
              <a:t> et </a:t>
            </a:r>
            <a:r>
              <a:rPr lang="fr-FR" altLang="nb-NO" baseline="0" dirty="0" err="1" smtClean="0"/>
              <a:t>cellekontor</a:t>
            </a:r>
            <a:r>
              <a:rPr lang="fr-FR" altLang="nb-NO" baseline="0" dirty="0" smtClean="0"/>
              <a:t> i </a:t>
            </a:r>
            <a:r>
              <a:rPr lang="fr-FR" altLang="nb-NO" baseline="0" dirty="0" err="1" smtClean="0"/>
              <a:t>Miljøhuset</a:t>
            </a:r>
            <a:r>
              <a:rPr lang="fr-FR" altLang="nb-NO" baseline="0" dirty="0" smtClean="0"/>
              <a:t> GK. </a:t>
            </a:r>
            <a:r>
              <a:rPr lang="fr-FR" altLang="nb-NO" baseline="0" dirty="0" err="1" smtClean="0"/>
              <a:t>Det</a:t>
            </a:r>
            <a:r>
              <a:rPr lang="fr-FR" altLang="nb-NO" baseline="0" dirty="0" smtClean="0"/>
              <a:t> er et standard </a:t>
            </a:r>
            <a:r>
              <a:rPr lang="fr-FR" altLang="nb-NO" baseline="0" dirty="0" err="1" smtClean="0"/>
              <a:t>cellekontor</a:t>
            </a:r>
            <a:r>
              <a:rPr lang="fr-FR" altLang="nb-NO" baseline="0" dirty="0" smtClean="0"/>
              <a:t> </a:t>
            </a:r>
            <a:r>
              <a:rPr lang="fr-FR" altLang="nb-NO" baseline="0" dirty="0" err="1" smtClean="0"/>
              <a:t>på</a:t>
            </a:r>
            <a:r>
              <a:rPr lang="fr-FR" altLang="nb-NO" baseline="0" dirty="0" smtClean="0"/>
              <a:t> </a:t>
            </a: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17308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151916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55786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154924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fr-FR" altLang="nb-NO" smtClean="0"/>
          </a:p>
        </p:txBody>
      </p:sp>
    </p:spTree>
    <p:extLst>
      <p:ext uri="{BB962C8B-B14F-4D97-AF65-F5344CB8AC3E}">
        <p14:creationId xmlns:p14="http://schemas.microsoft.com/office/powerpoint/2010/main" val="349432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3D38-2691-42C1-B1ED-FB63C6B834CD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25A9-E7A1-4AE9-87FC-AE27C3BE6870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3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04800"/>
            <a:ext cx="21097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304800"/>
            <a:ext cx="6178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9CEA-269D-4607-B6A6-4148A5427C10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DEBF-492B-4899-8EB8-A2513B4A0C5A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9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07B7-91F5-4A34-98ED-C9E1D2E5CA76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6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43E4-8755-4F7D-8697-5731BC9DFD1B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5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0994-5C38-4D5C-9AE3-4A17A9374221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81B2-7E05-4641-9B1A-C53DBE2C15C4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1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96CB-575B-41AD-BD94-3F0876DB3244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3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CFF7-5697-4F9B-A1BE-DFB482F4C96E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5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9C25-E6A6-4FF6-B38B-550250F56D47}" type="slidenum">
              <a:rPr lang="en-GB" altLang="nb-NO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4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landskap_mot_bun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8382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B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304800"/>
            <a:ext cx="844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524000"/>
            <a:ext cx="84407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6875" y="6602413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2D7E00-B0B9-4666-800F-2C18A99258B6}" type="slidenum">
              <a:rPr lang="en-GB" altLang="nb-NO">
                <a:solidFill>
                  <a:srgbClr val="003366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0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no/url?sa=i&amp;rct=j&amp;q=&amp;esrc=s&amp;source=images&amp;cd=&amp;cad=rja&amp;uact=8&amp;ved=0CAcQjRxqFQoTCKym2s_D8cgCFaO8cgodyGcP3w&amp;url=https://anjafysikk.wordpress.com/2014/01/12/er-det-lurt-a-kjore-fort-nar-det-blaser-mye/&amp;bvm=bv.106379543,d.bGQ&amp;psig=AFQjCNHe6HFeQIxloMj288yk8UpOO_KpnA&amp;ust=144654638732337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no/url?sa=i&amp;rct=j&amp;q=&amp;esrc=s&amp;source=images&amp;cd=&amp;cad=rja&amp;uact=8&amp;ved=0CAcQjRxqFQoTCKym2s_D8cgCFaO8cgodyGcP3w&amp;url=https://anjafysikk.wordpress.com/2014/01/12/er-det-lurt-a-kjore-fort-nar-det-blaser-mye/&amp;bvm=bv.106379543,d.bGQ&amp;psig=AFQjCNHe6HFeQIxloMj288yk8UpOO_KpnA&amp;ust=144654638732337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no/url?sa=i&amp;rct=j&amp;q=&amp;esrc=s&amp;source=images&amp;cd=&amp;cad=rja&amp;uact=8&amp;ved=0CAcQjRxqFQoTCKym2s_D8cgCFaO8cgodyGcP3w&amp;url=https://anjafysikk.wordpress.com/2014/01/12/er-det-lurt-a-kjore-fort-nar-det-blaser-mye/&amp;bvm=bv.106379543,d.bGQ&amp;psig=AFQjCNHe6HFeQIxloMj288yk8UpOO_KpnA&amp;ust=144654638732337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no/url?sa=i&amp;rct=j&amp;q=&amp;esrc=s&amp;source=images&amp;cd=&amp;cad=rja&amp;uact=8&amp;ved=0CAcQjRxqFQoTCKym2s_D8cgCFaO8cgodyGcP3w&amp;url=https://anjafysikk.wordpress.com/2014/01/12/er-det-lurt-a-kjore-fort-nar-det-blaser-mye/&amp;bvm=bv.106379543,d.bGQ&amp;psig=AFQjCNHe6HFeQIxloMj288yk8UpOO_KpnA&amp;ust=144654638732337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no/url?sa=i&amp;rct=j&amp;q=&amp;esrc=s&amp;source=images&amp;cd=&amp;cad=rja&amp;uact=8&amp;ved=0CAcQjRxqFQoTCKym2s_D8cgCFaO8cgodyGcP3w&amp;url=https://anjafysikk.wordpress.com/2014/01/12/er-det-lurt-a-kjore-fort-nar-det-blaser-mye/&amp;bvm=bv.106379543,d.bGQ&amp;psig=AFQjCNHe6HFeQIxloMj288yk8UpOO_KpnA&amp;ust=144654638732337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no/url?sa=i&amp;rct=j&amp;q=&amp;esrc=s&amp;source=images&amp;cd=&amp;cad=rja&amp;uact=8&amp;ved=0CAcQjRxqFQoTCKym2s_D8cgCFaO8cgodyGcP3w&amp;url=https://anjafysikk.wordpress.com/2014/01/12/er-det-lurt-a-kjore-fort-nar-det-blaser-mye/&amp;bvm=bv.106379543,d.bGQ&amp;psig=AFQjCNHe6HFeQIxloMj288yk8UpOO_KpnA&amp;ust=14465463873233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7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2448248"/>
          </a:xfrm>
        </p:spPr>
        <p:txBody>
          <a:bodyPr/>
          <a:lstStyle/>
          <a:p>
            <a:pPr algn="ctr"/>
            <a:r>
              <a:rPr lang="nb-NO" altLang="nb-NO" sz="3200" dirty="0" smtClean="0"/>
              <a:t/>
            </a:r>
            <a:br>
              <a:rPr lang="nb-NO" altLang="nb-NO" sz="3200" dirty="0" smtClean="0"/>
            </a:br>
            <a:r>
              <a:rPr lang="nb-NO" altLang="nb-NO" sz="3200" dirty="0" smtClean="0"/>
              <a:t>Hva forteller målingene?</a:t>
            </a:r>
            <a:br>
              <a:rPr lang="nb-NO" altLang="nb-NO" sz="3200" dirty="0" smtClean="0"/>
            </a:br>
            <a:r>
              <a:rPr lang="nb-NO" altLang="nb-NO" sz="3200" dirty="0" smtClean="0"/>
              <a:t>-</a:t>
            </a:r>
            <a:r>
              <a:rPr lang="nb-NO" altLang="nb-NO" sz="3000" b="0" dirty="0" smtClean="0"/>
              <a:t>dokumentasjon og praktisk betydning</a:t>
            </a:r>
            <a:r>
              <a:rPr lang="nb-NO" altLang="nb-NO" sz="3200" dirty="0" smtClean="0"/>
              <a:t/>
            </a:r>
            <a:br>
              <a:rPr lang="nb-NO" altLang="nb-NO" sz="3200" dirty="0" smtClean="0"/>
            </a:br>
            <a:endParaRPr lang="nb-NO" altLang="nb-NO" sz="2800" b="0" dirty="0" smtClean="0"/>
          </a:p>
        </p:txBody>
      </p:sp>
      <p:sp>
        <p:nvSpPr>
          <p:cNvPr id="20483" name="Sous-titre 8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1037064"/>
          </a:xfrm>
        </p:spPr>
        <p:txBody>
          <a:bodyPr/>
          <a:lstStyle/>
          <a:p>
            <a:r>
              <a:rPr lang="fr-FR" altLang="nb-NO" dirty="0" err="1"/>
              <a:t>Sluttseminar</a:t>
            </a:r>
            <a:r>
              <a:rPr lang="fr-FR" altLang="nb-NO" dirty="0"/>
              <a:t> </a:t>
            </a:r>
            <a:r>
              <a:rPr lang="fr-FR" altLang="nb-NO" dirty="0" err="1"/>
              <a:t>ForKlima</a:t>
            </a:r>
            <a:r>
              <a:rPr lang="fr-FR" altLang="nb-NO" dirty="0"/>
              <a:t> </a:t>
            </a:r>
            <a:r>
              <a:rPr lang="fr-FR" altLang="nb-NO" dirty="0" smtClean="0"/>
              <a:t>11. </a:t>
            </a:r>
            <a:r>
              <a:rPr lang="fr-FR" altLang="nb-NO" dirty="0" err="1" smtClean="0"/>
              <a:t>november</a:t>
            </a:r>
            <a:r>
              <a:rPr lang="fr-FR" altLang="nb-NO" dirty="0" smtClean="0"/>
              <a:t> 2015</a:t>
            </a:r>
            <a:endParaRPr lang="fr-FR" altLang="nb-NO" dirty="0" smtClean="0"/>
          </a:p>
          <a:p>
            <a:pPr>
              <a:buFont typeface="Arial" charset="0"/>
              <a:buNone/>
            </a:pPr>
            <a:r>
              <a:rPr lang="fr-FR" altLang="nb-NO" dirty="0" smtClean="0"/>
              <a:t>Kari Thunshelle </a:t>
            </a:r>
            <a:r>
              <a:rPr lang="fr-FR" altLang="nb-NO" dirty="0" err="1" smtClean="0"/>
              <a:t>og</a:t>
            </a:r>
            <a:r>
              <a:rPr lang="fr-FR" altLang="nb-NO" dirty="0" smtClean="0"/>
              <a:t> Axel Cablé, SINTEF</a:t>
            </a:r>
          </a:p>
          <a:p>
            <a:pPr>
              <a:buFont typeface="Arial" charset="0"/>
              <a:buNone/>
            </a:pPr>
            <a:endParaRPr lang="fr-FR" altLang="nb-NO" sz="2800" dirty="0" smtClean="0"/>
          </a:p>
          <a:p>
            <a:pPr>
              <a:buFont typeface="Arial" charset="0"/>
              <a:buNone/>
            </a:pPr>
            <a:endParaRPr lang="fr-FR" altLang="nb-NO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903D38-2691-42C1-B1ED-FB63C6B834CD}" type="slidenum">
              <a:rPr lang="en-GB" altLang="nb-NO" smtClean="0">
                <a:solidFill>
                  <a:srgbClr val="003366"/>
                </a:solidFill>
              </a:rPr>
              <a:pPr>
                <a:defRPr/>
              </a:pPr>
              <a:t>1</a:t>
            </a:fld>
            <a:endParaRPr lang="en-GB" altLang="nb-NO" sz="1400">
              <a:solidFill>
                <a:srgbClr val="003366"/>
              </a:solidFill>
              <a:latin typeface="Times New Roman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83568" y="3356992"/>
            <a:ext cx="3024336" cy="3016139"/>
            <a:chOff x="2987824" y="2780928"/>
            <a:chExt cx="3264875" cy="356325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780928"/>
              <a:ext cx="3264875" cy="33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 rot="2700000">
              <a:off x="3743693" y="5426179"/>
              <a:ext cx="1656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-2700000">
              <a:off x="3766572" y="5424073"/>
              <a:ext cx="1656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63" y="3310322"/>
            <a:ext cx="3756413" cy="28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r="16436"/>
          <a:stretch/>
        </p:blipFill>
        <p:spPr bwMode="auto">
          <a:xfrm>
            <a:off x="7992000" y="1757814"/>
            <a:ext cx="1080000" cy="34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3303825" cy="23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62112"/>
              </p:ext>
            </p:extLst>
          </p:nvPr>
        </p:nvGraphicFramePr>
        <p:xfrm>
          <a:off x="-108520" y="175482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10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Temperatur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i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cellekontoret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22102" y="1806872"/>
            <a:ext cx="2534454" cy="1015663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0070C0"/>
                </a:solidFill>
              </a:rPr>
              <a:t>Case 3 (firkanter) </a:t>
            </a:r>
          </a:p>
          <a:p>
            <a:r>
              <a:rPr lang="nb-NO" sz="2000" dirty="0" smtClean="0">
                <a:solidFill>
                  <a:srgbClr val="0070C0"/>
                </a:solidFill>
              </a:rPr>
              <a:t>Høy luftmengde</a:t>
            </a:r>
          </a:p>
          <a:p>
            <a:r>
              <a:rPr lang="nb-NO" sz="2000" dirty="0" smtClean="0">
                <a:solidFill>
                  <a:srgbClr val="0070C0"/>
                </a:solidFill>
              </a:rPr>
              <a:t>Lav </a:t>
            </a:r>
            <a:r>
              <a:rPr lang="nb-NO" sz="2000" dirty="0" err="1" smtClean="0">
                <a:solidFill>
                  <a:srgbClr val="0070C0"/>
                </a:solidFill>
              </a:rPr>
              <a:t>overtemperatur</a:t>
            </a:r>
            <a:endParaRPr lang="nb-NO" sz="2000" dirty="0">
              <a:solidFill>
                <a:srgbClr val="0070C0"/>
              </a:solidFill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3719835" y="3609016"/>
            <a:ext cx="2664271" cy="360031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Temperaturforskjell = 0,3°C</a:t>
            </a:r>
            <a:endParaRPr lang="nb-N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r="16436"/>
          <a:stretch/>
        </p:blipFill>
        <p:spPr bwMode="auto">
          <a:xfrm>
            <a:off x="7992000" y="1757814"/>
            <a:ext cx="1080000" cy="34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3303825" cy="23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37305"/>
              </p:ext>
            </p:extLst>
          </p:nvPr>
        </p:nvGraphicFramePr>
        <p:xfrm>
          <a:off x="-108520" y="175482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11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Temperatur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i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cellekontoret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4795111" y="1124744"/>
            <a:ext cx="2369177" cy="1200329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B050"/>
                </a:solidFill>
              </a:rPr>
              <a:t>Tilsvarende forsøk, med påvirkning av varmekilder: </a:t>
            </a:r>
          </a:p>
          <a:p>
            <a:r>
              <a:rPr lang="nb-NO" dirty="0" smtClean="0">
                <a:solidFill>
                  <a:srgbClr val="00B050"/>
                </a:solidFill>
              </a:rPr>
              <a:t>Case 4: fylte firkanter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3635896" y="2856335"/>
            <a:ext cx="2347347" cy="36004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Temperaturforskjell = 0°C</a:t>
            </a:r>
            <a:endParaRPr lang="nb-N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r="16436"/>
          <a:stretch/>
        </p:blipFill>
        <p:spPr bwMode="auto">
          <a:xfrm>
            <a:off x="7992000" y="1757814"/>
            <a:ext cx="1080000" cy="34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3303825" cy="23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40680"/>
              </p:ext>
            </p:extLst>
          </p:nvPr>
        </p:nvGraphicFramePr>
        <p:xfrm>
          <a:off x="-108520" y="175482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12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Temperatur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i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cellekontoret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877272"/>
            <a:ext cx="8401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4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r="16436"/>
          <a:stretch/>
        </p:blipFill>
        <p:spPr bwMode="auto">
          <a:xfrm>
            <a:off x="7992000" y="1757814"/>
            <a:ext cx="1080000" cy="34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3303825" cy="23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67334"/>
              </p:ext>
            </p:extLst>
          </p:nvPr>
        </p:nvGraphicFramePr>
        <p:xfrm>
          <a:off x="-108520" y="175482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13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Temperatur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i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cellekontoret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877272"/>
            <a:ext cx="84010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9"/>
          <p:cNvSpPr txBox="1"/>
          <p:nvPr/>
        </p:nvSpPr>
        <p:spPr>
          <a:xfrm>
            <a:off x="3851920" y="1412776"/>
            <a:ext cx="3853037" cy="57606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 </a:t>
            </a:r>
            <a:r>
              <a:rPr lang="nb-N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temperaturforskjell på 4,2°C </a:t>
            </a:r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mellom 0,1 og 1,7m romhøyde (NS-ISO 7730)</a:t>
            </a:r>
            <a:endParaRPr lang="nb-NO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2"/>
          <p:cNvCxnSpPr/>
          <p:nvPr/>
        </p:nvCxnSpPr>
        <p:spPr bwMode="auto">
          <a:xfrm flipV="1">
            <a:off x="1259632" y="3308514"/>
            <a:ext cx="3528392" cy="1704662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60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8019"/>
              </p:ext>
            </p:extLst>
          </p:nvPr>
        </p:nvGraphicFramePr>
        <p:xfrm>
          <a:off x="-5242" y="55097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14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Lufthastighet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https://anjafysikk.files.wordpress.com/2014/01/zeichen_117-10-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25" y="118131"/>
            <a:ext cx="1800200" cy="16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051720" y="1988840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000" dirty="0" smtClean="0">
                <a:solidFill>
                  <a:srgbClr val="FF0000"/>
                </a:solidFill>
              </a:rPr>
              <a:t>Trekkrisiko er avhengig av lufthastighet, temperatur og turbulensintensitet.</a:t>
            </a:r>
          </a:p>
          <a:p>
            <a:pPr lvl="0"/>
            <a:endParaRPr lang="nb-NO" sz="2000" dirty="0" smtClean="0">
              <a:solidFill>
                <a:srgbClr val="FF0000"/>
              </a:solidFill>
            </a:endParaRPr>
          </a:p>
          <a:p>
            <a:pPr lvl="0"/>
            <a:r>
              <a:rPr lang="nb-NO" sz="2000" dirty="0" smtClean="0">
                <a:solidFill>
                  <a:srgbClr val="FF0000"/>
                </a:solidFill>
              </a:rPr>
              <a:t>I henhold til NS-EN ISO 7730 er faren for trekk begrenset når lufthastigheten er mindre enn 0,15 m/s. </a:t>
            </a:r>
            <a:endParaRPr lang="nb-N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51591"/>
              </p:ext>
            </p:extLst>
          </p:nvPr>
        </p:nvGraphicFramePr>
        <p:xfrm>
          <a:off x="-5242" y="55097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15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Lufthastighet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1763688" y="1196752"/>
            <a:ext cx="2736304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Lav luftmengde</a:t>
            </a:r>
            <a:r>
              <a:rPr lang="nb-NO" sz="1600" dirty="0" smtClean="0">
                <a:solidFill>
                  <a:srgbClr val="FF0000"/>
                </a:solidFill>
              </a:rPr>
              <a:t> (case 1)</a:t>
            </a:r>
          </a:p>
          <a:p>
            <a:r>
              <a:rPr lang="nb-NO" sz="2000" dirty="0" smtClean="0">
                <a:solidFill>
                  <a:srgbClr val="FF0000"/>
                </a:solidFill>
              </a:rPr>
              <a:t>Høy </a:t>
            </a:r>
            <a:r>
              <a:rPr lang="nb-NO" sz="2000" dirty="0" err="1" smtClean="0">
                <a:solidFill>
                  <a:srgbClr val="FF0000"/>
                </a:solidFill>
              </a:rPr>
              <a:t>overtemperatur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763688" y="1988839"/>
            <a:ext cx="2578114" cy="36003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Overtemperatur</a:t>
            </a:r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tilluft</a:t>
            </a:r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6°C</a:t>
            </a:r>
          </a:p>
        </p:txBody>
      </p:sp>
      <p:pic>
        <p:nvPicPr>
          <p:cNvPr id="4098" name="Picture 2" descr="https://anjafysikk.files.wordpress.com/2014/01/zeichen_117-10-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25" y="118131"/>
            <a:ext cx="1800200" cy="16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44657"/>
              </p:ext>
            </p:extLst>
          </p:nvPr>
        </p:nvGraphicFramePr>
        <p:xfrm>
          <a:off x="-5242" y="55097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16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Lufthastighet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2037546" y="1127328"/>
            <a:ext cx="2534454" cy="707886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solidFill>
                  <a:srgbClr val="00B050"/>
                </a:solidFill>
              </a:rPr>
              <a:t>Påvirkning av varmekilder</a:t>
            </a:r>
            <a:endParaRPr lang="nb-NO" sz="2000" dirty="0">
              <a:solidFill>
                <a:srgbClr val="00B050"/>
              </a:solidFill>
            </a:endParaRPr>
          </a:p>
        </p:txBody>
      </p:sp>
      <p:pic>
        <p:nvPicPr>
          <p:cNvPr id="12" name="Picture 2" descr="https://anjafysikk.files.wordpress.com/2014/01/zeichen_117-10-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25" y="118131"/>
            <a:ext cx="1800200" cy="16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82049"/>
              </p:ext>
            </p:extLst>
          </p:nvPr>
        </p:nvGraphicFramePr>
        <p:xfrm>
          <a:off x="-5242" y="55097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17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Lufthastighet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2" descr="https://anjafysikk.files.wordpress.com/2014/01/zeichen_117-10-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25" y="118131"/>
            <a:ext cx="1800200" cy="16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3"/>
          <p:cNvSpPr txBox="1"/>
          <p:nvPr/>
        </p:nvSpPr>
        <p:spPr>
          <a:xfrm>
            <a:off x="4283968" y="2766747"/>
            <a:ext cx="2678470" cy="646331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Høy luftmengde </a:t>
            </a:r>
            <a:r>
              <a:rPr lang="nb-NO" sz="1600" dirty="0" smtClean="0">
                <a:solidFill>
                  <a:srgbClr val="0070C0"/>
                </a:solidFill>
              </a:rPr>
              <a:t>(case3)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Lav </a:t>
            </a:r>
            <a:r>
              <a:rPr lang="nb-NO" dirty="0" err="1" smtClean="0">
                <a:solidFill>
                  <a:srgbClr val="0070C0"/>
                </a:solidFill>
              </a:rPr>
              <a:t>overtemperatur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4283969" y="3573016"/>
            <a:ext cx="2678470" cy="36004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Overtemperatur</a:t>
            </a:r>
            <a:r>
              <a:rPr lang="nb-N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tilluft</a:t>
            </a:r>
            <a:r>
              <a:rPr lang="nb-N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0,5°C</a:t>
            </a:r>
          </a:p>
        </p:txBody>
      </p:sp>
    </p:spTree>
    <p:extLst>
      <p:ext uri="{BB962C8B-B14F-4D97-AF65-F5344CB8AC3E}">
        <p14:creationId xmlns:p14="http://schemas.microsoft.com/office/powerpoint/2010/main" val="20651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3810"/>
              </p:ext>
            </p:extLst>
          </p:nvPr>
        </p:nvGraphicFramePr>
        <p:xfrm>
          <a:off x="-5242" y="55097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18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Lufthastighet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2037546" y="1127328"/>
            <a:ext cx="2534454" cy="707886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>
                <a:solidFill>
                  <a:srgbClr val="00B050"/>
                </a:solidFill>
              </a:rPr>
              <a:t>Påvirkning av varmekilder</a:t>
            </a:r>
            <a:endParaRPr lang="nb-NO" sz="2000" dirty="0">
              <a:solidFill>
                <a:srgbClr val="00B050"/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325360" y="3861048"/>
            <a:ext cx="1793495" cy="576064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Internlaster bidrar til omrøring</a:t>
            </a:r>
            <a:endParaRPr lang="nb-NO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anjafysikk.files.wordpress.com/2014/01/zeichen_117-10-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25" y="118131"/>
            <a:ext cx="1800200" cy="16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46532"/>
              </p:ext>
            </p:extLst>
          </p:nvPr>
        </p:nvGraphicFramePr>
        <p:xfrm>
          <a:off x="-5242" y="55097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19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Lufthastighet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3275856" y="1017319"/>
            <a:ext cx="2736304" cy="70939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nb-NO" sz="2000" dirty="0" smtClean="0">
                <a:solidFill>
                  <a:schemeClr val="tx2"/>
                </a:solidFill>
              </a:rPr>
              <a:t>Normal drift</a:t>
            </a:r>
          </a:p>
          <a:p>
            <a:pPr algn="ctr"/>
            <a:r>
              <a:rPr lang="nb-NO" sz="2000" dirty="0" smtClean="0">
                <a:solidFill>
                  <a:schemeClr val="tx2"/>
                </a:solidFill>
              </a:rPr>
              <a:t>(mild vinterdag)</a:t>
            </a:r>
            <a:endParaRPr lang="nb-NO" sz="2000" dirty="0">
              <a:solidFill>
                <a:schemeClr val="tx2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275856" y="1838609"/>
            <a:ext cx="2736304" cy="36625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Undertemperatur </a:t>
            </a:r>
            <a:r>
              <a:rPr lang="nb-NO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tilluft</a:t>
            </a:r>
            <a:r>
              <a:rPr lang="nb-NO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nb-NO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4°C</a:t>
            </a:r>
            <a:endParaRPr lang="nb-NO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anjafysikk.files.wordpress.com/2014/01/zeichen_117-10-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25" y="118131"/>
            <a:ext cx="1800200" cy="16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68528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468528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2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08562" y="1951062"/>
            <a:ext cx="5772150" cy="4286250"/>
            <a:chOff x="4932278" y="1470221"/>
            <a:chExt cx="5772150" cy="42862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278" y="1470221"/>
              <a:ext cx="5772150" cy="4286250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5796136" y="2996952"/>
              <a:ext cx="12241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8964488" y="2924944"/>
              <a:ext cx="12241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5900" y="1953312"/>
            <a:ext cx="5052090" cy="4284000"/>
            <a:chOff x="125900" y="1484784"/>
            <a:chExt cx="5052090" cy="4284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0" y="1484784"/>
              <a:ext cx="4440022" cy="42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 bwMode="auto">
            <a:xfrm>
              <a:off x="1154454" y="3077238"/>
              <a:ext cx="12241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953854" y="2901544"/>
              <a:ext cx="12241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itre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5471204" cy="1143000"/>
          </a:xfrm>
        </p:spPr>
        <p:txBody>
          <a:bodyPr/>
          <a:lstStyle/>
          <a:p>
            <a:r>
              <a:rPr lang="fr-FR" altLang="nb-NO" sz="2400" dirty="0" err="1">
                <a:solidFill>
                  <a:srgbClr val="003366"/>
                </a:solidFill>
                <a:cs typeface="Arial" charset="0"/>
              </a:rPr>
              <a:t>Får</a:t>
            </a:r>
            <a:r>
              <a:rPr lang="fr-FR" altLang="nb-NO" sz="2400" dirty="0">
                <a:solidFill>
                  <a:srgbClr val="003366"/>
                </a:solidFill>
                <a:cs typeface="Arial" charset="0"/>
              </a:rPr>
              <a:t> man </a:t>
            </a:r>
            <a:r>
              <a:rPr lang="fr-FR" altLang="nb-NO" sz="2400" dirty="0" err="1">
                <a:solidFill>
                  <a:srgbClr val="003366"/>
                </a:solidFill>
                <a:cs typeface="Arial" charset="0"/>
              </a:rPr>
              <a:t>godt</a:t>
            </a:r>
            <a:r>
              <a:rPr lang="fr-FR" altLang="nb-NO" sz="2400" dirty="0">
                <a:solidFill>
                  <a:srgbClr val="003366"/>
                </a:solidFill>
                <a:cs typeface="Arial" charset="0"/>
              </a:rPr>
              <a:t> nok </a:t>
            </a:r>
            <a:r>
              <a:rPr lang="fr-FR" altLang="nb-NO" sz="2400" dirty="0" err="1">
                <a:solidFill>
                  <a:srgbClr val="003366"/>
                </a:solidFill>
                <a:cs typeface="Arial" charset="0"/>
              </a:rPr>
              <a:t>termisk</a:t>
            </a:r>
            <a:r>
              <a:rPr lang="fr-FR" altLang="nb-NO" sz="24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fr-FR" altLang="nb-NO" sz="2400" dirty="0" err="1" smtClean="0">
                <a:solidFill>
                  <a:srgbClr val="003366"/>
                </a:solidFill>
                <a:cs typeface="Arial" charset="0"/>
              </a:rPr>
              <a:t>komfort</a:t>
            </a:r>
            <a:r>
              <a:rPr lang="fr-FR" altLang="nb-NO" sz="2400" dirty="0" smtClean="0">
                <a:solidFill>
                  <a:srgbClr val="003366"/>
                </a:solidFill>
                <a:cs typeface="Arial" charset="0"/>
              </a:rPr>
              <a:t>/</a:t>
            </a:r>
            <a:br>
              <a:rPr lang="fr-FR" altLang="nb-NO" sz="2400" dirty="0" smtClean="0">
                <a:solidFill>
                  <a:srgbClr val="003366"/>
                </a:solidFill>
                <a:cs typeface="Arial" charset="0"/>
              </a:rPr>
            </a:br>
            <a:r>
              <a:rPr lang="fr-FR" altLang="nb-NO" sz="2400" dirty="0" err="1" smtClean="0">
                <a:solidFill>
                  <a:srgbClr val="003366"/>
                </a:solidFill>
                <a:cs typeface="Arial" charset="0"/>
              </a:rPr>
              <a:t>ventilasjonseffektivitet</a:t>
            </a:r>
            <a:r>
              <a:rPr lang="fr-FR" altLang="nb-NO" sz="2400" dirty="0">
                <a:solidFill>
                  <a:srgbClr val="003366"/>
                </a:solidFill>
                <a:cs typeface="Arial" charset="0"/>
              </a:rPr>
              <a:t>?</a:t>
            </a:r>
          </a:p>
        </p:txBody>
      </p:sp>
      <p:sp>
        <p:nvSpPr>
          <p:cNvPr id="23" name="Flèche droite 22"/>
          <p:cNvSpPr/>
          <p:nvPr/>
        </p:nvSpPr>
        <p:spPr bwMode="auto">
          <a:xfrm>
            <a:off x="4211960" y="3766116"/>
            <a:ext cx="1068372" cy="57173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60432" y="4689616"/>
            <a:ext cx="576064" cy="1368152"/>
          </a:xfrm>
          <a:prstGeom prst="rect">
            <a:avLst/>
          </a:prstGeom>
          <a:solidFill>
            <a:schemeClr val="accent1">
              <a:lumMod val="95000"/>
            </a:schemeClr>
          </a:solidFill>
          <a:ln w="9525" cap="flat" cmpd="sng" algn="ctr">
            <a:solidFill>
              <a:schemeClr val="accent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460432" y="2025320"/>
            <a:ext cx="576064" cy="1008112"/>
          </a:xfrm>
          <a:prstGeom prst="rect">
            <a:avLst/>
          </a:prstGeom>
          <a:solidFill>
            <a:schemeClr val="accent1">
              <a:lumMod val="95000"/>
            </a:schemeClr>
          </a:solidFill>
          <a:ln w="9525" cap="flat" cmpd="sng" algn="ctr">
            <a:solidFill>
              <a:schemeClr val="accent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7296556" y="2352841"/>
            <a:ext cx="57606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Bent Arrow 28"/>
          <p:cNvSpPr/>
          <p:nvPr/>
        </p:nvSpPr>
        <p:spPr bwMode="auto">
          <a:xfrm rot="5400000">
            <a:off x="8100392" y="2381641"/>
            <a:ext cx="360040" cy="360040"/>
          </a:xfrm>
          <a:prstGeom prst="bentArrow">
            <a:avLst>
              <a:gd name="adj1" fmla="val 20069"/>
              <a:gd name="adj2" fmla="val 20069"/>
              <a:gd name="adj3" fmla="val 25000"/>
              <a:gd name="adj4" fmla="val 4375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280332" y="2313241"/>
            <a:ext cx="792088" cy="216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6360452" y="2352841"/>
            <a:ext cx="57606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8028384" y="3249456"/>
            <a:ext cx="864096" cy="5523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7884368" y="4821319"/>
            <a:ext cx="864096" cy="5523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6948263" y="2889416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U= 0,78 W/(m</a:t>
            </a:r>
            <a:r>
              <a:rPr lang="en-GB" baseline="30000" dirty="0" smtClean="0"/>
              <a:t>2</a:t>
            </a:r>
            <a:r>
              <a:rPr lang="en-GB" dirty="0" smtClean="0"/>
              <a:t> K)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948264" y="4187301"/>
            <a:ext cx="165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U= 0,14 W/(m</a:t>
            </a:r>
            <a:r>
              <a:rPr lang="en-GB" baseline="30000" dirty="0" smtClean="0"/>
              <a:t>2</a:t>
            </a:r>
            <a:r>
              <a:rPr lang="en-GB" dirty="0" smtClean="0"/>
              <a:t> K)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 bwMode="auto">
          <a:xfrm rot="2700000">
            <a:off x="2681004" y="5104724"/>
            <a:ext cx="1656000" cy="180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 rot="-2700000">
            <a:off x="2703883" y="5102618"/>
            <a:ext cx="1656000" cy="180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36"/>
          <p:cNvSpPr txBox="1"/>
          <p:nvPr/>
        </p:nvSpPr>
        <p:spPr>
          <a:xfrm>
            <a:off x="4564813" y="2568401"/>
            <a:ext cx="3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Oppvarming</a:t>
            </a:r>
            <a:r>
              <a:rPr lang="en-GB" dirty="0" smtClean="0">
                <a:solidFill>
                  <a:srgbClr val="FF0000"/>
                </a:solidFill>
              </a:rPr>
              <a:t> med </a:t>
            </a:r>
            <a:r>
              <a:rPr lang="en-GB" dirty="0" err="1" smtClean="0">
                <a:solidFill>
                  <a:srgbClr val="FF0000"/>
                </a:solidFill>
              </a:rPr>
              <a:t>ventilasjonsluft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04" y="150961"/>
            <a:ext cx="2604036" cy="176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"/>
          <p:cNvSpPr txBox="1"/>
          <p:nvPr/>
        </p:nvSpPr>
        <p:spPr>
          <a:xfrm>
            <a:off x="7596336" y="4365104"/>
            <a:ext cx="937543" cy="123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/>
              <a:t>?</a:t>
            </a:r>
            <a:endParaRPr lang="en-GB" b="1" dirty="0"/>
          </a:p>
        </p:txBody>
      </p:sp>
      <p:sp>
        <p:nvSpPr>
          <p:cNvPr id="40" name="Content Placeholder 1"/>
          <p:cNvSpPr>
            <a:spLocks noGrp="1"/>
          </p:cNvSpPr>
          <p:nvPr>
            <p:ph idx="1"/>
          </p:nvPr>
        </p:nvSpPr>
        <p:spPr>
          <a:xfrm>
            <a:off x="159202" y="2739729"/>
            <a:ext cx="3214639" cy="2452889"/>
          </a:xfrm>
        </p:spPr>
        <p:txBody>
          <a:bodyPr/>
          <a:lstStyle/>
          <a:p>
            <a:r>
              <a:rPr lang="nb-NO" sz="1800" dirty="0" smtClean="0"/>
              <a:t>Vindusfelt : kaldeste punktene</a:t>
            </a:r>
          </a:p>
          <a:p>
            <a:r>
              <a:rPr lang="nb-NO" altLang="nb-NO" sz="1800" dirty="0">
                <a:solidFill>
                  <a:srgbClr val="003366"/>
                </a:solidFill>
                <a:cs typeface="Arial" charset="0"/>
              </a:rPr>
              <a:t>Ett varmeelement under hvert </a:t>
            </a:r>
            <a:r>
              <a:rPr lang="nb-NO" altLang="nb-NO" sz="1800" dirty="0" smtClean="0">
                <a:solidFill>
                  <a:srgbClr val="003366"/>
                </a:solidFill>
                <a:cs typeface="Arial" charset="0"/>
              </a:rPr>
              <a:t>vindu</a:t>
            </a:r>
            <a:endParaRPr lang="nb-NO" sz="1800" dirty="0" smtClean="0"/>
          </a:p>
          <a:p>
            <a:r>
              <a:rPr lang="nb-NO" sz="1800" dirty="0" smtClean="0"/>
              <a:t>To funksjoner: </a:t>
            </a:r>
          </a:p>
          <a:p>
            <a:pPr marL="0" indent="0">
              <a:buNone/>
            </a:pPr>
            <a:r>
              <a:rPr lang="nb-NO" sz="1800" dirty="0" smtClean="0"/>
              <a:t>-unngå trekk/kaldstråling</a:t>
            </a:r>
          </a:p>
          <a:p>
            <a:pPr marL="0" indent="0">
              <a:buNone/>
            </a:pPr>
            <a:r>
              <a:rPr lang="nb-NO" sz="1800" dirty="0" smtClean="0"/>
              <a:t>-oppvarming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1916832"/>
            <a:ext cx="37782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23"/>
            <a:ext cx="5800688" cy="39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3C58D3-1E45-4007-BF78-FEFA0D2D7529}" type="slidenum">
              <a:rPr lang="fr-BE" altLang="nb-NO" sz="1000">
                <a:solidFill>
                  <a:srgbClr val="003366"/>
                </a:solidFill>
              </a:rPr>
              <a:pPr/>
              <a:t>20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35" name="Titre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Ventilasjonseffektivitet</a:t>
            </a:r>
            <a:r>
              <a:rPr lang="en-US" altLang="nb-NO" sz="3200" dirty="0" smtClean="0">
                <a:solidFill>
                  <a:srgbClr val="002060"/>
                </a:solidFill>
              </a:rPr>
              <a:t>: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sporgasstest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64112"/>
              </p:ext>
            </p:extLst>
          </p:nvPr>
        </p:nvGraphicFramePr>
        <p:xfrm>
          <a:off x="755576" y="4576407"/>
          <a:ext cx="7912163" cy="1135380"/>
        </p:xfrm>
        <a:graphic>
          <a:graphicData uri="http://schemas.openxmlformats.org/drawingml/2006/table">
            <a:tbl>
              <a:tblPr/>
              <a:tblGrid>
                <a:gridCol w="1378013"/>
                <a:gridCol w="849306"/>
                <a:gridCol w="1404944"/>
                <a:gridCol w="849306"/>
                <a:gridCol w="1366844"/>
                <a:gridCol w="206375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Lav luftmengde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Høy luftmengde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Normal </a:t>
                      </a:r>
                      <a:r>
                        <a:rPr lang="nb-NO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drift</a:t>
                      </a:r>
                    </a:p>
                    <a:p>
                      <a:pPr algn="ctr" fontAlgn="ctr"/>
                      <a:r>
                        <a:rPr lang="nb-NO" sz="18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(undertemperatur</a:t>
                      </a:r>
                      <a:r>
                        <a:rPr lang="nb-NO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nb-NO" sz="1800" b="1" i="0" u="none" strike="noStrike" dirty="0">
                        <a:solidFill>
                          <a:srgbClr val="1F497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Høy </a:t>
                      </a:r>
                      <a:r>
                        <a:rPr lang="nb-NO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overtemperatur</a:t>
                      </a:r>
                      <a:endParaRPr lang="nb-NO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Lav </a:t>
                      </a:r>
                      <a:r>
                        <a:rPr lang="nb-NO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overtemperatur</a:t>
                      </a:r>
                      <a:endParaRPr lang="nb-NO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Varmekilder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23528" y="5875357"/>
            <a:ext cx="7848872" cy="4470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b-NO" dirty="0" smtClean="0"/>
              <a:t>God ventilasjonseffektivitet når kontoret er i bruk</a:t>
            </a:r>
            <a:endParaRPr lang="nb-NO" sz="2800" kern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211960" y="1704871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Beskriver hvor raskt luften skiftes </a:t>
            </a:r>
            <a:r>
              <a:rPr lang="nb-NO" sz="2400" dirty="0" smtClean="0"/>
              <a:t>ut</a:t>
            </a:r>
            <a:endParaRPr lang="en-US" sz="2400" dirty="0">
              <a:solidFill>
                <a:srgbClr val="003366"/>
              </a:solidFill>
            </a:endParaRPr>
          </a:p>
          <a:p>
            <a:r>
              <a:rPr lang="en-US" sz="2400" dirty="0" smtClean="0">
                <a:solidFill>
                  <a:srgbClr val="003366"/>
                </a:solidFill>
              </a:rPr>
              <a:t>ε  </a:t>
            </a:r>
            <a:r>
              <a:rPr lang="en-US" sz="2400" dirty="0">
                <a:solidFill>
                  <a:srgbClr val="003366"/>
                </a:solidFill>
              </a:rPr>
              <a:t>&lt; 5</a:t>
            </a:r>
            <a:r>
              <a:rPr lang="en-US" sz="2400" dirty="0" smtClean="0">
                <a:solidFill>
                  <a:srgbClr val="003366"/>
                </a:solidFill>
              </a:rPr>
              <a:t>0</a:t>
            </a:r>
            <a:r>
              <a:rPr lang="en-US" sz="2400" dirty="0">
                <a:solidFill>
                  <a:srgbClr val="003366"/>
                </a:solidFill>
              </a:rPr>
              <a:t>% </a:t>
            </a:r>
            <a:r>
              <a:rPr lang="en-US" sz="2400" dirty="0" err="1" smtClean="0">
                <a:solidFill>
                  <a:srgbClr val="003366"/>
                </a:solidFill>
              </a:rPr>
              <a:t>kortslutning</a:t>
            </a:r>
            <a:endParaRPr lang="en-US" sz="2400" dirty="0">
              <a:solidFill>
                <a:srgbClr val="003366"/>
              </a:solidFill>
            </a:endParaRPr>
          </a:p>
          <a:p>
            <a:r>
              <a:rPr lang="en-US" sz="2400" dirty="0">
                <a:solidFill>
                  <a:srgbClr val="003366"/>
                </a:solidFill>
              </a:rPr>
              <a:t>    = 5</a:t>
            </a:r>
            <a:r>
              <a:rPr lang="en-US" sz="2400" dirty="0" smtClean="0">
                <a:solidFill>
                  <a:srgbClr val="003366"/>
                </a:solidFill>
              </a:rPr>
              <a:t>0</a:t>
            </a:r>
            <a:r>
              <a:rPr lang="en-US" sz="2400" dirty="0">
                <a:solidFill>
                  <a:srgbClr val="003366"/>
                </a:solidFill>
              </a:rPr>
              <a:t>% </a:t>
            </a:r>
            <a:r>
              <a:rPr lang="en-US" sz="2400" dirty="0" err="1" smtClean="0">
                <a:solidFill>
                  <a:srgbClr val="003366"/>
                </a:solidFill>
              </a:rPr>
              <a:t>perfekt</a:t>
            </a:r>
            <a:r>
              <a:rPr lang="en-US" sz="2400" dirty="0" smtClean="0">
                <a:solidFill>
                  <a:srgbClr val="003366"/>
                </a:solidFill>
              </a:rPr>
              <a:t> </a:t>
            </a:r>
            <a:r>
              <a:rPr lang="en-US" sz="2400" dirty="0" err="1" smtClean="0">
                <a:solidFill>
                  <a:srgbClr val="003366"/>
                </a:solidFill>
              </a:rPr>
              <a:t>omrøring</a:t>
            </a:r>
            <a:endParaRPr lang="en-US" sz="2400" dirty="0">
              <a:solidFill>
                <a:srgbClr val="003366"/>
              </a:solidFill>
            </a:endParaRPr>
          </a:p>
          <a:p>
            <a:r>
              <a:rPr lang="en-US" sz="2400" dirty="0">
                <a:solidFill>
                  <a:srgbClr val="003366"/>
                </a:solidFill>
              </a:rPr>
              <a:t>    &gt; 5</a:t>
            </a:r>
            <a:r>
              <a:rPr lang="en-US" sz="2400" dirty="0" smtClean="0">
                <a:solidFill>
                  <a:srgbClr val="003366"/>
                </a:solidFill>
              </a:rPr>
              <a:t>0</a:t>
            </a:r>
            <a:r>
              <a:rPr lang="en-US" sz="2400" dirty="0">
                <a:solidFill>
                  <a:srgbClr val="003366"/>
                </a:solidFill>
              </a:rPr>
              <a:t>% </a:t>
            </a:r>
            <a:r>
              <a:rPr lang="en-US" sz="2400" dirty="0" err="1" smtClean="0">
                <a:solidFill>
                  <a:srgbClr val="003366"/>
                </a:solidFill>
              </a:rPr>
              <a:t>fortrengninsventilasjon</a:t>
            </a:r>
            <a:endParaRPr lang="en-US" sz="2400" dirty="0" smtClean="0">
              <a:solidFill>
                <a:srgbClr val="003366"/>
              </a:solidFill>
            </a:endParaRPr>
          </a:p>
          <a:p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21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Trekk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nær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vindu</a:t>
            </a:r>
            <a:r>
              <a:rPr lang="en-US" altLang="nb-NO" sz="3200" dirty="0" smtClean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7" y="1334749"/>
            <a:ext cx="3960376" cy="51206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59771"/>
            <a:ext cx="3657600" cy="2743200"/>
          </a:xfrm>
          <a:prstGeom prst="rect">
            <a:avLst/>
          </a:prstGeom>
        </p:spPr>
      </p:pic>
      <p:grpSp>
        <p:nvGrpSpPr>
          <p:cNvPr id="11" name="Group 6"/>
          <p:cNvGrpSpPr>
            <a:grpSpLocks noChangeAspect="1"/>
          </p:cNvGrpSpPr>
          <p:nvPr/>
        </p:nvGrpSpPr>
        <p:grpSpPr>
          <a:xfrm>
            <a:off x="5341924" y="3057068"/>
            <a:ext cx="4556152" cy="3383280"/>
            <a:chOff x="4932278" y="1470221"/>
            <a:chExt cx="5772150" cy="42862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278" y="1470221"/>
              <a:ext cx="5772150" cy="4286250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11"/>
            <p:cNvSpPr/>
            <p:nvPr/>
          </p:nvSpPr>
          <p:spPr bwMode="auto">
            <a:xfrm>
              <a:off x="7020272" y="1872000"/>
              <a:ext cx="576064" cy="14401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Bent Arrow 4"/>
            <p:cNvSpPr/>
            <p:nvPr/>
          </p:nvSpPr>
          <p:spPr bwMode="auto">
            <a:xfrm rot="5400000">
              <a:off x="7884368" y="1900800"/>
              <a:ext cx="360040" cy="360040"/>
            </a:xfrm>
            <a:prstGeom prst="bentArrow">
              <a:avLst>
                <a:gd name="adj1" fmla="val 20069"/>
                <a:gd name="adj2" fmla="val 20069"/>
                <a:gd name="adj3" fmla="val 25000"/>
                <a:gd name="adj4" fmla="val 4375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7056643" y="2500445"/>
              <a:ext cx="11877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 smtClean="0"/>
                <a:t>?</a:t>
              </a:r>
              <a:endParaRPr lang="en-GB" b="1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04048" y="1832400"/>
              <a:ext cx="792088" cy="216000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ight Arrow 3"/>
            <p:cNvSpPr/>
            <p:nvPr/>
          </p:nvSpPr>
          <p:spPr bwMode="auto">
            <a:xfrm>
              <a:off x="6084168" y="1872000"/>
              <a:ext cx="576064" cy="14401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796136" y="2996952"/>
              <a:ext cx="12241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964488" y="2924944"/>
              <a:ext cx="12241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Ellipse 21"/>
          <p:cNvSpPr/>
          <p:nvPr/>
        </p:nvSpPr>
        <p:spPr>
          <a:xfrm>
            <a:off x="6844319" y="4886230"/>
            <a:ext cx="1200871" cy="1118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162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65156"/>
              </p:ext>
            </p:extLst>
          </p:nvPr>
        </p:nvGraphicFramePr>
        <p:xfrm>
          <a:off x="0" y="0"/>
          <a:ext cx="9286875" cy="606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091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FF61BA-AEF6-4B59-BB11-300498E73CAB}" type="slidenum">
              <a:rPr lang="fr-BE" altLang="nb-NO" sz="1000">
                <a:solidFill>
                  <a:srgbClr val="003366"/>
                </a:solidFill>
              </a:rPr>
              <a:pPr/>
              <a:t>22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457200" y="26408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Trekk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04274" y="6021288"/>
            <a:ext cx="8136904" cy="40707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b-NO" sz="2200" dirty="0" smtClean="0"/>
              <a:t>Trekkindeks </a:t>
            </a:r>
            <a:r>
              <a:rPr lang="nb-NO" sz="2200" dirty="0"/>
              <a:t>&lt; </a:t>
            </a:r>
            <a:r>
              <a:rPr lang="nb-NO" sz="2200" dirty="0" smtClean="0"/>
              <a:t>10% </a:t>
            </a:r>
            <a:r>
              <a:rPr lang="nb-NO" sz="2200" dirty="0"/>
              <a:t>: </a:t>
            </a:r>
            <a:r>
              <a:rPr lang="nb-NO" sz="2200" dirty="0" smtClean="0"/>
              <a:t>ikke noe ubehag fra trekk (ISO 7730)</a:t>
            </a:r>
          </a:p>
        </p:txBody>
      </p:sp>
    </p:spTree>
    <p:extLst>
      <p:ext uri="{BB962C8B-B14F-4D97-AF65-F5344CB8AC3E}">
        <p14:creationId xmlns:p14="http://schemas.microsoft.com/office/powerpoint/2010/main" val="27974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8147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fr-FR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/>
          </a:p>
          <a:p>
            <a:pPr marL="0" indent="0"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None/>
              <a:defRPr/>
            </a:pPr>
            <a:endParaRPr lang="fr-FR" sz="2400" dirty="0"/>
          </a:p>
          <a:p>
            <a:pPr marL="0" indent="0" fontAlgn="auto">
              <a:spcAft>
                <a:spcPts val="0"/>
              </a:spcAft>
              <a:buClr>
                <a:schemeClr val="accent6"/>
              </a:buClr>
              <a:buFont typeface="Arial" pitchFamily="34" charset="0"/>
              <a:buNone/>
              <a:defRPr/>
            </a:pPr>
            <a:endParaRPr lang="fr-FR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92100" y="1773238"/>
            <a:ext cx="86725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Clr>
                <a:srgbClr val="A98D63"/>
              </a:buClr>
              <a:defRPr/>
            </a:pPr>
            <a:endParaRPr lang="fr-FR" sz="2400" dirty="0" smtClean="0"/>
          </a:p>
          <a:p>
            <a:pPr marL="342900" indent="-342900" eaLnBrk="0" hangingPunct="0">
              <a:buClr>
                <a:srgbClr val="A98D63"/>
              </a:buClr>
              <a:buFont typeface="Arial" pitchFamily="34" charset="0"/>
              <a:buChar char="•"/>
              <a:defRPr/>
            </a:pPr>
            <a:endParaRPr lang="fr-FR" sz="2400" b="1" dirty="0"/>
          </a:p>
        </p:txBody>
      </p:sp>
      <p:sp>
        <p:nvSpPr>
          <p:cNvPr id="80911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FF61BA-AEF6-4B59-BB11-300498E73CAB}" type="slidenum">
              <a:rPr lang="fr-BE" altLang="nb-NO" sz="1000">
                <a:solidFill>
                  <a:srgbClr val="003366"/>
                </a:solidFill>
              </a:rPr>
              <a:pPr/>
              <a:t>23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98979"/>
              </p:ext>
            </p:extLst>
          </p:nvPr>
        </p:nvGraphicFramePr>
        <p:xfrm>
          <a:off x="240793" y="2132856"/>
          <a:ext cx="8723821" cy="1744980"/>
        </p:xfrm>
        <a:graphic>
          <a:graphicData uri="http://schemas.openxmlformats.org/drawingml/2006/table">
            <a:tbl>
              <a:tblPr/>
              <a:tblGrid>
                <a:gridCol w="2963055"/>
                <a:gridCol w="1002828"/>
                <a:gridCol w="1013396"/>
                <a:gridCol w="2016224"/>
                <a:gridCol w="819184"/>
                <a:gridCol w="909134"/>
              </a:tblGrid>
              <a:tr h="739140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 luftmengde</a:t>
                      </a:r>
                    </a:p>
                    <a:p>
                      <a:pPr algn="l" fontAlgn="b"/>
                      <a:r>
                        <a:rPr lang="nb-N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Høy </a:t>
                      </a:r>
                      <a:r>
                        <a:rPr lang="nb-NO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overtemperatur</a:t>
                      </a:r>
                      <a:endParaRPr lang="nb-NO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drift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(undertemperatur)</a:t>
                      </a:r>
                    </a:p>
                  </a:txBody>
                  <a:tcPr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Høy luftmengde</a:t>
                      </a:r>
                    </a:p>
                    <a:p>
                      <a:pPr algn="l" fontAlgn="b"/>
                      <a:r>
                        <a:rPr lang="nb-NO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 </a:t>
                      </a:r>
                      <a:r>
                        <a:rPr lang="nb-NO" sz="16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overtemperatur</a:t>
                      </a:r>
                      <a:endParaRPr lang="nb-NO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Varmekilder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På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5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Stratifisering &lt;4,2°C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Lufthastighet ≤0,15m/s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Ventilasjonseffektivitet </a:t>
                      </a:r>
                      <a:r>
                        <a:rPr lang="nb-N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50%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nb-NO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4293096"/>
            <a:ext cx="7993013" cy="1800200"/>
          </a:xfrm>
        </p:spPr>
        <p:txBody>
          <a:bodyPr/>
          <a:lstStyle/>
          <a:p>
            <a:r>
              <a:rPr lang="en-GB" sz="2200" dirty="0" smtClean="0"/>
              <a:t>God </a:t>
            </a:r>
            <a:r>
              <a:rPr lang="en-GB" sz="2200" dirty="0" err="1" smtClean="0"/>
              <a:t>termisk</a:t>
            </a:r>
            <a:r>
              <a:rPr lang="en-GB" sz="2200" dirty="0" smtClean="0"/>
              <a:t> </a:t>
            </a:r>
            <a:r>
              <a:rPr lang="en-GB" sz="2200" dirty="0" err="1" smtClean="0"/>
              <a:t>komfort</a:t>
            </a:r>
            <a:endParaRPr lang="en-GB" sz="2200" dirty="0" smtClean="0"/>
          </a:p>
          <a:p>
            <a:r>
              <a:rPr lang="en-GB" sz="2200" dirty="0" smtClean="0"/>
              <a:t>Ingen fare for </a:t>
            </a:r>
            <a:r>
              <a:rPr lang="en-GB" sz="2200" dirty="0" err="1" smtClean="0"/>
              <a:t>trekk</a:t>
            </a:r>
            <a:r>
              <a:rPr lang="en-GB" sz="2200" dirty="0" smtClean="0"/>
              <a:t> </a:t>
            </a:r>
          </a:p>
          <a:p>
            <a:r>
              <a:rPr lang="en-GB" sz="2200" dirty="0" smtClean="0"/>
              <a:t>God </a:t>
            </a:r>
            <a:r>
              <a:rPr lang="en-GB" sz="2200" dirty="0" err="1" smtClean="0"/>
              <a:t>ventilasjonseffektivitet</a:t>
            </a:r>
            <a:r>
              <a:rPr lang="en-GB" sz="2200" dirty="0" smtClean="0"/>
              <a:t> under </a:t>
            </a:r>
            <a:r>
              <a:rPr lang="en-GB" sz="2200" dirty="0" err="1" smtClean="0"/>
              <a:t>alle</a:t>
            </a:r>
            <a:r>
              <a:rPr lang="en-GB" sz="2200" dirty="0" smtClean="0"/>
              <a:t> </a:t>
            </a:r>
            <a:r>
              <a:rPr lang="en-GB" sz="2200" dirty="0" err="1" smtClean="0"/>
              <a:t>tilfeller</a:t>
            </a:r>
            <a:r>
              <a:rPr lang="en-GB" sz="2200" dirty="0" smtClean="0"/>
              <a:t> </a:t>
            </a:r>
            <a:r>
              <a:rPr lang="en-GB" sz="2200" dirty="0" err="1" smtClean="0"/>
              <a:t>når</a:t>
            </a:r>
            <a:r>
              <a:rPr lang="en-GB" sz="2200" dirty="0" smtClean="0"/>
              <a:t> </a:t>
            </a:r>
            <a:r>
              <a:rPr lang="en-GB" sz="2200" dirty="0" err="1" smtClean="0"/>
              <a:t>kontoret</a:t>
            </a:r>
            <a:r>
              <a:rPr lang="en-GB" sz="2200" dirty="0" smtClean="0"/>
              <a:t> </a:t>
            </a:r>
            <a:r>
              <a:rPr lang="en-GB" sz="2200" dirty="0" err="1" smtClean="0"/>
              <a:t>er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</a:t>
            </a:r>
            <a:r>
              <a:rPr lang="en-GB" sz="2200" dirty="0" err="1" smtClean="0"/>
              <a:t>bruk</a:t>
            </a:r>
            <a:r>
              <a:rPr lang="en-GB" sz="2200" dirty="0" smtClean="0"/>
              <a:t>, </a:t>
            </a:r>
            <a:r>
              <a:rPr lang="en-GB" sz="2200" dirty="0" err="1" smtClean="0"/>
              <a:t>dvs</a:t>
            </a:r>
            <a:r>
              <a:rPr lang="en-GB" sz="2200" dirty="0" smtClean="0"/>
              <a:t>. med </a:t>
            </a:r>
            <a:r>
              <a:rPr lang="en-GB" sz="2200" dirty="0" err="1" smtClean="0"/>
              <a:t>internelaster</a:t>
            </a:r>
            <a:r>
              <a:rPr lang="en-GB" sz="2200" dirty="0" smtClean="0"/>
              <a:t> (</a:t>
            </a:r>
            <a:r>
              <a:rPr lang="en-GB" sz="2200" dirty="0" err="1" smtClean="0"/>
              <a:t>ansatt</a:t>
            </a:r>
            <a:r>
              <a:rPr lang="en-GB" sz="2200" dirty="0" smtClean="0"/>
              <a:t>, </a:t>
            </a:r>
            <a:r>
              <a:rPr lang="en-GB" sz="2200" dirty="0" err="1" smtClean="0"/>
              <a:t>lys</a:t>
            </a:r>
            <a:r>
              <a:rPr lang="en-GB" sz="2200" dirty="0" smtClean="0"/>
              <a:t>, PC)</a:t>
            </a:r>
            <a:endParaRPr lang="en-GB" sz="2200" dirty="0"/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Oppsummering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målinger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80789"/>
            <a:ext cx="8281044" cy="45958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Kan</a:t>
            </a:r>
            <a:r>
              <a:rPr lang="en-GB" dirty="0" smtClean="0"/>
              <a:t> vi </a:t>
            </a:r>
            <a:r>
              <a:rPr lang="en-GB" dirty="0" err="1" smtClean="0"/>
              <a:t>objektivt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at </a:t>
            </a:r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går</a:t>
            </a:r>
            <a:r>
              <a:rPr lang="en-GB" dirty="0" smtClean="0"/>
              <a:t> bra?</a:t>
            </a:r>
            <a:endParaRPr lang="en-GB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4873"/>
            <a:ext cx="1448365" cy="1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5330990" y="1751162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Kravene i NS-ISO 7730 er </a:t>
            </a:r>
            <a:r>
              <a:rPr lang="nb-NO" dirty="0" err="1"/>
              <a:t>oppfyllt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42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3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Forsøk</a:t>
            </a:r>
            <a:r>
              <a:rPr lang="en-US" altLang="nb-NO" sz="3200" dirty="0" smtClean="0">
                <a:solidFill>
                  <a:srgbClr val="002060"/>
                </a:solidFill>
              </a:rPr>
              <a:t> </a:t>
            </a:r>
            <a:r>
              <a:rPr lang="en-US" altLang="nb-NO" sz="3200" dirty="0" err="1">
                <a:solidFill>
                  <a:srgbClr val="002060"/>
                </a:solidFill>
              </a:rPr>
              <a:t>f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eltlab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410" y="1628800"/>
            <a:ext cx="8238062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Vi </a:t>
            </a:r>
            <a:r>
              <a:rPr lang="nb-NO" sz="2400" dirty="0" smtClean="0"/>
              <a:t>ønsket </a:t>
            </a:r>
            <a:r>
              <a:rPr lang="nb-NO" sz="2400" dirty="0" smtClean="0"/>
              <a:t>å undersøke nærmere: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Temperaturgradienten </a:t>
            </a:r>
            <a:r>
              <a:rPr lang="nb-NO" sz="2400" dirty="0" smtClean="0"/>
              <a:t>i rommet </a:t>
            </a:r>
            <a:endParaRPr lang="nb-N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rgbClr val="003366"/>
                </a:solidFill>
              </a:rPr>
              <a:t>Trekkfare</a:t>
            </a:r>
            <a:r>
              <a:rPr lang="nb-NO" sz="2400" dirty="0">
                <a:solidFill>
                  <a:srgbClr val="003366"/>
                </a:solidFill>
              </a:rPr>
              <a:t> i 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3366"/>
                </a:solidFill>
              </a:rPr>
              <a:t>Ventilasjonseffektivitet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3366"/>
                </a:solidFill>
              </a:rPr>
              <a:t>Fare </a:t>
            </a:r>
            <a:r>
              <a:rPr lang="nb-NO" sz="2400" dirty="0" smtClean="0">
                <a:solidFill>
                  <a:srgbClr val="003366"/>
                </a:solidFill>
              </a:rPr>
              <a:t>for </a:t>
            </a:r>
            <a:r>
              <a:rPr lang="nb-NO" sz="2400" dirty="0" err="1" smtClean="0">
                <a:solidFill>
                  <a:srgbClr val="003366"/>
                </a:solidFill>
              </a:rPr>
              <a:t>kaldras</a:t>
            </a:r>
            <a:r>
              <a:rPr lang="nb-NO" sz="2400" dirty="0" smtClean="0">
                <a:solidFill>
                  <a:srgbClr val="003366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3366"/>
              </a:solidFill>
            </a:endParaRPr>
          </a:p>
          <a:p>
            <a:pPr marL="800100" lvl="1" indent="-342900">
              <a:buFontTx/>
              <a:buChar char="-"/>
            </a:pPr>
            <a:endParaRPr lang="nb-NO" sz="2400" dirty="0" smtClean="0">
              <a:solidFill>
                <a:srgbClr val="0033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Studerte case </a:t>
            </a:r>
            <a:r>
              <a:rPr lang="nb-NO" sz="2400" dirty="0" smtClean="0"/>
              <a:t>ved konstante </a:t>
            </a:r>
            <a:r>
              <a:rPr lang="nb-NO" sz="2400" dirty="0" smtClean="0"/>
              <a:t>forhold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3366"/>
                </a:solidFill>
              </a:rPr>
              <a:t>Målinger er foretatt februar 2014</a:t>
            </a:r>
            <a:endParaRPr lang="nb-NO" sz="2400" dirty="0">
              <a:solidFill>
                <a:srgbClr val="003366"/>
              </a:solidFill>
            </a:endParaRPr>
          </a:p>
          <a:p>
            <a:endParaRPr lang="en-US" sz="2400" dirty="0" smtClean="0">
              <a:solidFill>
                <a:srgbClr val="003366"/>
              </a:solidFill>
            </a:endParaRPr>
          </a:p>
          <a:p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4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nb-NO" sz="2400" dirty="0" err="1" smtClean="0">
                <a:solidFill>
                  <a:srgbClr val="002060"/>
                </a:solidFill>
              </a:rPr>
              <a:t>Forsøk</a:t>
            </a:r>
            <a:endParaRPr lang="en-US" altLang="nb-NO" sz="2400" dirty="0" smtClean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7466" y="1340768"/>
            <a:ext cx="2534454" cy="10156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Case 1 og 2</a:t>
            </a:r>
          </a:p>
          <a:p>
            <a:r>
              <a:rPr lang="nb-NO" sz="2000" dirty="0" smtClean="0">
                <a:solidFill>
                  <a:srgbClr val="FF0000"/>
                </a:solidFill>
              </a:rPr>
              <a:t>Lav luftmengde</a:t>
            </a:r>
          </a:p>
          <a:p>
            <a:r>
              <a:rPr lang="nb-NO" sz="2000" dirty="0" smtClean="0">
                <a:solidFill>
                  <a:srgbClr val="FF0000"/>
                </a:solidFill>
              </a:rPr>
              <a:t>Høy </a:t>
            </a:r>
            <a:r>
              <a:rPr lang="nb-NO" sz="2000" dirty="0" err="1" smtClean="0">
                <a:solidFill>
                  <a:srgbClr val="FF0000"/>
                </a:solidFill>
              </a:rPr>
              <a:t>overtemperatur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9852" y="1343193"/>
            <a:ext cx="2534454" cy="1015663"/>
          </a:xfrm>
          <a:prstGeom prst="rect">
            <a:avLst/>
          </a:prstGeom>
          <a:noFill/>
          <a:ln w="22225"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002A56">
                    <a:lumMod val="75000"/>
                    <a:lumOff val="25000"/>
                  </a:srgbClr>
                </a:solidFill>
              </a:rPr>
              <a:t>Case 3 og 4</a:t>
            </a:r>
          </a:p>
          <a:p>
            <a:r>
              <a:rPr lang="nb-NO" sz="2000" dirty="0" smtClean="0">
                <a:solidFill>
                  <a:srgbClr val="002A56">
                    <a:lumMod val="75000"/>
                    <a:lumOff val="25000"/>
                  </a:srgbClr>
                </a:solidFill>
              </a:rPr>
              <a:t>Høy luftmengde</a:t>
            </a:r>
          </a:p>
          <a:p>
            <a:r>
              <a:rPr lang="nb-NO" sz="2000" dirty="0" smtClean="0">
                <a:solidFill>
                  <a:srgbClr val="002A56">
                    <a:lumMod val="75000"/>
                    <a:lumOff val="25000"/>
                  </a:srgbClr>
                </a:solidFill>
              </a:rPr>
              <a:t>Lav </a:t>
            </a:r>
            <a:r>
              <a:rPr lang="nb-NO" sz="2000" dirty="0" err="1" smtClean="0">
                <a:solidFill>
                  <a:srgbClr val="002A56">
                    <a:lumMod val="75000"/>
                    <a:lumOff val="25000"/>
                  </a:srgbClr>
                </a:solidFill>
              </a:rPr>
              <a:t>overtemperatur</a:t>
            </a:r>
            <a:endParaRPr lang="nb-NO" sz="2000" dirty="0">
              <a:solidFill>
                <a:srgbClr val="002A56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7466" y="2276872"/>
            <a:ext cx="3614574" cy="400110"/>
            <a:chOff x="813410" y="2932131"/>
            <a:chExt cx="3614574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1259632" y="2932131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solidFill>
                    <a:srgbClr val="FF0000"/>
                  </a:solidFill>
                </a:rPr>
                <a:t>Kortslutning ?</a:t>
              </a:r>
              <a:endParaRPr lang="nb-NO" sz="2000" dirty="0">
                <a:solidFill>
                  <a:srgbClr val="FF0000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 bwMode="auto">
            <a:xfrm>
              <a:off x="813410" y="3042186"/>
              <a:ext cx="360000" cy="1800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 smtClean="0">
                <a:solidFill>
                  <a:srgbClr val="003366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9882" y="2356431"/>
            <a:ext cx="1800200" cy="400110"/>
            <a:chOff x="813410" y="2932131"/>
            <a:chExt cx="3614574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1259632" y="2932131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>
                  <a:solidFill>
                    <a:srgbClr val="002A56">
                      <a:lumMod val="75000"/>
                      <a:lumOff val="25000"/>
                    </a:srgbClr>
                  </a:solidFill>
                </a:rPr>
                <a:t>Trekk ?</a:t>
              </a:r>
              <a:endParaRPr lang="nb-NO" sz="2000" dirty="0">
                <a:solidFill>
                  <a:srgbClr val="002A5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813410" y="3042186"/>
              <a:ext cx="360000" cy="180000"/>
            </a:xfrm>
            <a:prstGeom prst="rightArrow">
              <a:avLst/>
            </a:prstGeom>
            <a:solidFill>
              <a:schemeClr val="accent4">
                <a:lumMod val="75000"/>
                <a:lumOff val="25000"/>
              </a:schemeClr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b-NO" sz="2000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27306" y="5445222"/>
            <a:ext cx="3773364" cy="646331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B050"/>
                </a:solidFill>
              </a:rPr>
              <a:t>Påvirkning av </a:t>
            </a:r>
            <a:r>
              <a:rPr lang="nb-NO" dirty="0" err="1" smtClean="0">
                <a:solidFill>
                  <a:srgbClr val="00B050"/>
                </a:solidFill>
              </a:rPr>
              <a:t>varmebelastningner</a:t>
            </a:r>
            <a:r>
              <a:rPr lang="nb-NO" dirty="0" smtClean="0">
                <a:solidFill>
                  <a:srgbClr val="00B050"/>
                </a:solidFill>
              </a:rPr>
              <a:t>? (Pc, lys, person)</a:t>
            </a:r>
            <a:endParaRPr lang="nb-NO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03802"/>
              </p:ext>
            </p:extLst>
          </p:nvPr>
        </p:nvGraphicFramePr>
        <p:xfrm>
          <a:off x="397974" y="2924944"/>
          <a:ext cx="8696332" cy="2114539"/>
        </p:xfrm>
        <a:graphic>
          <a:graphicData uri="http://schemas.openxmlformats.org/drawingml/2006/table">
            <a:tbl>
              <a:tblPr/>
              <a:tblGrid>
                <a:gridCol w="1962078"/>
                <a:gridCol w="915804"/>
                <a:gridCol w="864096"/>
                <a:gridCol w="1008112"/>
                <a:gridCol w="936104"/>
                <a:gridCol w="936104"/>
                <a:gridCol w="1008112"/>
                <a:gridCol w="1065922"/>
              </a:tblGrid>
              <a:tr h="2773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Grenseverdier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Case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Case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Case 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Case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Case 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8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Luftmengde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l/s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8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Tilluftstemperatur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°C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8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Overtemperatur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Δ</a:t>
                      </a:r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°C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0,8</a:t>
                      </a:r>
                      <a:endParaRPr lang="nb-NO" sz="1400" b="1" i="0" u="none" strike="noStrike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8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Utetemperatur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</a:t>
                      </a:r>
                      <a:r>
                        <a:rPr lang="nb-NO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ute</a:t>
                      </a:r>
                      <a:endParaRPr lang="nb-NO" sz="1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°C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-4,8 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-7,0 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-2,9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-1,8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8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Effekt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nb-NO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W/m2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17"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Varmebelastninger</a:t>
                      </a:r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W/m2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15077" y="1339624"/>
            <a:ext cx="2534454" cy="1004654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 </a:t>
            </a:r>
            <a:r>
              <a:rPr lang="nb-NO" sz="2000" dirty="0" smtClean="0">
                <a:solidFill>
                  <a:srgbClr val="7030A0"/>
                </a:solidFill>
              </a:rPr>
              <a:t>Case 5</a:t>
            </a:r>
          </a:p>
          <a:p>
            <a:r>
              <a:rPr lang="nb-NO" sz="2000" dirty="0" smtClean="0">
                <a:solidFill>
                  <a:srgbClr val="7030A0"/>
                </a:solidFill>
              </a:rPr>
              <a:t>Normal drift</a:t>
            </a:r>
          </a:p>
          <a:p>
            <a:r>
              <a:rPr lang="nb-NO" sz="2000" dirty="0" smtClean="0">
                <a:solidFill>
                  <a:srgbClr val="7030A0"/>
                </a:solidFill>
              </a:rPr>
              <a:t>(mild vinterdag)</a:t>
            </a:r>
            <a:endParaRPr lang="nb-NO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5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158824" y="53752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Cellekontoret</a:t>
            </a:r>
            <a:r>
              <a:rPr lang="en-US" altLang="nb-NO" sz="3200" dirty="0" smtClean="0">
                <a:solidFill>
                  <a:srgbClr val="002060"/>
                </a:solidFill>
              </a:rPr>
              <a:t> (</a:t>
            </a:r>
            <a:r>
              <a:rPr lang="nb-NO" sz="3200" b="0" i="1" dirty="0" smtClean="0">
                <a:latin typeface="Times New Roman"/>
                <a:cs typeface="Times New Roman"/>
              </a:rPr>
              <a:t>~</a:t>
            </a:r>
            <a:r>
              <a:rPr lang="en-US" sz="3200" dirty="0" smtClean="0">
                <a:solidFill>
                  <a:srgbClr val="002060"/>
                </a:solidFill>
              </a:rPr>
              <a:t>10m</a:t>
            </a:r>
            <a:r>
              <a:rPr lang="en-US" altLang="nb-NO" sz="3200" baseline="30000" dirty="0" smtClean="0">
                <a:solidFill>
                  <a:srgbClr val="002060"/>
                </a:solidFill>
              </a:rPr>
              <a:t>2</a:t>
            </a:r>
            <a:r>
              <a:rPr lang="en-US" altLang="nb-NO" sz="3200" dirty="0" smtClean="0">
                <a:solidFill>
                  <a:srgbClr val="002060"/>
                </a:solidFill>
              </a:rPr>
              <a:t>)</a:t>
            </a:r>
            <a:br>
              <a:rPr lang="en-US" altLang="nb-NO" sz="3200" dirty="0" smtClean="0">
                <a:solidFill>
                  <a:srgbClr val="002060"/>
                </a:solidFill>
              </a:rPr>
            </a:br>
            <a:r>
              <a:rPr lang="nb-NO" sz="2000" b="0" i="1" dirty="0"/>
              <a:t>2.70 </a:t>
            </a:r>
            <a:r>
              <a:rPr lang="nb-NO" sz="2000" b="0" i="1" dirty="0" smtClean="0"/>
              <a:t>m takhøyde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pic>
        <p:nvPicPr>
          <p:cNvPr id="1029" name="Picture 5" descr="E:\FORKLIMA GK\Fulltest10.01.14\pctures\IMG_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406"/>
            <a:ext cx="4482000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xelc\Desktop\skis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6" y="3573016"/>
            <a:ext cx="4213673" cy="25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xelc\Desktop\Pic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4" y="1294864"/>
            <a:ext cx="4159600" cy="221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3851920" y="3645024"/>
            <a:ext cx="3600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30083" y="3382551"/>
            <a:ext cx="72008" cy="1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</a:t>
            </a:r>
            <a:endParaRPr lang="fr-FR" sz="1400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r>
              <a:rPr lang="fr-FR" sz="4000" kern="0" dirty="0">
                <a:solidFill>
                  <a:prstClr val="black"/>
                </a:solidFill>
                <a:latin typeface="+mj-lt"/>
              </a:rPr>
              <a:t>  </a:t>
            </a: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46549" y="3382481"/>
            <a:ext cx="72008" cy="1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</a:t>
            </a:r>
            <a:endParaRPr lang="fr-FR" sz="1400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</a:endParaRP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r>
              <a:rPr lang="fr-FR" sz="4000" kern="0" dirty="0">
                <a:solidFill>
                  <a:prstClr val="black"/>
                </a:solidFill>
                <a:latin typeface="+mj-lt"/>
              </a:rPr>
              <a:t>  </a:t>
            </a:r>
          </a:p>
          <a:p>
            <a:pPr marL="341313" indent="-341313" defTabSz="449263" eaLnBrk="0" hangingPunct="0">
              <a:spcBef>
                <a:spcPts val="400"/>
              </a:spcBef>
              <a:buClr>
                <a:srgbClr val="FF6600"/>
              </a:buClr>
              <a:buSzPct val="100000"/>
              <a:defRPr/>
            </a:pPr>
            <a:endParaRPr lang="fr-FR" sz="40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76000" y="4430095"/>
            <a:ext cx="1200871" cy="1118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50129" y="4975596"/>
            <a:ext cx="1200871" cy="1118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683568" y="1556792"/>
            <a:ext cx="32457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Lufthastighet</a:t>
            </a:r>
            <a:endParaRPr lang="nb-NO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3568" y="2020778"/>
            <a:ext cx="32457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Temperatur</a:t>
            </a:r>
            <a:endParaRPr lang="nb-NO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683568" y="2452826"/>
            <a:ext cx="32457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Operativ temperatur</a:t>
            </a:r>
            <a:endParaRPr lang="nb-NO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678192" y="2884874"/>
            <a:ext cx="32457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Overflatetemperatur</a:t>
            </a:r>
            <a:endParaRPr lang="nb-NO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3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6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Utstyr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U:\Pro\1_Energi og arkitektur\Energi Oslo\102003309_NFR 2013-15_For Klima_KTB\WP3 Målinger\Bilder\sporga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24" y="332656"/>
            <a:ext cx="2145792" cy="28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Pro\1_Energi og arkitektur\Energi Oslo\102003309_NFR 2013-15_For Klima_KTB\WP3 Målinger\Fulltest10.01.14\pctures\IMG_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1520"/>
            <a:ext cx="2861056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Pro\1_Energi og arkitektur\Energi Oslo\102003309_NFR 2013-15_For Klima_KTB\WP3 Målinger\Fulltest10.01.14\pctures\IMG_0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84538"/>
            <a:ext cx="2861056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:\Pro\1_Energi og arkitektur\Energi Oslo\102003309_NFR 2013-15_For Klima_KTB\WP3 Målinger\Bilder\IMG_00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76256"/>
            <a:ext cx="2145792" cy="28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U:\Pro\1_Energi og arkitektur\Energi Oslo\102003309_NFR 2013-15_For Klima_KTB\WP3 Målinger\Fulltest10.01.14\pctures\IMG_00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861056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:\Pro\1_Energi og arkitektur\Energi Oslo\102003309_NFR 2013-15_For Klima_KTB\WP3 Målinger\Fulltest10.01.14\pctures\IMG_00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46" y="769520"/>
            <a:ext cx="2145792" cy="28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r="16436"/>
          <a:stretch/>
        </p:blipFill>
        <p:spPr bwMode="auto">
          <a:xfrm>
            <a:off x="7992000" y="1757814"/>
            <a:ext cx="1080000" cy="34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3303825" cy="23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29298"/>
              </p:ext>
            </p:extLst>
          </p:nvPr>
        </p:nvGraphicFramePr>
        <p:xfrm>
          <a:off x="-108520" y="175482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7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3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 smtClean="0">
                <a:solidFill>
                  <a:srgbClr val="002060"/>
                </a:solidFill>
              </a:rPr>
              <a:t>Temperatur</a:t>
            </a:r>
            <a:r>
              <a:rPr lang="en-US" altLang="nb-NO" sz="3200" dirty="0" smtClean="0">
                <a:solidFill>
                  <a:srgbClr val="002060"/>
                </a:solidFill>
              </a:rPr>
              <a:t> i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cellekontoret</a:t>
            </a:r>
            <a:endParaRPr lang="en-US" altLang="nb-NO" sz="3200" dirty="0" smtClean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563888" y="2348880"/>
            <a:ext cx="4536504" cy="2664296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9"/>
          <p:cNvSpPr txBox="1"/>
          <p:nvPr/>
        </p:nvSpPr>
        <p:spPr>
          <a:xfrm>
            <a:off x="3561841" y="1339624"/>
            <a:ext cx="3853037" cy="129614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 </a:t>
            </a:r>
            <a:r>
              <a:rPr lang="nb-N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temperaturforskjell på 4,2°C </a:t>
            </a:r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mellom 0,1 og 1,7m romhøyde (NS-ISO 7730)</a:t>
            </a:r>
          </a:p>
          <a:p>
            <a:endParaRPr lang="nb-NO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 </a:t>
            </a:r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3°C mellom 0,1 og 1,1 m for en stillesittende person</a:t>
            </a:r>
            <a:endParaRPr lang="nb-NO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2"/>
          <p:cNvCxnSpPr/>
          <p:nvPr/>
        </p:nvCxnSpPr>
        <p:spPr bwMode="auto">
          <a:xfrm flipV="1">
            <a:off x="1259632" y="3308514"/>
            <a:ext cx="3528392" cy="1704662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54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09" y="1761590"/>
            <a:ext cx="107950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3303825" cy="23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83205"/>
              </p:ext>
            </p:extLst>
          </p:nvPr>
        </p:nvGraphicFramePr>
        <p:xfrm>
          <a:off x="-108520" y="175482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8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>
                <a:solidFill>
                  <a:srgbClr val="002060"/>
                </a:solidFill>
              </a:rPr>
              <a:t>T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emperatur</a:t>
            </a:r>
            <a:r>
              <a:rPr lang="en-US" altLang="nb-NO" sz="3200" dirty="0" smtClean="0">
                <a:solidFill>
                  <a:srgbClr val="002060"/>
                </a:solidFill>
              </a:rPr>
              <a:t> i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cellkontoret</a:t>
            </a:r>
            <a:r>
              <a:rPr lang="en-US" altLang="nb-NO" sz="3200" dirty="0" smtClean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40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4" r="16436"/>
          <a:stretch/>
        </p:blipFill>
        <p:spPr bwMode="auto">
          <a:xfrm>
            <a:off x="7992000" y="1757814"/>
            <a:ext cx="1080000" cy="340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thegeneralist.com/wp-content/uploads/2013/10/tip-ton-person-sittin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3303825" cy="23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47536"/>
              </p:ext>
            </p:extLst>
          </p:nvPr>
        </p:nvGraphicFramePr>
        <p:xfrm>
          <a:off x="-108520" y="175482"/>
          <a:ext cx="868293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292100" cy="29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100" y="0"/>
            <a:ext cx="290513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2151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C729F-1B5B-43AB-9FA7-02380D5B242D}" type="slidenum">
              <a:rPr lang="fr-BE" altLang="nb-NO" sz="1000">
                <a:solidFill>
                  <a:srgbClr val="003366"/>
                </a:solidFill>
              </a:rPr>
              <a:pPr/>
              <a:t>9</a:t>
            </a:fld>
            <a:endParaRPr lang="fr-BE" altLang="nb-NO" sz="1000">
              <a:solidFill>
                <a:srgbClr val="003366"/>
              </a:solidFill>
            </a:endParaRPr>
          </a:p>
        </p:txBody>
      </p:sp>
      <p:sp>
        <p:nvSpPr>
          <p:cNvPr id="16" name="Titre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nb-NO" sz="3200" dirty="0" err="1">
                <a:solidFill>
                  <a:srgbClr val="002060"/>
                </a:solidFill>
              </a:rPr>
              <a:t>T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emperatur</a:t>
            </a:r>
            <a:r>
              <a:rPr lang="en-US" altLang="nb-NO" sz="3200" dirty="0" smtClean="0">
                <a:solidFill>
                  <a:srgbClr val="002060"/>
                </a:solidFill>
              </a:rPr>
              <a:t> i </a:t>
            </a:r>
            <a:r>
              <a:rPr lang="en-US" altLang="nb-NO" sz="3200" dirty="0" err="1" smtClean="0">
                <a:solidFill>
                  <a:srgbClr val="002060"/>
                </a:solidFill>
              </a:rPr>
              <a:t>cellekontoret</a:t>
            </a:r>
            <a:r>
              <a:rPr lang="en-US" altLang="nb-NO" sz="3200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4795111" y="1124744"/>
            <a:ext cx="2369177" cy="1200329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B050"/>
                </a:solidFill>
              </a:rPr>
              <a:t>Tilsvarende forsøk, med påvirkning av varmekilder: </a:t>
            </a:r>
          </a:p>
          <a:p>
            <a:r>
              <a:rPr lang="nb-NO" dirty="0" smtClean="0">
                <a:solidFill>
                  <a:srgbClr val="00B050"/>
                </a:solidFill>
              </a:rPr>
              <a:t>Case 2: fylte sirkler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5220072" y="3925570"/>
            <a:ext cx="2952328" cy="3223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 temperaturforskjell = 1,4°C</a:t>
            </a:r>
          </a:p>
        </p:txBody>
      </p:sp>
    </p:spTree>
    <p:extLst>
      <p:ext uri="{BB962C8B-B14F-4D97-AF65-F5344CB8AC3E}">
        <p14:creationId xmlns:p14="http://schemas.microsoft.com/office/powerpoint/2010/main" val="2799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T_land_bot_no">
  <a:themeElements>
    <a:clrScheme name="IKT_land_bot_no 8">
      <a:dk1>
        <a:srgbClr val="003366"/>
      </a:dk1>
      <a:lt1>
        <a:srgbClr val="FFFFFF"/>
      </a:lt1>
      <a:dk2>
        <a:srgbClr val="003366"/>
      </a:dk2>
      <a:lt2>
        <a:srgbClr val="CCCCCC"/>
      </a:lt2>
      <a:accent1>
        <a:srgbClr val="FFFFFF"/>
      </a:accent1>
      <a:accent2>
        <a:srgbClr val="FF6600"/>
      </a:accent2>
      <a:accent3>
        <a:srgbClr val="FFFFFF"/>
      </a:accent3>
      <a:accent4>
        <a:srgbClr val="002A56"/>
      </a:accent4>
      <a:accent5>
        <a:srgbClr val="FFFFFF"/>
      </a:accent5>
      <a:accent6>
        <a:srgbClr val="E75C00"/>
      </a:accent6>
      <a:hlink>
        <a:srgbClr val="009999"/>
      </a:hlink>
      <a:folHlink>
        <a:srgbClr val="993399"/>
      </a:folHlink>
    </a:clrScheme>
    <a:fontScheme name="IKT_land_bot_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KT_land_bot_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T_land_bot_n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KT_land_bot_n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T_land_bot_n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T_land_bot_n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T_land_bot_n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T_land_bot_n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KT_land_bot_no 8">
        <a:dk1>
          <a:srgbClr val="003366"/>
        </a:dk1>
        <a:lt1>
          <a:srgbClr val="FFFFFF"/>
        </a:lt1>
        <a:dk2>
          <a:srgbClr val="003366"/>
        </a:dk2>
        <a:lt2>
          <a:srgbClr val="CCCCCC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2A56"/>
        </a:accent4>
        <a:accent5>
          <a:srgbClr val="FFFFFF"/>
        </a:accent5>
        <a:accent6>
          <a:srgbClr val="E75C00"/>
        </a:accent6>
        <a:hlink>
          <a:srgbClr val="009999"/>
        </a:hlink>
        <a:folHlink>
          <a:srgbClr val="99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952</Words>
  <Application>Microsoft Office PowerPoint</Application>
  <PresentationFormat>Skjermfremvisning (4:3)</PresentationFormat>
  <Paragraphs>304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4" baseType="lpstr">
      <vt:lpstr>IKT_land_bot_no</vt:lpstr>
      <vt:lpstr> Hva forteller målingene? -dokumentasjon og praktisk betydning </vt:lpstr>
      <vt:lpstr>Får man godt nok termisk komfort/ ventilasjonseffektivitet?</vt:lpstr>
      <vt:lpstr>Forsøk feltlab</vt:lpstr>
      <vt:lpstr>Forsøk</vt:lpstr>
      <vt:lpstr>Cellekontoret (~10m2) 2.70 m takhøyde</vt:lpstr>
      <vt:lpstr>Utstyr</vt:lpstr>
      <vt:lpstr>Temperatur i cellekontoret</vt:lpstr>
      <vt:lpstr>Temperatur i cellkontoret?</vt:lpstr>
      <vt:lpstr>Temperatur i cellekontoret?</vt:lpstr>
      <vt:lpstr>Temperatur i cellekontoret</vt:lpstr>
      <vt:lpstr>Temperatur i cellekontoret</vt:lpstr>
      <vt:lpstr>Temperatur i cellekontoret</vt:lpstr>
      <vt:lpstr>Temperatur i cellekontoret</vt:lpstr>
      <vt:lpstr>Lufthastighet</vt:lpstr>
      <vt:lpstr>Lufthastighet</vt:lpstr>
      <vt:lpstr>Lufthastighet</vt:lpstr>
      <vt:lpstr>Lufthastighet</vt:lpstr>
      <vt:lpstr>Lufthastighet</vt:lpstr>
      <vt:lpstr>Lufthastighet</vt:lpstr>
      <vt:lpstr>Ventilasjonseffektivitet: sporgasstest</vt:lpstr>
      <vt:lpstr>Trekk nær vindu?</vt:lpstr>
      <vt:lpstr>Trekk</vt:lpstr>
      <vt:lpstr>Oppsummering målinger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reDuCeVentilation  Reduced energy use in Educational buildings with robust Demand Controlled Ventilation</dc:title>
  <dc:creator>Axel Cablé</dc:creator>
  <cp:lastModifiedBy>Kari Thunshelle</cp:lastModifiedBy>
  <cp:revision>351</cp:revision>
  <cp:lastPrinted>2015-11-02T08:51:00Z</cp:lastPrinted>
  <dcterms:created xsi:type="dcterms:W3CDTF">2013-09-12T08:05:26Z</dcterms:created>
  <dcterms:modified xsi:type="dcterms:W3CDTF">2015-11-08T22:04:14Z</dcterms:modified>
</cp:coreProperties>
</file>